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687F4-1E58-BFC9-0E3A-50545A343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E8D026-074F-3184-2CDC-A388661BD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6D7470-1295-3951-29E6-FC1F654D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724C43-091F-BAC9-73EE-468CD1CA2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0F58B0-305C-D91F-81B8-162F9241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99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7B414-C7C8-1A5E-876C-BEE60CAF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FDC0C7-DCE2-C9B0-A5AA-9360D39DA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306C2-8F72-536C-02E7-92D98D7C1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806573-6F61-0E44-9DCA-C101EE19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D81C1E-2A2A-D015-1A0D-DA2323590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27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2758252-6C15-2097-BD37-88623B0C1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E4C6D6-F71B-25C6-2500-84D67180C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4812D0-E3A1-C295-BB7B-FB4BA569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715383-C173-80E8-5286-0E795CDB3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2C297D-DF4F-20D9-8EAA-974194E3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9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B5849-B362-EF60-EE9B-B1470DDBC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0D52E7-6378-BD35-4D11-45CFD5AC3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8E2CA7-2D49-E246-B905-448EC7193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996CF9-CF12-F355-EB48-C7E69159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EFDB17-29C9-B05E-5E73-A1023E76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26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7124A3-FC60-70B0-2701-8A087462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1AB139-5A2B-6881-044F-24A52EA22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ADD438-BC23-5071-E4FF-AE93D333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3413A8-FC07-B495-3D16-12422E9E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DE7705-79E9-356F-67D8-7A2D6EC9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9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358534-B68C-1C5D-5E75-92ECA173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8CF50-BC16-7179-3EA8-4E396E33FF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F9EB10-4E87-5F5E-2857-7C0CDE33D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8B7A03-796E-9C35-5E3B-6CCE5430C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DF5D01-2FA7-9C9F-614E-3A183E4B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080785-369B-82B6-BB2C-5F55F36A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02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A7BB2-700B-DFF7-B6D0-40D483C90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52BFEE-281C-1069-FC23-E853BB446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1AFF87-F796-B256-DA2A-B02CE36F3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81C09E4-6846-D584-A066-06A703D56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DBB8511-7E18-94A7-7951-626B00B38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B415FC-2798-CAF9-BDC7-3FAEA72C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555AA75-A8F9-5367-28F1-9D279D6A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225DB28-ADB3-090A-CA1A-AF7F69B6D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F13087-C8EA-C86D-F863-EB8C8CC0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3200EA-4D01-80AF-F77E-7A8A81CE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B3D5FAC-6921-75B4-3266-6457061F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A470BAE-4EE5-7365-3919-CC61061FC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62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4B5B5C-22A6-7D49-4B30-3ED2F161D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0752B50-3C18-535F-AB65-3A5EF8BD3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C7A80F-BF48-39E1-BA20-D46BD96FF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61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8F51E-8FA3-9FEC-E818-4FABE658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463D1F-7513-B482-022A-064717595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0DEB6E-7A33-3C98-6418-65BEB9354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0373EB-112F-2F56-AC37-9E5ADD3D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9D3481-A9D9-78DA-22E7-019BD76B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6B1673-4717-3AFE-88DB-A814C84F0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59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66042A-22D9-F31F-4669-2CEF847F4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48A6D0-3D31-0433-906F-C8DF6ADC3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3740DB-4AA5-BB94-B6BB-12A5B0BC1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23CA50-AEDB-4B61-A9B7-F0357B18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58566A-68C5-8CA4-ADCE-77973365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015D9C-9F45-2353-A12E-B613EF9D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84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06E32-B912-B081-70A6-17C3FDE82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FA13F0-0184-D1AC-BC42-4E7035CDC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D9ED23-0755-6362-634F-66D5DD5BE3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14E2B-D246-4B72-AD5B-D97C04228B35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CDCC57-0539-EC6C-5F01-556DB745E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A27F64-78F3-DF20-DE30-9A1E89532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CE50B-CB0F-4BC3-BAB5-B83F6768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5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9B8015-C0DE-6A89-97D2-654F2C8F9BC1}"/>
              </a:ext>
            </a:extLst>
          </p:cNvPr>
          <p:cNvSpPr txBox="1"/>
          <p:nvPr/>
        </p:nvSpPr>
        <p:spPr>
          <a:xfrm>
            <a:off x="3822300" y="446567"/>
            <a:ext cx="4547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Катушки Гельмгольца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3E51190-1281-E06C-62CE-09DD6568462C}"/>
                  </a:ext>
                </a:extLst>
              </p:cNvPr>
              <p:cNvSpPr txBox="1"/>
              <p:nvPr/>
            </p:nvSpPr>
            <p:spPr>
              <a:xfrm>
                <a:off x="6480336" y="1797181"/>
                <a:ext cx="5193088" cy="1628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/>
                  <a:t>Магнитное поле витка с током на оси</a:t>
                </a:r>
                <a:endParaRPr lang="en-US" sz="2400" b="1" dirty="0"/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3E51190-1281-E06C-62CE-09DD65684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336" y="1797181"/>
                <a:ext cx="5193088" cy="1628972"/>
              </a:xfrm>
              <a:prstGeom prst="rect">
                <a:avLst/>
              </a:prstGeom>
              <a:blipFill>
                <a:blip r:embed="rId2"/>
                <a:stretch>
                  <a:fillRect l="-1761" t="-2996" r="-9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AD8F51E7-B68E-24DD-39AE-135E1046D58F}"/>
              </a:ext>
            </a:extLst>
          </p:cNvPr>
          <p:cNvGrpSpPr/>
          <p:nvPr/>
        </p:nvGrpSpPr>
        <p:grpSpPr>
          <a:xfrm>
            <a:off x="3335828" y="3316634"/>
            <a:ext cx="5430650" cy="3278584"/>
            <a:chOff x="4603366" y="3345953"/>
            <a:chExt cx="5430650" cy="3278584"/>
          </a:xfrm>
        </p:grpSpPr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783AC68D-EEAD-5CB2-B0AF-93C18CDF3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3366" y="3425230"/>
              <a:ext cx="5430650" cy="3103229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7678435-ACDB-6F66-DCC7-083A68FCF5A8}"/>
                    </a:ext>
                  </a:extLst>
                </p:cNvPr>
                <p:cNvSpPr txBox="1"/>
                <p:nvPr/>
              </p:nvSpPr>
              <p:spPr>
                <a:xfrm>
                  <a:off x="9810750" y="6255205"/>
                  <a:ext cx="22326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7678435-ACDB-6F66-DCC7-083A68FCF5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10750" y="6255205"/>
                  <a:ext cx="22326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6216" r="-1621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2B3F56C-A0AF-6D99-533F-8E1FC10F8C46}"/>
                    </a:ext>
                  </a:extLst>
                </p:cNvPr>
                <p:cNvSpPr txBox="1"/>
                <p:nvPr/>
              </p:nvSpPr>
              <p:spPr>
                <a:xfrm>
                  <a:off x="6966191" y="3345953"/>
                  <a:ext cx="352500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2B3F56C-A0AF-6D99-533F-8E1FC10F8C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6191" y="3345953"/>
                  <a:ext cx="352500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5172" r="-1206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5E292D0-12A8-78A8-C2C9-7C46DDE479FF}"/>
              </a:ext>
            </a:extLst>
          </p:cNvPr>
          <p:cNvGrpSpPr/>
          <p:nvPr/>
        </p:nvGrpSpPr>
        <p:grpSpPr>
          <a:xfrm>
            <a:off x="1283280" y="2009170"/>
            <a:ext cx="2977044" cy="2481299"/>
            <a:chOff x="1295472" y="1907623"/>
            <a:chExt cx="2977044" cy="2481299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E187CE39-2636-BCD6-2BB2-299AB34D639F}"/>
                </a:ext>
              </a:extLst>
            </p:cNvPr>
            <p:cNvSpPr/>
            <p:nvPr/>
          </p:nvSpPr>
          <p:spPr>
            <a:xfrm>
              <a:off x="1297314" y="1907623"/>
              <a:ext cx="882502" cy="225410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A4FC7382-D20A-EB4F-4F02-2DC3A1080575}"/>
                </a:ext>
              </a:extLst>
            </p:cNvPr>
            <p:cNvCxnSpPr>
              <a:cxnSpLocks/>
            </p:cNvCxnSpPr>
            <p:nvPr/>
          </p:nvCxnSpPr>
          <p:spPr>
            <a:xfrm>
              <a:off x="1743881" y="3030421"/>
              <a:ext cx="2474551" cy="425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CC0F0F42-2946-98ED-F48F-C0861DEB1DB4}"/>
                    </a:ext>
                  </a:extLst>
                </p:cNvPr>
                <p:cNvSpPr txBox="1"/>
                <p:nvPr/>
              </p:nvSpPr>
              <p:spPr>
                <a:xfrm>
                  <a:off x="2004379" y="4019590"/>
                  <a:ext cx="51411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CC0F0F42-2946-98ED-F48F-C0861DEB1D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4379" y="4019590"/>
                  <a:ext cx="514115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4286" r="-11905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4BA7E7-D02E-6792-83D5-4B3FA6678996}"/>
                    </a:ext>
                  </a:extLst>
                </p:cNvPr>
                <p:cNvSpPr txBox="1"/>
                <p:nvPr/>
              </p:nvSpPr>
              <p:spPr>
                <a:xfrm>
                  <a:off x="4049250" y="3030421"/>
                  <a:ext cx="22326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4BA7E7-D02E-6792-83D5-4B3FA66789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9250" y="3030421"/>
                  <a:ext cx="223266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6216" r="-1621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3100A09D-4F50-B4AC-6073-D72FF43BA330}"/>
                </a:ext>
              </a:extLst>
            </p:cNvPr>
            <p:cNvCxnSpPr/>
            <p:nvPr/>
          </p:nvCxnSpPr>
          <p:spPr>
            <a:xfrm>
              <a:off x="1295472" y="2962674"/>
              <a:ext cx="0" cy="144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AFC9D07D-B0D2-6EB8-3A2C-53F98E338E71}"/>
                    </a:ext>
                  </a:extLst>
                </p:cNvPr>
                <p:cNvSpPr txBox="1"/>
                <p:nvPr/>
              </p:nvSpPr>
              <p:spPr>
                <a:xfrm>
                  <a:off x="1596154" y="3129021"/>
                  <a:ext cx="28482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AFC9D07D-B0D2-6EB8-3A2C-53F98E338E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6154" y="3129021"/>
                  <a:ext cx="28482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25532" r="-21277" b="-491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DE4F5CDA-6E37-D5B2-A942-AA922E79A67C}"/>
                </a:ext>
              </a:extLst>
            </p:cNvPr>
            <p:cNvSpPr/>
            <p:nvPr/>
          </p:nvSpPr>
          <p:spPr>
            <a:xfrm>
              <a:off x="1689797" y="2982787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A81182B2-E9F3-E4F3-08E6-AE997DFD3E21}"/>
                </a:ext>
              </a:extLst>
            </p:cNvPr>
            <p:cNvSpPr/>
            <p:nvPr/>
          </p:nvSpPr>
          <p:spPr>
            <a:xfrm>
              <a:off x="2720566" y="2976421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B3099757-E504-31D4-8471-85C1DA9CF0AE}"/>
                </a:ext>
              </a:extLst>
            </p:cNvPr>
            <p:cNvCxnSpPr/>
            <p:nvPr/>
          </p:nvCxnSpPr>
          <p:spPr>
            <a:xfrm>
              <a:off x="2774566" y="3036787"/>
              <a:ext cx="71932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4D2426E9-471E-2A1F-0400-7F8DEA2A55F5}"/>
                    </a:ext>
                  </a:extLst>
                </p:cNvPr>
                <p:cNvSpPr txBox="1"/>
                <p:nvPr/>
              </p:nvSpPr>
              <p:spPr>
                <a:xfrm>
                  <a:off x="3202147" y="2566742"/>
                  <a:ext cx="2917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4D2426E9-471E-2A1F-0400-7F8DEA2A55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2147" y="2566742"/>
                  <a:ext cx="291747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2917" r="-25000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21FAE6F-C6D1-12A3-1843-F2562567463E}"/>
              </a:ext>
            </a:extLst>
          </p:cNvPr>
          <p:cNvSpPr txBox="1"/>
          <p:nvPr/>
        </p:nvSpPr>
        <p:spPr>
          <a:xfrm>
            <a:off x="3335828" y="1115245"/>
            <a:ext cx="5554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(см. также </a:t>
            </a:r>
            <a:r>
              <a:rPr lang="en-US" dirty="0"/>
              <a:t>https://en.wikipedia.org/wiki/Helmholtz_coil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33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EED1AB4C-3733-2179-9572-9EF8AB7583FE}"/>
              </a:ext>
            </a:extLst>
          </p:cNvPr>
          <p:cNvGrpSpPr/>
          <p:nvPr/>
        </p:nvGrpSpPr>
        <p:grpSpPr>
          <a:xfrm>
            <a:off x="693395" y="1798289"/>
            <a:ext cx="5288074" cy="2481299"/>
            <a:chOff x="6164620" y="1612305"/>
            <a:chExt cx="5288074" cy="2481299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212D9FA8-4776-9192-6212-EB752A4F2F37}"/>
                </a:ext>
              </a:extLst>
            </p:cNvPr>
            <p:cNvSpPr/>
            <p:nvPr/>
          </p:nvSpPr>
          <p:spPr>
            <a:xfrm>
              <a:off x="6594738" y="1612305"/>
              <a:ext cx="882502" cy="225410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BDCA66E-D1CB-8E80-A17A-A678DD57C27B}"/>
                    </a:ext>
                  </a:extLst>
                </p:cNvPr>
                <p:cNvSpPr txBox="1"/>
                <p:nvPr/>
              </p:nvSpPr>
              <p:spPr>
                <a:xfrm>
                  <a:off x="7301803" y="3724272"/>
                  <a:ext cx="51411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BDCA66E-D1CB-8E80-A17A-A678DD57C2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1803" y="3724272"/>
                  <a:ext cx="514115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2941" r="-11765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933B54C1-4A77-69AA-F30F-B925C0D5AAD2}"/>
                </a:ext>
              </a:extLst>
            </p:cNvPr>
            <p:cNvCxnSpPr>
              <a:cxnSpLocks/>
            </p:cNvCxnSpPr>
            <p:nvPr/>
          </p:nvCxnSpPr>
          <p:spPr>
            <a:xfrm rot="21420000">
              <a:off x="6606000" y="2916000"/>
              <a:ext cx="0" cy="144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37DBE81B-0487-08CB-7B56-14ECB399047C}"/>
                    </a:ext>
                  </a:extLst>
                </p:cNvPr>
                <p:cNvSpPr txBox="1"/>
                <p:nvPr/>
              </p:nvSpPr>
              <p:spPr>
                <a:xfrm>
                  <a:off x="8067578" y="2833703"/>
                  <a:ext cx="28482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37DBE81B-0487-08CB-7B56-14ECB39904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67578" y="2833703"/>
                  <a:ext cx="284822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5532" r="-21277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5CB53781-1164-3439-D621-0DA5B82E83C2}"/>
                </a:ext>
              </a:extLst>
            </p:cNvPr>
            <p:cNvSpPr/>
            <p:nvPr/>
          </p:nvSpPr>
          <p:spPr>
            <a:xfrm>
              <a:off x="6987221" y="268746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CE2C9BC4-7E1E-3735-E367-828AC841C963}"/>
                </a:ext>
              </a:extLst>
            </p:cNvPr>
            <p:cNvCxnSpPr/>
            <p:nvPr/>
          </p:nvCxnSpPr>
          <p:spPr>
            <a:xfrm>
              <a:off x="6164620" y="2739356"/>
              <a:ext cx="52303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71B854CF-ABD7-0C38-D832-4A293B9F408C}"/>
                </a:ext>
              </a:extLst>
            </p:cNvPr>
            <p:cNvSpPr/>
            <p:nvPr/>
          </p:nvSpPr>
          <p:spPr>
            <a:xfrm>
              <a:off x="8978633" y="1612305"/>
              <a:ext cx="882502" cy="225410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698C0A30-75A0-CD4F-3E32-708A8C84EE27}"/>
                    </a:ext>
                  </a:extLst>
                </p:cNvPr>
                <p:cNvSpPr txBox="1"/>
                <p:nvPr/>
              </p:nvSpPr>
              <p:spPr>
                <a:xfrm>
                  <a:off x="9685698" y="3724272"/>
                  <a:ext cx="51411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698C0A30-75A0-CD4F-3E32-708A8C84EE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85698" y="3724272"/>
                  <a:ext cx="51411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2941" r="-11765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624DF32A-40C2-F209-86EF-F9D0B3CEDB36}"/>
                </a:ext>
              </a:extLst>
            </p:cNvPr>
            <p:cNvCxnSpPr>
              <a:cxnSpLocks/>
            </p:cNvCxnSpPr>
            <p:nvPr/>
          </p:nvCxnSpPr>
          <p:spPr>
            <a:xfrm rot="21420000">
              <a:off x="8989895" y="2916000"/>
              <a:ext cx="0" cy="144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64119AE9-6B4C-8C3C-99F9-A142357B407D}"/>
                </a:ext>
              </a:extLst>
            </p:cNvPr>
            <p:cNvSpPr/>
            <p:nvPr/>
          </p:nvSpPr>
          <p:spPr>
            <a:xfrm>
              <a:off x="9371116" y="268746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D721571D-BA80-C2C0-E753-C7C128E70739}"/>
                    </a:ext>
                  </a:extLst>
                </p:cNvPr>
                <p:cNvSpPr txBox="1"/>
                <p:nvPr/>
              </p:nvSpPr>
              <p:spPr>
                <a:xfrm>
                  <a:off x="11229428" y="2739356"/>
                  <a:ext cx="22326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D721571D-BA80-C2C0-E753-C7C128E707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9428" y="2739356"/>
                  <a:ext cx="223266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9444" r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C7CE64DC-6685-5C7B-4116-790460BDC762}"/>
                </a:ext>
              </a:extLst>
            </p:cNvPr>
            <p:cNvSpPr/>
            <p:nvPr/>
          </p:nvSpPr>
          <p:spPr>
            <a:xfrm>
              <a:off x="8155989" y="2687469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A176956B-A279-F086-F36D-79ABDF06248D}"/>
                    </a:ext>
                  </a:extLst>
                </p:cNvPr>
                <p:cNvSpPr txBox="1"/>
                <p:nvPr/>
              </p:nvSpPr>
              <p:spPr>
                <a:xfrm>
                  <a:off x="7490369" y="2260588"/>
                  <a:ext cx="5772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A176956B-A279-F086-F36D-79ABDF0624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0369" y="2260588"/>
                  <a:ext cx="577209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2632" r="-12632" b="-3442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96A19DBE-B094-882D-49E3-4E7C0A5B1EA2}"/>
                    </a:ext>
                  </a:extLst>
                </p:cNvPr>
                <p:cNvSpPr txBox="1"/>
                <p:nvPr/>
              </p:nvSpPr>
              <p:spPr>
                <a:xfrm>
                  <a:off x="8384307" y="2260588"/>
                  <a:ext cx="5772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96A19DBE-B094-882D-49E3-4E7C0A5B1E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4307" y="2260588"/>
                  <a:ext cx="577209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2632" r="-11579" b="-3442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95B4979F-611A-AFDF-8FC3-EAED8A9FE117}"/>
              </a:ext>
            </a:extLst>
          </p:cNvPr>
          <p:cNvSpPr txBox="1"/>
          <p:nvPr/>
        </p:nvSpPr>
        <p:spPr>
          <a:xfrm>
            <a:off x="1981191" y="597408"/>
            <a:ext cx="1509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Два витка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6F4D9C-60D2-3558-FE21-F83353656333}"/>
                  </a:ext>
                </a:extLst>
              </p:cNvPr>
              <p:cNvSpPr txBox="1"/>
              <p:nvPr/>
            </p:nvSpPr>
            <p:spPr>
              <a:xfrm>
                <a:off x="567516" y="4703482"/>
                <a:ext cx="5327904" cy="1622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/2)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  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𝐼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/2)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6F4D9C-60D2-3558-FE21-F83353656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16" y="4703482"/>
                <a:ext cx="5327904" cy="16224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02DDA827-1B90-B152-48A9-417AAF8BB8B7}"/>
              </a:ext>
            </a:extLst>
          </p:cNvPr>
          <p:cNvGrpSpPr/>
          <p:nvPr/>
        </p:nvGrpSpPr>
        <p:grpSpPr>
          <a:xfrm>
            <a:off x="7076558" y="358080"/>
            <a:ext cx="4861355" cy="3054778"/>
            <a:chOff x="5845552" y="1096400"/>
            <a:chExt cx="4861355" cy="3054778"/>
          </a:xfrm>
        </p:grpSpPr>
        <p:pic>
          <p:nvPicPr>
            <p:cNvPr id="55" name="Рисунок 54">
              <a:extLst>
                <a:ext uri="{FF2B5EF4-FFF2-40B4-BE49-F238E27FC236}">
                  <a16:creationId xmlns:a16="http://schemas.microsoft.com/office/drawing/2014/main" id="{84BBAF01-D3A2-FD2E-46A2-0DAC5F579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845552" y="1149479"/>
              <a:ext cx="4775652" cy="2902912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72A3717E-E92A-07C2-D1FB-0045B6D8BDFC}"/>
                    </a:ext>
                  </a:extLst>
                </p:cNvPr>
                <p:cNvSpPr txBox="1"/>
                <p:nvPr/>
              </p:nvSpPr>
              <p:spPr>
                <a:xfrm>
                  <a:off x="7920000" y="1096400"/>
                  <a:ext cx="263603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72A3717E-E92A-07C2-D1FB-0045B6D8BD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0000" y="1096400"/>
                  <a:ext cx="263603" cy="400110"/>
                </a:xfrm>
                <a:prstGeom prst="rect">
                  <a:avLst/>
                </a:prstGeom>
                <a:blipFill>
                  <a:blip r:embed="rId10"/>
                  <a:stretch>
                    <a:fillRect r="-3488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C2989DBE-5785-88C5-65D9-D6F13EF80EA1}"/>
                    </a:ext>
                  </a:extLst>
                </p:cNvPr>
                <p:cNvSpPr txBox="1"/>
                <p:nvPr/>
              </p:nvSpPr>
              <p:spPr>
                <a:xfrm>
                  <a:off x="10361422" y="3751068"/>
                  <a:ext cx="345485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𝑧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C2989DBE-5785-88C5-65D9-D6F13EF80E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61422" y="3751068"/>
                  <a:ext cx="345485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E646C60F-E87D-2B7B-2ECE-E841ED593842}"/>
              </a:ext>
            </a:extLst>
          </p:cNvPr>
          <p:cNvGrpSpPr/>
          <p:nvPr/>
        </p:nvGrpSpPr>
        <p:grpSpPr>
          <a:xfrm>
            <a:off x="7076558" y="3429000"/>
            <a:ext cx="4861354" cy="3217896"/>
            <a:chOff x="7076558" y="3429000"/>
            <a:chExt cx="4861354" cy="3217896"/>
          </a:xfrm>
        </p:grpSpPr>
        <p:pic>
          <p:nvPicPr>
            <p:cNvPr id="62" name="Рисунок 61">
              <a:extLst>
                <a:ext uri="{FF2B5EF4-FFF2-40B4-BE49-F238E27FC236}">
                  <a16:creationId xmlns:a16="http://schemas.microsoft.com/office/drawing/2014/main" id="{7FAA4583-148A-856F-F2F9-09C43E231B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076558" y="3501766"/>
              <a:ext cx="4787770" cy="3018423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5CA05C71-1B5B-FB37-94E4-5FBD87FB7197}"/>
                    </a:ext>
                  </a:extLst>
                </p:cNvPr>
                <p:cNvSpPr txBox="1"/>
                <p:nvPr/>
              </p:nvSpPr>
              <p:spPr>
                <a:xfrm>
                  <a:off x="9101797" y="3429000"/>
                  <a:ext cx="423513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</m:oMath>
                    </m:oMathPara>
                  </a14:m>
                  <a:endParaRPr kumimoji="0" lang="ru-R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5CA05C71-1B5B-FB37-94E4-5FBD87FB71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01797" y="3429000"/>
                  <a:ext cx="423513" cy="400110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DAF4F0AF-936D-515F-3B63-5D24183ECF5E}"/>
                    </a:ext>
                  </a:extLst>
                </p:cNvPr>
                <p:cNvSpPr txBox="1"/>
                <p:nvPr/>
              </p:nvSpPr>
              <p:spPr>
                <a:xfrm>
                  <a:off x="11592427" y="6246786"/>
                  <a:ext cx="345485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𝑧</m:t>
                        </m:r>
                      </m:oMath>
                    </m:oMathPara>
                  </a14:m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DAF4F0AF-936D-515F-3B63-5D24183ECF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92427" y="6246786"/>
                  <a:ext cx="345485" cy="400110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7622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CBB6D3-0602-94B6-4A5C-F69392C0E89C}"/>
                  </a:ext>
                </a:extLst>
              </p:cNvPr>
              <p:cNvSpPr txBox="1"/>
              <p:nvPr/>
            </p:nvSpPr>
            <p:spPr>
              <a:xfrm>
                <a:off x="1295935" y="597408"/>
                <a:ext cx="9600129" cy="5044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/>
                  <a:t>Поле двух витков вблизи центра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endParaRPr lang="en-US" sz="2400" b="1" dirty="0"/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Коэффициент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2400" dirty="0"/>
                  <a:t> можно </a:t>
                </a:r>
                <a:r>
                  <a:rPr lang="ru-RU" sz="2400" dirty="0" err="1"/>
                  <a:t>занулить</a:t>
                </a:r>
                <a:r>
                  <a:rPr lang="ru-RU" sz="2400" dirty="0"/>
                  <a:t> выбором расстояния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между витками</a:t>
                </a:r>
                <a:endParaRPr lang="en-US" sz="2400" dirty="0"/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при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получим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144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CBB6D3-0602-94B6-4A5C-F69392C0E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935" y="597408"/>
                <a:ext cx="9600129" cy="5044138"/>
              </a:xfrm>
              <a:prstGeom prst="rect">
                <a:avLst/>
              </a:prstGeom>
              <a:blipFill>
                <a:blip r:embed="rId2"/>
                <a:stretch>
                  <a:fillRect l="-1017" t="-9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529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5CD42A-4AA3-812E-BF23-2D2EE2880242}"/>
                  </a:ext>
                </a:extLst>
              </p:cNvPr>
              <p:cNvSpPr txBox="1"/>
              <p:nvPr/>
            </p:nvSpPr>
            <p:spPr>
              <a:xfrm>
                <a:off x="609600" y="512064"/>
                <a:ext cx="11253216" cy="152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Возникает «плато» возле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sz="2400" dirty="0"/>
                  <a:t>, то есть область примерно однородного поля</a:t>
                </a:r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/>
              </a:p>
              <a:p>
                <a:r>
                  <a:rPr lang="ru-RU" sz="2400" dirty="0"/>
                  <a:t> на оси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400" dirty="0"/>
                  <a:t>. </a:t>
                </a:r>
                <a:endParaRPr lang="ru-RU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5CD42A-4AA3-812E-BF23-2D2EE2880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12064"/>
                <a:ext cx="11253216" cy="1524841"/>
              </a:xfrm>
              <a:prstGeom prst="rect">
                <a:avLst/>
              </a:prstGeom>
              <a:blipFill>
                <a:blip r:embed="rId2"/>
                <a:stretch>
                  <a:fillRect l="-813" t="-3200" b="-8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AC935577-4EA9-4561-1C58-6735AE3C4075}"/>
              </a:ext>
            </a:extLst>
          </p:cNvPr>
          <p:cNvGrpSpPr/>
          <p:nvPr/>
        </p:nvGrpSpPr>
        <p:grpSpPr>
          <a:xfrm>
            <a:off x="609600" y="2663112"/>
            <a:ext cx="6390894" cy="3974592"/>
            <a:chOff x="4947666" y="1947154"/>
            <a:chExt cx="6390894" cy="3974592"/>
          </a:xfrm>
        </p:grpSpPr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C9F87DAE-DB90-900E-59F6-2506420A0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47666" y="2029450"/>
              <a:ext cx="6305550" cy="3810000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F52ED9F1-8E86-C6FB-64B3-FDE53E4D7477}"/>
                    </a:ext>
                  </a:extLst>
                </p:cNvPr>
                <p:cNvSpPr txBox="1"/>
                <p:nvPr/>
              </p:nvSpPr>
              <p:spPr>
                <a:xfrm>
                  <a:off x="7759065" y="1947154"/>
                  <a:ext cx="341376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</m:oMath>
                    </m:oMathPara>
                  </a14:m>
                  <a:endParaRPr kumimoji="0" lang="ru-R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F52ED9F1-8E86-C6FB-64B3-FDE53E4D74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9065" y="1947154"/>
                  <a:ext cx="341376" cy="400110"/>
                </a:xfrm>
                <a:prstGeom prst="rect">
                  <a:avLst/>
                </a:prstGeom>
                <a:blipFill>
                  <a:blip r:embed="rId4"/>
                  <a:stretch>
                    <a:fillRect r="-357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4F6112F1-31D9-CEBE-44CD-B9A09C400522}"/>
                    </a:ext>
                  </a:extLst>
                </p:cNvPr>
                <p:cNvSpPr txBox="1"/>
                <p:nvPr/>
              </p:nvSpPr>
              <p:spPr>
                <a:xfrm>
                  <a:off x="10972800" y="5521636"/>
                  <a:ext cx="365760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𝑧</m:t>
                        </m:r>
                      </m:oMath>
                    </m:oMathPara>
                  </a14:m>
                  <a:endParaRPr kumimoji="0" lang="ru-RU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4F6112F1-31D9-CEBE-44CD-B9A09C4005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72800" y="5521636"/>
                  <a:ext cx="365760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B4335FB-8FA9-7D96-D7C8-9580BF9CA340}"/>
                  </a:ext>
                </a:extLst>
              </p:cNvPr>
              <p:cNvSpPr txBox="1"/>
              <p:nvPr/>
            </p:nvSpPr>
            <p:spPr>
              <a:xfrm>
                <a:off x="6473952" y="2663112"/>
                <a:ext cx="5388864" cy="2719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В лабораторной работе 27 используются катушки с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см из 125 витков, для них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Тл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</m:t>
                              </m:r>
                            </m:sup>
                          </m:sSup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∙8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∙0.15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А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=0.749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[А]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B4335FB-8FA9-7D96-D7C8-9580BF9CA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952" y="2663112"/>
                <a:ext cx="5388864" cy="2719719"/>
              </a:xfrm>
              <a:prstGeom prst="rect">
                <a:avLst/>
              </a:prstGeom>
              <a:blipFill>
                <a:blip r:embed="rId6"/>
                <a:stretch>
                  <a:fillRect l="-1697" t="-1794" b="-2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109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24FBB3-2961-EA60-D802-524B0FC10A5B}"/>
                  </a:ext>
                </a:extLst>
              </p:cNvPr>
              <p:cNvSpPr txBox="1"/>
              <p:nvPr/>
            </p:nvSpPr>
            <p:spPr>
              <a:xfrm>
                <a:off x="658368" y="414528"/>
                <a:ext cx="11131296" cy="6375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Оказывается, поле остается примерно однородным и </a:t>
                </a:r>
                <a:r>
                  <a:rPr lang="ru-RU" sz="2400" b="1" dirty="0"/>
                  <a:t>вне</a:t>
                </a:r>
                <a:r>
                  <a:rPr lang="ru-RU" sz="2400" dirty="0"/>
                  <a:t> оси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400" dirty="0"/>
                  <a:t>. </a:t>
                </a:r>
                <a:r>
                  <a:rPr lang="ru-RU" sz="2400" dirty="0"/>
                  <a:t>Магнитное поле в области без токов удовлетворяет уравнениям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div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=0, 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rot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=0,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то есть может быть описано магнитным потенциалом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ru-RU" sz="2400" dirty="0"/>
                  <a:t>, удовлетворяющим уравнению Лапласа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grad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</m:t>
                      </m:r>
                    </m:oMath>
                  </m:oMathPara>
                </a14:m>
                <a:endParaRPr lang="ru-RU" sz="2400" dirty="0"/>
              </a:p>
              <a:p>
                <a:endParaRPr lang="en-US" sz="2400" dirty="0"/>
              </a:p>
              <a:p>
                <a:r>
                  <a:rPr lang="ru-RU" sz="2400" dirty="0"/>
                  <a:t>В силу осевой симметрии системы магнитный потенциал зависит только от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ru-RU" sz="2400" dirty="0"/>
                  <a:t>, чтобы обеспечить четность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по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ru-RU" sz="2400" dirty="0"/>
                  <a:t>, разложение должно содержать только нечетные степени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024FBB3-2961-EA60-D802-524B0FC10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68" y="414528"/>
                <a:ext cx="11131296" cy="6375143"/>
              </a:xfrm>
              <a:prstGeom prst="rect">
                <a:avLst/>
              </a:prstGeom>
              <a:blipFill>
                <a:blip r:embed="rId2"/>
                <a:stretch>
                  <a:fillRect l="-821" t="-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54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18FF28A-B20D-F521-4098-F7353DA806A3}"/>
                  </a:ext>
                </a:extLst>
              </p:cNvPr>
              <p:cNvSpPr txBox="1"/>
              <p:nvPr/>
            </p:nvSpPr>
            <p:spPr>
              <a:xfrm>
                <a:off x="853440" y="994198"/>
                <a:ext cx="10802112" cy="48696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Условие, что магнитный потенциал удовлетворяет уравнению Лапласа</a:t>
                </a:r>
                <a:endParaRPr lang="en-US" sz="2400" dirty="0"/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ru-RU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уменьшает количество возможных комбинаций</a:t>
                </a:r>
                <a:r>
                  <a:rPr lang="en-US" sz="2400" dirty="0"/>
                  <a:t> </a:t>
                </a:r>
                <a:r>
                  <a:rPr lang="ru-RU" sz="2400" dirty="0"/>
                  <a:t>до одной в каждом порядке</a:t>
                </a:r>
              </a:p>
              <a:p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18FF28A-B20D-F521-4098-F7353DA80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" y="994198"/>
                <a:ext cx="10802112" cy="4869603"/>
              </a:xfrm>
              <a:prstGeom prst="rect">
                <a:avLst/>
              </a:prstGeom>
              <a:blipFill>
                <a:blip r:embed="rId2"/>
                <a:stretch>
                  <a:fillRect l="-847" t="-10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5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0EBC7C-C124-107C-9CE8-DE0ED9448669}"/>
                  </a:ext>
                </a:extLst>
              </p:cNvPr>
              <p:cNvSpPr txBox="1"/>
              <p:nvPr/>
            </p:nvSpPr>
            <p:spPr>
              <a:xfrm>
                <a:off x="743712" y="646099"/>
                <a:ext cx="10704576" cy="58085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400" dirty="0"/>
                  <a:t>Коэффициенты разложения могут быть определены сравнением с разложением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2400" dirty="0"/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1152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d>
                                        <m:dPr>
                                          <m:ctrlPr>
                                            <a:rPr lang="ru-RU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ru-RU" sz="24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ru-RU" sz="2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ru-R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  <m:r>
                            <m:rPr>
                              <m:nor/>
                            </m:rPr>
                            <a:rPr lang="ru-RU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Отсюда видно, что поправка к однородному полю имеет четвертый порядок не только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компоненты, но и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компонент. Пусть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тогда отклонение поля от однородного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1152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3125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  <a:p>
                <a:endParaRPr lang="en-US" sz="2400" dirty="0"/>
              </a:p>
              <a:p>
                <a:r>
                  <a:rPr lang="ru-RU" sz="2400" dirty="0"/>
                  <a:t>В частности, в шаре радиусом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=0.3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отличие поля от однородного составляет менее 1%.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0EBC7C-C124-107C-9CE8-DE0ED94486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12" y="646099"/>
                <a:ext cx="10704576" cy="5808578"/>
              </a:xfrm>
              <a:prstGeom prst="rect">
                <a:avLst/>
              </a:prstGeom>
              <a:blipFill>
                <a:blip r:embed="rId2"/>
                <a:stretch>
                  <a:fillRect l="-854" t="-839" r="-1822" b="-1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34598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406</Words>
  <Application>Microsoft Office PowerPoint</Application>
  <PresentationFormat>Широкоэкранный</PresentationFormat>
  <Paragraphs>75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14</cp:revision>
  <dcterms:created xsi:type="dcterms:W3CDTF">2023-10-28T17:06:10Z</dcterms:created>
  <dcterms:modified xsi:type="dcterms:W3CDTF">2023-10-30T09:10:05Z</dcterms:modified>
</cp:coreProperties>
</file>