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148BF-8978-1988-343C-1FB5D1B4B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AD94B3-8FBF-BADE-7221-527F37B66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43DCE4-1640-F52D-1096-EA8C606C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D300DB-D105-37D5-633E-37940B07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D62ED1-5ABF-6C6F-4C16-9DB7057D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34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D8A51-29CA-7619-37C6-69289CA77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70798D-3B37-3EFD-F2E5-56F150BC6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DEE4A7-A83C-FE60-A7EF-564CBFEE2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761194-98B5-7D2F-0049-C3C5491A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09D75A-EB72-B995-D42C-D23AD20C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1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83FC79B-0250-EA77-9A85-53D88E7BA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C63F99-C245-4CC4-9498-DD475CC4A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24B9F3-4D7B-0D36-9681-F5AF06D8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915457-890A-3C99-B736-0DAA4A672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D98668-CC5B-A446-7CB8-8163252C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6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04EA9-5CBF-EEF5-FC1E-C3F4A127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1703A4-A42D-F5D1-B40F-F666A6CED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D85FFE-48C3-CDAD-E0BF-25EE0E21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3F518E-0E23-F50D-2519-0FB4840B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B8CF5-6A91-49B8-3FE5-437D6E24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35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9DE23B-D6F8-0186-7EF5-8564BFA84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17F9BF-3A4E-B307-0CDE-E7B30AC1D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889C78-26F2-405E-A327-B1246956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55E5A7-DE46-E7AA-D89D-7E870E2B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6EB70-AE38-1A49-0F17-FF6126C8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3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852FFF-EFF9-4858-DE74-FB70B59FC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38150-CB98-C0AD-0A97-A538A3A69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563C42-A446-B56E-24F6-EC35336F3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541202-BB4F-28C9-35D6-C8F74A3D7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DD3E11-3B7C-9B4F-3007-96A8CCFA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4F39DA-7585-4B24-DC85-469D2785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26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FF0E12-8C42-3960-9149-BA6CF5F7F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25A417-7149-1065-AA09-1DDFA6E5B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2DD2C3-AB2D-7743-BF24-9FBD87D18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3C235B-399F-E22C-291C-41E9DB772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D5C6C-8BAF-4A1C-67E6-303AA4B79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38D8C5-C6DF-F602-C018-1F3C47CB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AABC58-E07D-5E36-D367-4348DE7A2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274305A-0139-191A-CF15-8E021BC7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50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F9597-3E66-690F-F065-2CA17D70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4501305-A1B5-C175-A9DB-74F8A0CC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3FBBD8-D885-D0EC-3D99-4E767080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1221402-93A9-0D03-A3DB-876C3E2F3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1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B075916-CE3C-47A3-AC44-C9B916551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03CB52-FAE3-132C-11D4-9030A8D4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34AEE7-3E81-8EDC-85C8-A101479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45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D0F9C-35F4-6033-0398-07BB2013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F5F4D-BB51-0648-AC5B-96316220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368A95-FF78-C40A-9C76-EB70E785F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DF2871-8380-D9D2-26D1-1EDEA9A5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522B11-604C-B045-192D-EAB6C1D3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20F939-A7D9-4D64-8F4F-00570968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80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004698-9D74-EB34-9C1D-D23A83987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5034B74-077A-B36A-44D9-182EAD31F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F638A1-CEBD-1C23-FCFA-9D2D970CD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0B87F7-1B3E-F2BF-F6AC-3088F2C3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AC7932-8E3A-6B76-BBAA-85C1E105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D3A82D-EBC2-BA0B-B448-1F1DB106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65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3861A-8338-02C9-9DBB-B5A126FD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369580-5362-C599-7410-169AEB299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2F324E-089A-63B8-9EB3-6C54F561B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6958-1812-4D06-8DA3-002ACD17A25B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CF8E8F-3AA3-6B9E-0590-7E6049E6F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C242E6-2FCE-249B-533E-2B5673CD0B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F4046-6196-4EDA-BFF9-7ED633480A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20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DD8D038-BE20-6FF2-CAFA-239EFE8D36CA}"/>
              </a:ext>
            </a:extLst>
          </p:cNvPr>
          <p:cNvSpPr txBox="1"/>
          <p:nvPr/>
        </p:nvSpPr>
        <p:spPr>
          <a:xfrm>
            <a:off x="739217" y="478212"/>
            <a:ext cx="1102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Сила и момент, действующие на контур и на магнитный диполь в магнитном поле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72583E9-D995-864E-A47C-A7922F31EEB7}"/>
                  </a:ext>
                </a:extLst>
              </p:cNvPr>
              <p:cNvSpPr txBox="1"/>
              <p:nvPr/>
            </p:nvSpPr>
            <p:spPr>
              <a:xfrm>
                <a:off x="1141228" y="2117146"/>
                <a:ext cx="9909544" cy="4262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Общие формулы для силы и момента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В однородном поле 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не зависит от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ru-RU" sz="2400" dirty="0"/>
                  <a:t>)</a:t>
                </a:r>
                <a:endParaRPr lang="en-US" sz="2400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∮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nary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Момент при этом не зависит от выбора начала координат.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72583E9-D995-864E-A47C-A7922F31E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228" y="2117146"/>
                <a:ext cx="9909544" cy="4262642"/>
              </a:xfrm>
              <a:prstGeom prst="rect">
                <a:avLst/>
              </a:prstGeom>
              <a:blipFill>
                <a:blip r:embed="rId2"/>
                <a:stretch>
                  <a:fillRect l="-923" t="-1143" b="-2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532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DF6C4EA-5538-3F54-4442-F05158A9D147}"/>
                  </a:ext>
                </a:extLst>
              </p:cNvPr>
              <p:cNvSpPr txBox="1"/>
              <p:nvPr/>
            </p:nvSpPr>
            <p:spPr>
              <a:xfrm>
                <a:off x="946298" y="671899"/>
                <a:ext cx="10451805" cy="551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Пусть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– </a:t>
                </a:r>
                <a:r>
                  <a:rPr lang="ru-RU" sz="2400" dirty="0"/>
                  <a:t>произвольный постоянный вектор, тогда</a:t>
                </a:r>
              </a:p>
              <a:p>
                <a:endParaRPr lang="ru-RU" sz="2400" b="1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ru-RU" sz="2400" dirty="0"/>
                  <a:t>Второе и третье равенства выполняются в силу свойства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смешанного произведения, четвертое – в силу теоремы Стокса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– </a:t>
                </a:r>
                <a:r>
                  <a:rPr lang="ru-RU" sz="2400" dirty="0"/>
                  <a:t>поверхность, натянутая на контур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ru-RU" sz="2400" dirty="0"/>
                  <a:t>). Вычисление ротора дает простой результат: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rot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Таким образом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nary>
                                <m:nary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𝑑𝑆</m:t>
                                  </m:r>
                                </m:e>
                              </m:nary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DF6C4EA-5538-3F54-4442-F05158A9D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298" y="671899"/>
                <a:ext cx="10451805" cy="5514202"/>
              </a:xfrm>
              <a:prstGeom prst="rect">
                <a:avLst/>
              </a:prstGeom>
              <a:blipFill>
                <a:blip r:embed="rId2"/>
                <a:stretch>
                  <a:fillRect l="-875" t="-8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394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572BC6-1062-AA2D-A093-A4EC4FB309EB}"/>
                  </a:ext>
                </a:extLst>
              </p:cNvPr>
              <p:cNvSpPr txBox="1"/>
              <p:nvPr/>
            </p:nvSpPr>
            <p:spPr>
              <a:xfrm>
                <a:off x="715925" y="550766"/>
                <a:ext cx="8142767" cy="3065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Величина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называется </a:t>
                </a:r>
                <a:r>
                  <a:rPr lang="ru-RU" sz="2400" b="1" dirty="0"/>
                  <a:t>магнитным моментом</a:t>
                </a:r>
                <a:r>
                  <a:rPr lang="ru-RU" sz="2400" dirty="0"/>
                  <a:t> контура, в силу произвольности вектора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400" b="1" dirty="0"/>
              </a:p>
              <a:p>
                <a:endParaRPr lang="en-US" sz="2400" b="1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572BC6-1062-AA2D-A093-A4EC4FB30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25" y="550766"/>
                <a:ext cx="8142767" cy="3065839"/>
              </a:xfrm>
              <a:prstGeom prst="rect">
                <a:avLst/>
              </a:prstGeom>
              <a:blipFill>
                <a:blip r:embed="rId2"/>
                <a:stretch>
                  <a:fillRect l="-1123" t="-1590" b="-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DA1CD8D4-2D51-034D-5A90-0FBC8567C33B}"/>
              </a:ext>
            </a:extLst>
          </p:cNvPr>
          <p:cNvGrpSpPr/>
          <p:nvPr/>
        </p:nvGrpSpPr>
        <p:grpSpPr>
          <a:xfrm>
            <a:off x="8647815" y="641602"/>
            <a:ext cx="2828260" cy="2975003"/>
            <a:chOff x="8527312" y="1267968"/>
            <a:chExt cx="2828260" cy="2975003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1B6D62EC-4E40-08F3-44F5-3A80F2D732CA}"/>
                </a:ext>
              </a:extLst>
            </p:cNvPr>
            <p:cNvSpPr/>
            <p:nvPr/>
          </p:nvSpPr>
          <p:spPr>
            <a:xfrm>
              <a:off x="8527312" y="2838892"/>
              <a:ext cx="2828260" cy="97819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 стрелкой 4">
              <a:extLst>
                <a:ext uri="{FF2B5EF4-FFF2-40B4-BE49-F238E27FC236}">
                  <a16:creationId xmlns:a16="http://schemas.microsoft.com/office/drawing/2014/main" id="{47BA4170-F1C4-34AE-7F95-640BD6F88693}"/>
                </a:ext>
              </a:extLst>
            </p:cNvPr>
            <p:cNvCxnSpPr/>
            <p:nvPr/>
          </p:nvCxnSpPr>
          <p:spPr>
            <a:xfrm flipV="1">
              <a:off x="9048307" y="2636874"/>
              <a:ext cx="0" cy="6911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45EB1159-6B3B-9CC8-24D4-0CF2F8CA9D54}"/>
                </a:ext>
              </a:extLst>
            </p:cNvPr>
            <p:cNvCxnSpPr/>
            <p:nvPr/>
          </p:nvCxnSpPr>
          <p:spPr>
            <a:xfrm>
              <a:off x="9859713" y="3817087"/>
              <a:ext cx="16345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A96F4CE-2393-12C2-58F4-467C4A9A2E22}"/>
                    </a:ext>
                  </a:extLst>
                </p:cNvPr>
                <p:cNvSpPr txBox="1"/>
                <p:nvPr/>
              </p:nvSpPr>
              <p:spPr>
                <a:xfrm>
                  <a:off x="11003280" y="3688973"/>
                  <a:ext cx="23871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7A96F4CE-2393-12C2-58F4-467C4A9A2E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03280" y="3688973"/>
                  <a:ext cx="238719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30769" r="-28205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AA14B53F-4159-2A52-1570-4B0D3E118963}"/>
                    </a:ext>
                  </a:extLst>
                </p:cNvPr>
                <p:cNvSpPr txBox="1"/>
                <p:nvPr/>
              </p:nvSpPr>
              <p:spPr>
                <a:xfrm>
                  <a:off x="9664018" y="3873639"/>
                  <a:ext cx="19569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AA14B53F-4159-2A52-1570-4B0D3E1189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64018" y="3873639"/>
                  <a:ext cx="19569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34375" r="-34375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04BBA01-A438-EB91-FF19-DA6E19E93B2E}"/>
                    </a:ext>
                  </a:extLst>
                </p:cNvPr>
                <p:cNvSpPr txBox="1"/>
                <p:nvPr/>
              </p:nvSpPr>
              <p:spPr>
                <a:xfrm>
                  <a:off x="8637065" y="2481751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04BBA01-A438-EB91-FF19-DA6E19E93B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37065" y="2481751"/>
                  <a:ext cx="267702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5909" r="-15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93EEB47-D00E-B2D7-FBFA-FDBA4911B7EB}"/>
                    </a:ext>
                  </a:extLst>
                </p:cNvPr>
                <p:cNvSpPr txBox="1"/>
                <p:nvPr/>
              </p:nvSpPr>
              <p:spPr>
                <a:xfrm>
                  <a:off x="9450071" y="3189895"/>
                  <a:ext cx="23846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93EEB47-D00E-B2D7-FBFA-FDBA4911B7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450071" y="3189895"/>
                  <a:ext cx="238463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30769" r="-25641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3A52E7A6-209A-DB94-C859-189BEEC039E1}"/>
                </a:ext>
              </a:extLst>
            </p:cNvPr>
            <p:cNvCxnSpPr/>
            <p:nvPr/>
          </p:nvCxnSpPr>
          <p:spPr>
            <a:xfrm flipV="1">
              <a:off x="9941442" y="1365504"/>
              <a:ext cx="0" cy="196248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3FFF866-A4EA-7369-7A81-1C150901C6C7}"/>
                    </a:ext>
                  </a:extLst>
                </p:cNvPr>
                <p:cNvSpPr txBox="1"/>
                <p:nvPr/>
              </p:nvSpPr>
              <p:spPr>
                <a:xfrm>
                  <a:off x="9600027" y="1267968"/>
                  <a:ext cx="25968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D3FFF866-A4EA-7369-7A81-1C150901C6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00027" y="1267968"/>
                  <a:ext cx="259686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30952" r="-30952" b="-2623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979E71-8676-D432-BD18-4D9E7101D4BA}"/>
                  </a:ext>
                </a:extLst>
              </p:cNvPr>
              <p:cNvSpPr txBox="1"/>
              <p:nvPr/>
            </p:nvSpPr>
            <p:spPr>
              <a:xfrm>
                <a:off x="668858" y="3838813"/>
                <a:ext cx="10854283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Для плоского контура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ru-RU" sz="2400" dirty="0"/>
                  <a:t> перпендикулярен плоскости контура, связан с направлением тока правилом правого винта и по модулю равен произведению тока на площадь контура.</a:t>
                </a:r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Момент равен нулю, если магнитный момент и магнитное поле направлены вдоль одной прямой,  если магнитный момент </a:t>
                </a:r>
                <a:r>
                  <a:rPr lang="ru-RU" sz="2400" dirty="0" err="1"/>
                  <a:t>сонаправлен</a:t>
                </a:r>
                <a:r>
                  <a:rPr lang="ru-RU" sz="2400" dirty="0"/>
                  <a:t> с полем, положение равновесия устойчиво, если противоположно направлен – неустойчиво.</a:t>
                </a: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6979E71-8676-D432-BD18-4D9E7101D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58" y="3838813"/>
                <a:ext cx="10854283" cy="2677656"/>
              </a:xfrm>
              <a:prstGeom prst="rect">
                <a:avLst/>
              </a:prstGeom>
              <a:blipFill>
                <a:blip r:embed="rId8"/>
                <a:stretch>
                  <a:fillRect l="-899" t="-1822" r="-337" b="-4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3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A4A0B8-21DB-D62E-5A5E-FF66CC36BE80}"/>
              </a:ext>
            </a:extLst>
          </p:cNvPr>
          <p:cNvSpPr txBox="1"/>
          <p:nvPr/>
        </p:nvSpPr>
        <p:spPr>
          <a:xfrm>
            <a:off x="4050343" y="426720"/>
            <a:ext cx="4091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Магнитный диполь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C37699B-32D2-B6AD-A7BD-686B5C132E73}"/>
                  </a:ext>
                </a:extLst>
              </p:cNvPr>
              <p:cNvSpPr txBox="1"/>
              <p:nvPr/>
            </p:nvSpPr>
            <p:spPr>
              <a:xfrm>
                <a:off x="804673" y="1328928"/>
                <a:ext cx="7022591" cy="4590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/>
                  <a:t>Магнитным диполем</a:t>
                </a:r>
                <a:r>
                  <a:rPr lang="ru-RU" sz="2400" dirty="0"/>
                  <a:t> называют предельный случай контура с током, когда размер контура стремится к нулю, а ток в нем стремится к бесконечности так, что магнитный момент остается постоянным. Рассмотрим поле магнитного диполя, силу и момент сил, действующие на него в магнитном поле</a:t>
                </a:r>
                <a:r>
                  <a:rPr lang="en-US" sz="2400" dirty="0"/>
                  <a:t>.</a:t>
                </a:r>
                <a:endParaRPr lang="ru-RU" sz="2400" dirty="0"/>
              </a:p>
              <a:p>
                <a:endParaRPr lang="ru-RU" sz="2400" dirty="0"/>
              </a:p>
              <a:p>
                <a:r>
                  <a:rPr lang="ru-RU" sz="2400" dirty="0"/>
                  <a:t>Согласно закону Био-Савара-Лапласа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×(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C37699B-32D2-B6AD-A7BD-686B5C132E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673" y="1328928"/>
                <a:ext cx="7022591" cy="4590487"/>
              </a:xfrm>
              <a:prstGeom prst="rect">
                <a:avLst/>
              </a:prstGeom>
              <a:blipFill>
                <a:blip r:embed="rId2"/>
                <a:stretch>
                  <a:fillRect l="-1302" t="-1062" r="-1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>
            <a:extLst>
              <a:ext uri="{FF2B5EF4-FFF2-40B4-BE49-F238E27FC236}">
                <a16:creationId xmlns:a16="http://schemas.microsoft.com/office/drawing/2014/main" id="{00C8AED8-8690-C01F-CF2B-B18F409D3DAC}"/>
              </a:ext>
            </a:extLst>
          </p:cNvPr>
          <p:cNvSpPr/>
          <p:nvPr/>
        </p:nvSpPr>
        <p:spPr>
          <a:xfrm>
            <a:off x="8290843" y="5100508"/>
            <a:ext cx="2828260" cy="978195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6895DD16-0185-5547-39F5-1B9E6481AE74}"/>
              </a:ext>
            </a:extLst>
          </p:cNvPr>
          <p:cNvCxnSpPr>
            <a:cxnSpLocks/>
          </p:cNvCxnSpPr>
          <p:nvPr/>
        </p:nvCxnSpPr>
        <p:spPr>
          <a:xfrm>
            <a:off x="9701995" y="5589605"/>
            <a:ext cx="1260000" cy="23123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3F419AD-8268-2A16-263B-E5380882D057}"/>
              </a:ext>
            </a:extLst>
          </p:cNvPr>
          <p:cNvCxnSpPr/>
          <p:nvPr/>
        </p:nvCxnSpPr>
        <p:spPr>
          <a:xfrm>
            <a:off x="9623244" y="6078703"/>
            <a:ext cx="16345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7005197-E8E6-FB72-A8E1-2E3132933D42}"/>
                  </a:ext>
                </a:extLst>
              </p:cNvPr>
              <p:cNvSpPr txBox="1"/>
              <p:nvPr/>
            </p:nvSpPr>
            <p:spPr>
              <a:xfrm>
                <a:off x="8415087" y="5950589"/>
                <a:ext cx="2387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7005197-E8E6-FB72-A8E1-2E3132933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5087" y="5950589"/>
                <a:ext cx="238719" cy="369332"/>
              </a:xfrm>
              <a:prstGeom prst="rect">
                <a:avLst/>
              </a:prstGeom>
              <a:blipFill>
                <a:blip r:embed="rId3"/>
                <a:stretch>
                  <a:fillRect l="-27500" r="-2750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5215A0A-7D0F-7BC6-D429-28FCD23C1DC6}"/>
                  </a:ext>
                </a:extLst>
              </p:cNvPr>
              <p:cNvSpPr txBox="1"/>
              <p:nvPr/>
            </p:nvSpPr>
            <p:spPr>
              <a:xfrm>
                <a:off x="9427549" y="6135255"/>
                <a:ext cx="1956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5215A0A-7D0F-7BC6-D429-28FCD23C1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549" y="6135255"/>
                <a:ext cx="195695" cy="369332"/>
              </a:xfrm>
              <a:prstGeom prst="rect">
                <a:avLst/>
              </a:prstGeom>
              <a:blipFill>
                <a:blip r:embed="rId4"/>
                <a:stretch>
                  <a:fillRect l="-37500" r="-3125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2AE62E-0D51-ADE0-C1CE-4259FBAE9D3C}"/>
                  </a:ext>
                </a:extLst>
              </p:cNvPr>
              <p:cNvSpPr txBox="1"/>
              <p:nvPr/>
            </p:nvSpPr>
            <p:spPr>
              <a:xfrm>
                <a:off x="9942373" y="3244334"/>
                <a:ext cx="2340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72AE62E-0D51-ADE0-C1CE-4259FBAE9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2373" y="3244334"/>
                <a:ext cx="234038" cy="369332"/>
              </a:xfrm>
              <a:prstGeom prst="rect">
                <a:avLst/>
              </a:prstGeom>
              <a:blipFill>
                <a:blip r:embed="rId5"/>
                <a:stretch>
                  <a:fillRect l="-18421" r="-21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3B4DD5-8CF4-58B0-3448-152549C1C16C}"/>
                  </a:ext>
                </a:extLst>
              </p:cNvPr>
              <p:cNvSpPr txBox="1"/>
              <p:nvPr/>
            </p:nvSpPr>
            <p:spPr>
              <a:xfrm>
                <a:off x="9338422" y="5420194"/>
                <a:ext cx="2848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3B4DD5-8CF4-58B0-3448-152549C1C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422" y="5420194"/>
                <a:ext cx="284822" cy="369332"/>
              </a:xfrm>
              <a:prstGeom prst="rect">
                <a:avLst/>
              </a:prstGeom>
              <a:blipFill>
                <a:blip r:embed="rId6"/>
                <a:stretch>
                  <a:fillRect l="-25532" r="-21277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6731C8E4-10E6-45B9-3FAD-118C6493C42D}"/>
              </a:ext>
            </a:extLst>
          </p:cNvPr>
          <p:cNvCxnSpPr>
            <a:cxnSpLocks/>
          </p:cNvCxnSpPr>
          <p:nvPr/>
        </p:nvCxnSpPr>
        <p:spPr>
          <a:xfrm flipV="1">
            <a:off x="9704973" y="1328928"/>
            <a:ext cx="1300557" cy="426067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>
            <a:extLst>
              <a:ext uri="{FF2B5EF4-FFF2-40B4-BE49-F238E27FC236}">
                <a16:creationId xmlns:a16="http://schemas.microsoft.com/office/drawing/2014/main" id="{BE64C5E9-1FBB-E607-65C4-2F344D3B9679}"/>
              </a:ext>
            </a:extLst>
          </p:cNvPr>
          <p:cNvSpPr/>
          <p:nvPr/>
        </p:nvSpPr>
        <p:spPr>
          <a:xfrm>
            <a:off x="9641912" y="5535604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F8ECDE-BEA7-14A5-D7C4-B89178592818}"/>
                  </a:ext>
                </a:extLst>
              </p:cNvPr>
              <p:cNvSpPr txBox="1"/>
              <p:nvPr/>
            </p:nvSpPr>
            <p:spPr>
              <a:xfrm>
                <a:off x="10214976" y="5295121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F8ECDE-BEA7-14A5-D7C4-B89178592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976" y="5295121"/>
                <a:ext cx="314189" cy="369332"/>
              </a:xfrm>
              <a:prstGeom prst="rect">
                <a:avLst/>
              </a:prstGeom>
              <a:blipFill>
                <a:blip r:embed="rId7"/>
                <a:stretch>
                  <a:fillRect l="-13725" t="-1667" r="-27451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3E63863-7CB6-F6E7-226D-83AF4C560B75}"/>
              </a:ext>
            </a:extLst>
          </p:cNvPr>
          <p:cNvCxnSpPr>
            <a:cxnSpLocks/>
          </p:cNvCxnSpPr>
          <p:nvPr/>
        </p:nvCxnSpPr>
        <p:spPr>
          <a:xfrm flipV="1">
            <a:off x="10958088" y="5670000"/>
            <a:ext cx="144000" cy="144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BAF510A-1ACD-34DD-8FFF-690C306ED11D}"/>
              </a:ext>
            </a:extLst>
          </p:cNvPr>
          <p:cNvCxnSpPr/>
          <p:nvPr/>
        </p:nvCxnSpPr>
        <p:spPr>
          <a:xfrm flipV="1">
            <a:off x="10958088" y="1328928"/>
            <a:ext cx="47442" cy="449191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5858D00-C0C4-A9C0-F8D6-CFDA1676404C}"/>
                  </a:ext>
                </a:extLst>
              </p:cNvPr>
              <p:cNvSpPr txBox="1"/>
              <p:nvPr/>
            </p:nvSpPr>
            <p:spPr>
              <a:xfrm>
                <a:off x="11030088" y="3474506"/>
                <a:ext cx="84536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5858D00-C0C4-A9C0-F8D6-CFDA167640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0088" y="3474506"/>
                <a:ext cx="845360" cy="369332"/>
              </a:xfrm>
              <a:prstGeom prst="rect">
                <a:avLst/>
              </a:prstGeom>
              <a:blipFill>
                <a:blip r:embed="rId8"/>
                <a:stretch>
                  <a:fillRect l="-5036" t="-1639" r="-9353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4C9F25-2604-CB9E-00DD-A967F29FA31F}"/>
                  </a:ext>
                </a:extLst>
              </p:cNvPr>
              <p:cNvSpPr txBox="1"/>
              <p:nvPr/>
            </p:nvSpPr>
            <p:spPr>
              <a:xfrm>
                <a:off x="10985284" y="5701553"/>
                <a:ext cx="49212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4C9F25-2604-CB9E-00DD-A967F29FA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5284" y="5701553"/>
                <a:ext cx="492122" cy="369332"/>
              </a:xfrm>
              <a:prstGeom prst="rect">
                <a:avLst/>
              </a:prstGeom>
              <a:blipFill>
                <a:blip r:embed="rId9"/>
                <a:stretch>
                  <a:fillRect l="-14815" t="-1639" r="-17284"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454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800196-E65C-1F01-BF29-274A74823B1E}"/>
                  </a:ext>
                </a:extLst>
              </p:cNvPr>
              <p:cNvSpPr txBox="1"/>
              <p:nvPr/>
            </p:nvSpPr>
            <p:spPr>
              <a:xfrm>
                <a:off x="755904" y="687878"/>
                <a:ext cx="10668000" cy="4680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Если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𝑟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</m:t>
                    </m:r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≪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𝑟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подынтегральное выражение можно разложить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𝒓𝒓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′+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</a:rPr>
                                        <m:t>′2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1+3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p>
                                <m:sSup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Вклад первого члена в магнитное поле равен нулю, так как</a:t>
                </a:r>
              </a:p>
              <a:p>
                <a:pPr lvl="0">
                  <a:defRPr/>
                </a:pPr>
                <a:endParaRPr lang="ru-RU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∮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nary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800196-E65C-1F01-BF29-274A74823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04" y="687878"/>
                <a:ext cx="10668000" cy="4680961"/>
              </a:xfrm>
              <a:prstGeom prst="rect">
                <a:avLst/>
              </a:prstGeom>
              <a:blipFill>
                <a:blip r:embed="rId2"/>
                <a:stretch>
                  <a:fillRect l="-857" t="-1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96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FD30F26-7237-036E-84D4-5EA37815F815}"/>
                  </a:ext>
                </a:extLst>
              </p:cNvPr>
              <p:cNvSpPr txBox="1"/>
              <p:nvPr/>
            </p:nvSpPr>
            <p:spPr>
              <a:xfrm>
                <a:off x="841248" y="647648"/>
                <a:ext cx="10716768" cy="57960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Во втором члене возникает интеграл, по геометрическому смыслу равный площади контура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sup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𝒓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′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𝒑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Наконец, в третьем члене возникает интеграл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sup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𝒓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𝒓</m:t>
                              </m:r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prstClr val="black"/>
                    </a:solidFill>
                    <a:latin typeface="Calibri" panose="020F0502020204030204"/>
                  </a:rPr>
                  <a:t>у</a:t>
                </a:r>
                <a:r>
                  <a:rPr kumimoji="0" lang="ru-RU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множая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который на произвольный постоянный вектор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𝒂</m:t>
                    </m:r>
                  </m:oMath>
                </a14:m>
                <a:r>
                  <a:rPr kumimoji="0" lang="en-US" sz="2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получаем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ru-RU" sz="2400" b="1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∮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sup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∮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nary>
                        <m:nary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kumimoji="0" lang="ru-RU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FD30F26-7237-036E-84D4-5EA37815F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248" y="647648"/>
                <a:ext cx="10716768" cy="5796074"/>
              </a:xfrm>
              <a:prstGeom prst="rect">
                <a:avLst/>
              </a:prstGeom>
              <a:blipFill>
                <a:blip r:embed="rId2"/>
                <a:stretch>
                  <a:fillRect l="-853" t="-8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448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1F96E69-A1D1-77CE-5C5D-3CAF2276AACC}"/>
                  </a:ext>
                </a:extLst>
              </p:cNvPr>
              <p:cNvSpPr txBox="1"/>
              <p:nvPr/>
            </p:nvSpPr>
            <p:spPr>
              <a:xfrm>
                <a:off x="703697" y="560832"/>
                <a:ext cx="10784605" cy="6205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>
                    <a:ea typeface="Cambria Math" panose="02040503050406030204" pitchFamily="18" charset="0"/>
                  </a:rPr>
                  <a:t>Здесь ротор вычисляется относительно просто: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rot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ru-RU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sSup>
                          <m:s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×(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400" dirty="0"/>
                  <a:t>, а потому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𝐼</m:t>
                          </m:r>
                        </m:num>
                        <m:den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nary>
                        <m:naryPr>
                          <m:chr m:val="∮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𝐿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sup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𝑑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′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𝒓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′</m:t>
                              </m:r>
                            </m:sup>
                          </m:sSup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)</m:t>
                          </m:r>
                        </m:e>
                      </m:nary>
                      <m:r>
                        <a:rPr kumimoji="0" lang="ru-R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nary>
                        <m:nary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𝒑</m:t>
                                  </m:r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d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Окончательно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𝒑</m:t>
                                      </m:r>
                                      <m:r>
                                        <a:rPr lang="ru-RU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en-US" sz="2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</m:d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𝒓𝒑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b="1" dirty="0"/>
              </a:p>
              <a:p>
                <a:endParaRPr lang="ru-RU" sz="2400" dirty="0"/>
              </a:p>
              <a:p>
                <a:r>
                  <a:rPr lang="ru-RU" sz="2400" dirty="0"/>
                  <a:t>Следующий члены разложения содержат дополнительные степени размера контура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 в пределе исчезают. </a:t>
                </a:r>
                <a:endParaRPr lang="en-US" sz="2400" dirty="0"/>
              </a:p>
              <a:p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1F96E69-A1D1-77CE-5C5D-3CAF2276A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697" y="560832"/>
                <a:ext cx="10784605" cy="6205673"/>
              </a:xfrm>
              <a:prstGeom prst="rect">
                <a:avLst/>
              </a:prstGeom>
              <a:blipFill>
                <a:blip r:embed="rId2"/>
                <a:stretch>
                  <a:fillRect l="-847" t="-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352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A06923-108D-B5A3-7641-0D0F2DB27684}"/>
              </a:ext>
            </a:extLst>
          </p:cNvPr>
          <p:cNvSpPr txBox="1"/>
          <p:nvPr/>
        </p:nvSpPr>
        <p:spPr>
          <a:xfrm>
            <a:off x="829056" y="243840"/>
            <a:ext cx="10533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Сила, действующая на диполь в произвольном (неоднородном) поле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5D63-6A1B-60E6-04FC-61AE0283E0EC}"/>
                  </a:ext>
                </a:extLst>
              </p:cNvPr>
              <p:cNvSpPr txBox="1"/>
              <p:nvPr/>
            </p:nvSpPr>
            <p:spPr>
              <a:xfrm>
                <a:off x="829056" y="1583744"/>
                <a:ext cx="10533889" cy="5030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Использую трюк с вектором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400" b="1" dirty="0"/>
              </a:p>
              <a:p>
                <a:endParaRPr lang="en-US" sz="2400" b="1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𝒂𝑭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hr m:val="∮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ru-RU" sz="2400" dirty="0"/>
                  <a:t>Ротор равен простому выражению:</a:t>
                </a:r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rot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m:rPr>
                              <m:sty m:val="p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в силу произвольности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ru-RU" sz="2400" dirty="0"/>
                  <a:t> можно выписать покомпонентное выражение для силы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5D63-6A1B-60E6-04FC-61AE0283E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1583744"/>
                <a:ext cx="10533889" cy="5030416"/>
              </a:xfrm>
              <a:prstGeom prst="rect">
                <a:avLst/>
              </a:prstGeom>
              <a:blipFill>
                <a:blip r:embed="rId2"/>
                <a:stretch>
                  <a:fillRect l="-868" t="-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126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13629AE-00D8-B828-CAF8-7F21C995CA7D}"/>
                  </a:ext>
                </a:extLst>
              </p:cNvPr>
              <p:cNvSpPr txBox="1"/>
              <p:nvPr/>
            </p:nvSpPr>
            <p:spPr>
              <a:xfrm>
                <a:off x="694944" y="743712"/>
                <a:ext cx="10875265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Для </a:t>
                </a:r>
                <a:r>
                  <a:rPr lang="ru-RU" sz="2400" b="1" dirty="0"/>
                  <a:t>момента сил, действующих на магнитный диполь</a:t>
                </a:r>
                <a:r>
                  <a:rPr lang="ru-RU" sz="2400" dirty="0"/>
                  <a:t>, получается такая же формула, как для момента сил, действующих на произвольный контур в однородном поле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b="1" dirty="0"/>
              </a:p>
              <a:p>
                <a:endParaRPr lang="ru-RU" sz="2400" b="1" dirty="0"/>
              </a:p>
              <a:p>
                <a:r>
                  <a:rPr lang="ru-RU" sz="2400" dirty="0"/>
                  <a:t>Таким образом, на магнитный диполь (а также на любой малый контур с током) в магнитном поле действует момент сил, стремящийся сориентировать диполь в направлении поля, а также сила, которая стремится втянуть сориентированный диполь в область более сильного поля.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13629AE-00D8-B828-CAF8-7F21C995C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4" y="743712"/>
                <a:ext cx="10875265" cy="3416320"/>
              </a:xfrm>
              <a:prstGeom prst="rect">
                <a:avLst/>
              </a:prstGeom>
              <a:blipFill>
                <a:blip r:embed="rId2"/>
                <a:stretch>
                  <a:fillRect l="-841" t="-1429" r="-336" b="-32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9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572</Words>
  <Application>Microsoft Office PowerPoint</Application>
  <PresentationFormat>Широкоэкранный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4</cp:revision>
  <dcterms:created xsi:type="dcterms:W3CDTF">2023-11-01T07:44:46Z</dcterms:created>
  <dcterms:modified xsi:type="dcterms:W3CDTF">2023-11-01T10:29:35Z</dcterms:modified>
</cp:coreProperties>
</file>