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5AD37-4FA3-AEA6-5D0E-FA60B1167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CAD527-F642-E28C-A98B-70204E979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DA804-997B-9D42-4273-8449C5F8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585CE2-0DCB-8875-DB94-8E52871FC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1C008C-D08F-439D-759D-74510127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98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97F43-7391-0F75-CF35-E63858840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E0922E-FE68-A0A4-E300-6D94E28B7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AFC3F-8E46-7737-91E9-54546162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EFCA62-AE35-FA94-776E-492C7338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A307A2-CABB-07B7-456A-0FE09467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11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2791D7D-0B8D-47AF-A0A8-8D611A10B4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91B3FD-8476-95C1-B379-E360F37ED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24E648-4B8B-F57B-68EB-7CB8D9FB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C8730F-4F90-0BFD-191D-8D6A4F3A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A4A7E6-F896-76B2-2520-B1FCF3AC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3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0D50E-7FEF-EA49-6C6C-C599B9ECE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AE0953-9F91-BCE3-965D-94BCCD8A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47BF6C-D70E-06A6-80E4-EF0E0487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AFC6B8-1005-F931-E566-2A95E461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BE94D-37DE-53D1-92BE-2FBEF32C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4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833FC-9EF0-90B8-444F-C4612A07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AA61EB-E9F1-D1CA-B3CB-9BFA4CD27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4744F8-CB0D-276E-A0F3-E70E79B3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055402-0EB3-6E1F-DEA2-F1C5EF29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82AD35-B79C-9E4E-4FCD-DA4B4795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26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934CB-2C56-666F-7EF5-BB078716B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601996-2D72-7727-C8A1-1469FE262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D40810-F88D-75DB-81E0-0E529D17E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048176-F3E2-F6F1-FE9A-7F6CF469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D66106-B44C-6066-1E22-9D5C850DA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318A9E-89EF-3020-060E-782602E3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56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21773-3CFB-5456-F9AA-E4353CCCD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882BDA-D827-1D5D-AE3F-AAEFD96AE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17B3FE-5C45-A618-1191-EF62257F3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2DDC13-BD85-9308-A2CA-5D875660E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9A48522-6B7C-51E2-D327-EBB9996EF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1350BB-3006-24DB-002D-7FF69182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B951C62-5983-48F1-BF4E-A0D50D35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73DD97-E3C4-7395-2199-F5CF7445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25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BC401B-0202-7B68-D7F9-EB82EFAF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4C1FD28-93F8-4360-7875-056D427F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A76861-2E77-9826-F8AF-30976A870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5FEFA5-02A8-D701-116E-8B1AD312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2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F9C8D42-44C5-0FDF-CCA9-86421051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B51B38-51B9-AA57-DA31-8F8FF3F5E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D6704E-1664-956D-298D-334399B8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3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476202-9035-523E-EAD2-3EA232C99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F7C60B-2C81-0D72-BF63-EDA7E85E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317CD7-BE91-9EDD-3A02-724F4E4A9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17934-F6B9-C4E7-5128-1A796A37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2DE9F7-3C69-42E6-7A11-0761D6C7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699058-CD99-2A99-3BEC-047A1088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12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08AA2-3C1D-3B4B-7638-14FEE954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3AE619E-F087-7179-62D0-7A38CCABC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65C821-863D-18AF-BC0A-4978A652E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E840DB-DA86-6A06-A7CF-2DEC117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7A3534-DF3E-AAD8-20D3-A36E370C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F80BF7-2E3D-3700-ECCA-70063BA0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9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5FCE84-BFD7-DAF9-7623-8A25DA75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EEA128-2C96-2FB0-D09B-86BE70FC0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4B0C0B-E9DC-0DB9-2D06-089CBDA89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F74F-BD2B-48DB-8D23-38028822056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2279B0-B33C-9CD8-9B97-E83587591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4121B8-1691-B413-087C-A87F381E0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AFF07-F988-41AF-A58C-E506E5D61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4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E1BCDE-3619-6A02-D295-0FA25BDFA26E}"/>
              </a:ext>
            </a:extLst>
          </p:cNvPr>
          <p:cNvSpPr txBox="1"/>
          <p:nvPr/>
        </p:nvSpPr>
        <p:spPr>
          <a:xfrm>
            <a:off x="2470297" y="659219"/>
            <a:ext cx="7251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Магнитное поле параллельных проводников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E610C62-C7F8-942F-F8E9-6E4465B37DD5}"/>
                  </a:ext>
                </a:extLst>
              </p:cNvPr>
              <p:cNvSpPr txBox="1"/>
              <p:nvPr/>
            </p:nvSpPr>
            <p:spPr>
              <a:xfrm>
                <a:off x="611371" y="1881962"/>
                <a:ext cx="10969256" cy="4220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Расчет магнитного поля и особенно линий поля в трехмерном случае довольно сложен. Гораздо проще оказывается задача расчета поля от совокупности прямых параллельных проводников с током, когда картина поля является двумерной, в плоскости, перпендикулярной проводникам. Применение методов комплексного анализа позволяет решить ряд задач аналитически, причем довольно просто.</a:t>
                </a:r>
              </a:p>
              <a:p>
                <a:endParaRPr lang="ru-RU" sz="2400" dirty="0"/>
              </a:p>
              <a:p>
                <a:r>
                  <a:rPr lang="ru-RU" sz="2400" dirty="0"/>
                  <a:t>Магнитное поле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удовлетворяет уравнениям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div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</a:rPr>
                      <m:t>rot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в развернутой записи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 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E610C62-C7F8-942F-F8E9-6E4465B37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71" y="1881962"/>
                <a:ext cx="10969256" cy="4220964"/>
              </a:xfrm>
              <a:prstGeom prst="rect">
                <a:avLst/>
              </a:prstGeom>
              <a:blipFill>
                <a:blip r:embed="rId2"/>
                <a:stretch>
                  <a:fillRect l="-833" t="-1156" r="-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3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42CE57-2F0E-B87C-B6D2-77DF7056BB37}"/>
                  </a:ext>
                </a:extLst>
              </p:cNvPr>
              <p:cNvSpPr txBox="1"/>
              <p:nvPr/>
            </p:nvSpPr>
            <p:spPr>
              <a:xfrm>
                <a:off x="895412" y="291138"/>
                <a:ext cx="10697873" cy="6566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Первое уравнение означает, что существует такая функция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</a:t>
                </a:r>
                <a:r>
                  <a:rPr lang="ru-RU" sz="2400" dirty="0"/>
                  <a:t> что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Эта величина называется </a:t>
                </a:r>
                <a:r>
                  <a:rPr lang="ru-RU" sz="2400" i="1" dirty="0"/>
                  <a:t>векторным потенциалом</a:t>
                </a:r>
                <a:r>
                  <a:rPr lang="ru-RU" sz="2400" dirty="0"/>
                  <a:t>. Подставляя выражение магнитного поля через потенциал во второе уравнение, находим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Это уравнение полностью совпадает с уравнением для скалярного потенциала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ru-RU" sz="2400" dirty="0"/>
                  <a:t> в электростатике, то есть ток, текущий по проводу</a:t>
                </a:r>
                <a:r>
                  <a:rPr lang="en-US" sz="2400" dirty="0"/>
                  <a:t>,</a:t>
                </a:r>
                <a:r>
                  <a:rPr lang="ru-RU" sz="2400" dirty="0"/>
                  <a:t> создает такой же</a:t>
                </a:r>
                <a:r>
                  <a:rPr lang="en-US" sz="2400" dirty="0"/>
                  <a:t> </a:t>
                </a:r>
                <a:r>
                  <a:rPr lang="ru-RU" sz="2400" dirty="0"/>
                  <a:t>векторный потенциал, как заряженная нить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ru-RU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42CE57-2F0E-B87C-B6D2-77DF7056B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12" y="291138"/>
                <a:ext cx="10697873" cy="6566862"/>
              </a:xfrm>
              <a:prstGeom prst="rect">
                <a:avLst/>
              </a:prstGeom>
              <a:blipFill>
                <a:blip r:embed="rId2"/>
                <a:stretch>
                  <a:fillRect l="-912" t="-7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82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ABB0EA3-D820-B083-9519-68D4A35CE412}"/>
                  </a:ext>
                </a:extLst>
              </p:cNvPr>
              <p:cNvSpPr txBox="1"/>
              <p:nvPr/>
            </p:nvSpPr>
            <p:spPr>
              <a:xfrm>
                <a:off x="687444" y="615794"/>
                <a:ext cx="11295448" cy="1814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Отметим, что градиент векторного потенциала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grad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перпендикулярен магнитному полю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400" dirty="0"/>
                  <a:t>, а потому линии постоянного потенциала являются одновременно линиями магнитного поля. Поток же магнитного поля между двумя линиями постоянного потенциала равен</a:t>
                </a:r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ABB0EA3-D820-B083-9519-68D4A35CE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44" y="615794"/>
                <a:ext cx="11295448" cy="1814279"/>
              </a:xfrm>
              <a:prstGeom prst="rect">
                <a:avLst/>
              </a:prstGeom>
              <a:blipFill>
                <a:blip r:embed="rId2"/>
                <a:stretch>
                  <a:fillRect l="-863" b="-6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8384A4-6C1C-0C6D-3ADC-20345445DA12}"/>
                  </a:ext>
                </a:extLst>
              </p:cNvPr>
              <p:cNvSpPr txBox="1"/>
              <p:nvPr/>
            </p:nvSpPr>
            <p:spPr>
              <a:xfrm>
                <a:off x="687443" y="2328518"/>
                <a:ext cx="6574593" cy="31366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𝑀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𝐵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𝑑𝑙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</m:e>
                      </m:nary>
                      <m:nary>
                        <m:nary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𝑀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𝑧</m:t>
                                  </m:r>
                                </m:sub>
                              </m:sSub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𝜕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𝑙</m:t>
                              </m:r>
                            </m:den>
                          </m:f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𝑑𝑙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</m:e>
                      </m:nary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𝐴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𝐴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𝑀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Таким образом, густота линии, соответствующих эквидистантному ряду значений потенциала, будет правильно отражать и величину магнитного поля.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8384A4-6C1C-0C6D-3ADC-20345445D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43" y="2328518"/>
                <a:ext cx="6574593" cy="3136628"/>
              </a:xfrm>
              <a:prstGeom prst="rect">
                <a:avLst/>
              </a:prstGeom>
              <a:blipFill>
                <a:blip r:embed="rId3"/>
                <a:stretch>
                  <a:fillRect l="-1484" r="-1206" b="-3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A50CB042-A7AA-E008-380F-3821BB89FD00}"/>
              </a:ext>
            </a:extLst>
          </p:cNvPr>
          <p:cNvGrpSpPr/>
          <p:nvPr/>
        </p:nvGrpSpPr>
        <p:grpSpPr>
          <a:xfrm>
            <a:off x="7737383" y="3153759"/>
            <a:ext cx="3508745" cy="2764465"/>
            <a:chOff x="7761767" y="3019647"/>
            <a:chExt cx="3508745" cy="2764465"/>
          </a:xfrm>
        </p:grpSpPr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EE93E5C6-E53D-3F74-4A94-EBF4A3AC842E}"/>
                </a:ext>
              </a:extLst>
            </p:cNvPr>
            <p:cNvSpPr/>
            <p:nvPr/>
          </p:nvSpPr>
          <p:spPr>
            <a:xfrm>
              <a:off x="7761767" y="3019647"/>
              <a:ext cx="2870791" cy="2083981"/>
            </a:xfrm>
            <a:custGeom>
              <a:avLst/>
              <a:gdLst>
                <a:gd name="connsiteX0" fmla="*/ 0 w 2870791"/>
                <a:gd name="connsiteY0" fmla="*/ 2083981 h 2083981"/>
                <a:gd name="connsiteX1" fmla="*/ 1180214 w 2870791"/>
                <a:gd name="connsiteY1" fmla="*/ 1616148 h 2083981"/>
                <a:gd name="connsiteX2" fmla="*/ 2126512 w 2870791"/>
                <a:gd name="connsiteY2" fmla="*/ 850604 h 2083981"/>
                <a:gd name="connsiteX3" fmla="*/ 2870791 w 2870791"/>
                <a:gd name="connsiteY3" fmla="*/ 0 h 208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0791" h="2083981">
                  <a:moveTo>
                    <a:pt x="0" y="2083981"/>
                  </a:moveTo>
                  <a:cubicBezTo>
                    <a:pt x="412897" y="1952846"/>
                    <a:pt x="825795" y="1821711"/>
                    <a:pt x="1180214" y="1616148"/>
                  </a:cubicBezTo>
                  <a:cubicBezTo>
                    <a:pt x="1534633" y="1410585"/>
                    <a:pt x="1844749" y="1119962"/>
                    <a:pt x="2126512" y="850604"/>
                  </a:cubicBezTo>
                  <a:cubicBezTo>
                    <a:pt x="2408275" y="581246"/>
                    <a:pt x="2639533" y="290623"/>
                    <a:pt x="2870791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9D10EE1C-9CA5-A352-1214-75688953EC85}"/>
                </a:ext>
              </a:extLst>
            </p:cNvPr>
            <p:cNvSpPr/>
            <p:nvPr/>
          </p:nvSpPr>
          <p:spPr>
            <a:xfrm>
              <a:off x="7836195" y="4210493"/>
              <a:ext cx="3434317" cy="1329070"/>
            </a:xfrm>
            <a:custGeom>
              <a:avLst/>
              <a:gdLst>
                <a:gd name="connsiteX0" fmla="*/ 0 w 3434317"/>
                <a:gd name="connsiteY0" fmla="*/ 1329070 h 1329070"/>
                <a:gd name="connsiteX1" fmla="*/ 1424763 w 3434317"/>
                <a:gd name="connsiteY1" fmla="*/ 1052623 h 1329070"/>
                <a:gd name="connsiteX2" fmla="*/ 2583712 w 3434317"/>
                <a:gd name="connsiteY2" fmla="*/ 595423 h 1329070"/>
                <a:gd name="connsiteX3" fmla="*/ 3434317 w 3434317"/>
                <a:gd name="connsiteY3" fmla="*/ 0 h 1329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34317" h="1329070">
                  <a:moveTo>
                    <a:pt x="0" y="1329070"/>
                  </a:moveTo>
                  <a:cubicBezTo>
                    <a:pt x="497072" y="1251983"/>
                    <a:pt x="994144" y="1174897"/>
                    <a:pt x="1424763" y="1052623"/>
                  </a:cubicBezTo>
                  <a:cubicBezTo>
                    <a:pt x="1855382" y="930349"/>
                    <a:pt x="2248786" y="770860"/>
                    <a:pt x="2583712" y="595423"/>
                  </a:cubicBezTo>
                  <a:cubicBezTo>
                    <a:pt x="2918638" y="419986"/>
                    <a:pt x="3278373" y="108098"/>
                    <a:pt x="3434317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7C890772-87F4-FF1F-9C43-92F9E9E572F3}"/>
                </a:ext>
              </a:extLst>
            </p:cNvPr>
            <p:cNvSpPr/>
            <p:nvPr/>
          </p:nvSpPr>
          <p:spPr>
            <a:xfrm>
              <a:off x="8910084" y="3657600"/>
              <a:ext cx="1148436" cy="2126512"/>
            </a:xfrm>
            <a:custGeom>
              <a:avLst/>
              <a:gdLst>
                <a:gd name="connsiteX0" fmla="*/ 0 w 1148436"/>
                <a:gd name="connsiteY0" fmla="*/ 0 h 2126512"/>
                <a:gd name="connsiteX1" fmla="*/ 499730 w 1148436"/>
                <a:gd name="connsiteY1" fmla="*/ 393405 h 2126512"/>
                <a:gd name="connsiteX2" fmla="*/ 925032 w 1148436"/>
                <a:gd name="connsiteY2" fmla="*/ 946298 h 2126512"/>
                <a:gd name="connsiteX3" fmla="*/ 1095153 w 1148436"/>
                <a:gd name="connsiteY3" fmla="*/ 1286540 h 2126512"/>
                <a:gd name="connsiteX4" fmla="*/ 1148316 w 1148436"/>
                <a:gd name="connsiteY4" fmla="*/ 1690577 h 2126512"/>
                <a:gd name="connsiteX5" fmla="*/ 1084521 w 1148436"/>
                <a:gd name="connsiteY5" fmla="*/ 2126512 h 2126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8436" h="2126512">
                  <a:moveTo>
                    <a:pt x="0" y="0"/>
                  </a:moveTo>
                  <a:cubicBezTo>
                    <a:pt x="172779" y="117844"/>
                    <a:pt x="345558" y="235689"/>
                    <a:pt x="499730" y="393405"/>
                  </a:cubicBezTo>
                  <a:cubicBezTo>
                    <a:pt x="653902" y="551121"/>
                    <a:pt x="825795" y="797442"/>
                    <a:pt x="925032" y="946298"/>
                  </a:cubicBezTo>
                  <a:cubicBezTo>
                    <a:pt x="1024269" y="1095154"/>
                    <a:pt x="1057939" y="1162494"/>
                    <a:pt x="1095153" y="1286540"/>
                  </a:cubicBezTo>
                  <a:cubicBezTo>
                    <a:pt x="1132367" y="1410586"/>
                    <a:pt x="1150088" y="1550582"/>
                    <a:pt x="1148316" y="1690577"/>
                  </a:cubicBezTo>
                  <a:cubicBezTo>
                    <a:pt x="1146544" y="1830572"/>
                    <a:pt x="1115532" y="1978542"/>
                    <a:pt x="1084521" y="212651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D3008002-DDC3-B037-568B-A488A00AA5BD}"/>
                </a:ext>
              </a:extLst>
            </p:cNvPr>
            <p:cNvSpPr/>
            <p:nvPr/>
          </p:nvSpPr>
          <p:spPr>
            <a:xfrm>
              <a:off x="9484302" y="4156493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C103E7A6-8DC7-F94A-26B2-893CEBC9D72C}"/>
                </a:ext>
              </a:extLst>
            </p:cNvPr>
            <p:cNvSpPr/>
            <p:nvPr/>
          </p:nvSpPr>
          <p:spPr>
            <a:xfrm>
              <a:off x="9972000" y="493200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BA6F717C-F66A-5C1D-DC19-1570FF69994D}"/>
                </a:ext>
              </a:extLst>
            </p:cNvPr>
            <p:cNvCxnSpPr>
              <a:cxnSpLocks/>
            </p:cNvCxnSpPr>
            <p:nvPr/>
          </p:nvCxnSpPr>
          <p:spPr>
            <a:xfrm rot="-2760000">
              <a:off x="10044000" y="3618000"/>
              <a:ext cx="195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5C5496D2-D41B-0685-20CF-AEE15B8FF1C3}"/>
                </a:ext>
              </a:extLst>
            </p:cNvPr>
            <p:cNvCxnSpPr>
              <a:cxnSpLocks/>
            </p:cNvCxnSpPr>
            <p:nvPr/>
          </p:nvCxnSpPr>
          <p:spPr>
            <a:xfrm rot="-1920000">
              <a:off x="10789920" y="4500000"/>
              <a:ext cx="195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>
              <a:extLst>
                <a:ext uri="{FF2B5EF4-FFF2-40B4-BE49-F238E27FC236}">
                  <a16:creationId xmlns:a16="http://schemas.microsoft.com/office/drawing/2014/main" id="{E18EEB89-4C6F-0E68-B3D4-B6BCEB5076A2}"/>
                </a:ext>
              </a:extLst>
            </p:cNvPr>
            <p:cNvCxnSpPr>
              <a:cxnSpLocks/>
            </p:cNvCxnSpPr>
            <p:nvPr/>
          </p:nvCxnSpPr>
          <p:spPr>
            <a:xfrm rot="-1560000" flipH="1" flipV="1">
              <a:off x="9781200" y="4392000"/>
              <a:ext cx="47002" cy="3358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DA41C288-7FA3-FCF1-534A-AD82A1E81236}"/>
                </a:ext>
              </a:extLst>
            </p:cNvPr>
            <p:cNvCxnSpPr/>
            <p:nvPr/>
          </p:nvCxnSpPr>
          <p:spPr>
            <a:xfrm flipV="1">
              <a:off x="9899432" y="4448313"/>
              <a:ext cx="439384" cy="27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2BA5D8A-A4F8-AE5E-4E4F-4EFEF12BEC6B}"/>
                    </a:ext>
                  </a:extLst>
                </p:cNvPr>
                <p:cNvSpPr txBox="1"/>
                <p:nvPr/>
              </p:nvSpPr>
              <p:spPr>
                <a:xfrm>
                  <a:off x="9964860" y="4972116"/>
                  <a:ext cx="69965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2BA5D8A-A4F8-AE5E-4E4F-4EFEF12BEC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64860" y="4972116"/>
                  <a:ext cx="699655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B31DC360-DFE2-F953-6A27-9E0FA0482E7C}"/>
                    </a:ext>
                  </a:extLst>
                </p:cNvPr>
                <p:cNvSpPr txBox="1"/>
                <p:nvPr/>
              </p:nvSpPr>
              <p:spPr>
                <a:xfrm>
                  <a:off x="8903454" y="3998827"/>
                  <a:ext cx="664464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B31DC360-DFE2-F953-6A27-9E0FA0482E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3454" y="3998827"/>
                  <a:ext cx="664464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D7AE04A-9735-3CF4-2543-02857035C7EF}"/>
                    </a:ext>
                  </a:extLst>
                </p:cNvPr>
                <p:cNvSpPr txBox="1"/>
                <p:nvPr/>
              </p:nvSpPr>
              <p:spPr>
                <a:xfrm>
                  <a:off x="9804701" y="3256439"/>
                  <a:ext cx="2917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D7AE04A-9735-3CF4-2543-02857035C7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04701" y="3256439"/>
                  <a:ext cx="291747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22917" r="-25000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64532B8-A505-3737-F28B-CB49226A7207}"/>
                    </a:ext>
                  </a:extLst>
                </p:cNvPr>
                <p:cNvSpPr txBox="1"/>
                <p:nvPr/>
              </p:nvSpPr>
              <p:spPr>
                <a:xfrm>
                  <a:off x="10180836" y="4048744"/>
                  <a:ext cx="2677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64532B8-A505-3737-F28B-CB49226A72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80836" y="4048744"/>
                  <a:ext cx="26770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5909" r="-15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A87E11B-0654-02E1-642A-A35A872ED258}"/>
                    </a:ext>
                  </a:extLst>
                </p:cNvPr>
                <p:cNvSpPr txBox="1"/>
                <p:nvPr/>
              </p:nvSpPr>
              <p:spPr>
                <a:xfrm rot="10800000" flipV="1">
                  <a:off x="9235686" y="4513550"/>
                  <a:ext cx="601014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𝑑𝑙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A87E11B-0654-02E1-642A-A35A872ED2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 flipV="1">
                  <a:off x="9235686" y="4513550"/>
                  <a:ext cx="601014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9689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CB87DE9-8E4E-6FBF-BB00-1F0C97D23C8F}"/>
                  </a:ext>
                </a:extLst>
              </p:cNvPr>
              <p:cNvSpPr txBox="1"/>
              <p:nvPr/>
            </p:nvSpPr>
            <p:spPr>
              <a:xfrm>
                <a:off x="767564" y="1012698"/>
                <a:ext cx="11039254" cy="4469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Перепишем полученные равенства, введя комплексную координату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𝑧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𝑖𝑦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(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не путать с третьей пространственной координатой, она нам здесь не нужна!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),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комплексное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магнитное поле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𝐵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и комплексный потенциал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l-GR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Ψ</m:t>
                    </m:r>
                    <m:r>
                      <a:rPr kumimoji="0" lang="ru-RU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kumimoji="0" lang="el-GR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Ψ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′</m:t>
                        </m:r>
                      </m:sup>
                    </m:sSup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𝑖</m:t>
                    </m:r>
                    <m:r>
                      <m:rPr>
                        <m:sty m:val="p"/>
                      </m:rPr>
                      <a:rPr kumimoji="0" lang="el-GR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Ψ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′′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вещественная часть которого совпадает с векторным потенциалом,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kumimoji="0" lang="el-GR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Ψ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′</m:t>
                        </m:r>
                      </m:sup>
                    </m:sSup>
                    <m:r>
                      <a:rPr kumimoji="0" lang="ru-RU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𝐴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𝑧</m:t>
                        </m:r>
                      </m:sub>
                    </m:sSub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Тогда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𝐵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𝑖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а комплексный потенциал провода с током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</a:t>
                </a: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оказывается просто аналитической функцией</a:t>
                </a: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en-US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0" i="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CB87DE9-8E4E-6FBF-BB00-1F0C97D23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64" y="1012698"/>
                <a:ext cx="11039254" cy="4469813"/>
              </a:xfrm>
              <a:prstGeom prst="rect">
                <a:avLst/>
              </a:prstGeom>
              <a:blipFill>
                <a:blip r:embed="rId2"/>
                <a:stretch>
                  <a:fillRect l="-883" t="-1091" r="-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12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6CD153D-45E8-68DA-9A81-D66F6A17F493}"/>
                  </a:ext>
                </a:extLst>
              </p:cNvPr>
              <p:cNvSpPr txBox="1"/>
              <p:nvPr/>
            </p:nvSpPr>
            <p:spPr>
              <a:xfrm>
                <a:off x="505968" y="466636"/>
                <a:ext cx="11180064" cy="57228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Если у нас несколько параллельных проводов с током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расположенных в точках с координатами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ru-RU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и несколько проводов с током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расположенных</a:t>
                </a:r>
                <a:r>
                  <a:rPr kumimoji="0" lang="ru-RU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в точках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то комплексный потенциал определяется из принципа суперпозиции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d>
                                <m:dPr>
                                  <m:ctrlPr>
                                    <a:rPr lang="ru-RU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d>
                                <m:dPr>
                                  <m:ctrlPr>
                                    <a:rPr lang="ru-RU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lvl="0"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Важно, что обратная функция, выражающая координаты точки через значение комплексного потенциала в ней, находится из решения простого алгебраического уравнения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d>
                            <m:dPr>
                              <m:ctrlPr>
                                <a:rPr lang="ru-RU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  <m:d>
                            <m:dPr>
                              <m:ctrlPr>
                                <a:rPr lang="ru-RU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ru-RU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acc>
                            <m:accPr>
                              <m:chr m:val="̃"/>
                              <m:ctrlPr>
                                <a:rPr lang="ru-RU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</m:acc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̃"/>
                          <m:ctrlPr>
                            <a:rPr lang="ru-RU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Фиксируя вещественную часть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</m:acc>
                  </m:oMath>
                </a14:m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 и меняя мнимую, получим параметрическое представление для линии поля.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6CD153D-45E8-68DA-9A81-D66F6A17F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68" y="466636"/>
                <a:ext cx="11180064" cy="5722849"/>
              </a:xfrm>
              <a:prstGeom prst="rect">
                <a:avLst/>
              </a:prstGeom>
              <a:blipFill>
                <a:blip r:embed="rId2"/>
                <a:stretch>
                  <a:fillRect l="-818" t="-853" b="-1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6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60BD59-5EAF-B742-7BF7-DB0693228872}"/>
              </a:ext>
            </a:extLst>
          </p:cNvPr>
          <p:cNvSpPr txBox="1"/>
          <p:nvPr/>
        </p:nvSpPr>
        <p:spPr>
          <a:xfrm>
            <a:off x="755904" y="804672"/>
            <a:ext cx="108386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Поскольку существуют формулы для решения алгебраических уравнений вплоть до четвертой степени, можно получить аналитические выражения для задач, в которых до четырех проводов с током в одну сторону и до четырех проводов с током в другую. В частности, существуют аналитические решения задачи о двумерном аналоге катушек Гельмгольца (два провода с током в одну сторону и два с током в другую, выражается через решение квадратного уравнения) и о двумерном аналоге катушки из четырех витков. Ниже приводятся картины линий магнитного поля в этих задачах.</a:t>
            </a:r>
          </a:p>
          <a:p>
            <a:endParaRPr lang="ru-RU" sz="2400" dirty="0"/>
          </a:p>
          <a:p>
            <a:r>
              <a:rPr lang="ru-RU" sz="2400" dirty="0"/>
              <a:t>Для большего числа проводов получается алгебраическое уравнение более высокой степени, которое надо решать численно. Тем не менее, и в этих случаях можно довольно эффективно вычислять линии магнитного поля.  </a:t>
            </a:r>
          </a:p>
        </p:txBody>
      </p:sp>
    </p:spTree>
    <p:extLst>
      <p:ext uri="{BB962C8B-B14F-4D97-AF65-F5344CB8AC3E}">
        <p14:creationId xmlns:p14="http://schemas.microsoft.com/office/powerpoint/2010/main" val="397498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E8F27D7-9AD9-87D3-5531-4E8D5CD88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75" y="334991"/>
            <a:ext cx="6547394" cy="65230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C0DE30-64C2-51F0-8093-994E326C06F6}"/>
                  </a:ext>
                </a:extLst>
              </p:cNvPr>
              <p:cNvSpPr txBox="1"/>
              <p:nvPr/>
            </p:nvSpPr>
            <p:spPr>
              <a:xfrm>
                <a:off x="7378995" y="669851"/>
                <a:ext cx="4433777" cy="5597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Двумерный аналог катушек Гельмгольца: да провода с током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в точках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ru-RU" sz="2400" dirty="0"/>
                  <a:t> и два провода с током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в точках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ru-RU" sz="2400" dirty="0"/>
                  <a:t> и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ru-RU" sz="2400" dirty="0"/>
                  <a:t> (в двумерном случае расстояние между «катушками» немного больше, чем в трехмерном, и составляет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2400" dirty="0"/>
                  <a:t> от «радиуса»).</a:t>
                </a:r>
              </a:p>
              <a:p>
                <a:endParaRPr lang="ru-RU" sz="2400" dirty="0"/>
              </a:p>
              <a:p>
                <a:r>
                  <a:rPr lang="ru-RU" sz="2400" dirty="0"/>
                  <a:t>Хорошо видна область практически однородного поля в центре картины.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C0DE30-64C2-51F0-8093-994E326C0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995" y="669851"/>
                <a:ext cx="4433777" cy="5597173"/>
              </a:xfrm>
              <a:prstGeom prst="rect">
                <a:avLst/>
              </a:prstGeom>
              <a:blipFill>
                <a:blip r:embed="rId3"/>
                <a:stretch>
                  <a:fillRect l="-2060" t="-871" r="-1923" b="-1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4805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14A30D3-3698-AE41-F293-CBCAEC8DDB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79" y="139910"/>
            <a:ext cx="6730283" cy="67180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402976-E31C-7C74-23AE-94614DF0088D}"/>
              </a:ext>
            </a:extLst>
          </p:cNvPr>
          <p:cNvSpPr txBox="1"/>
          <p:nvPr/>
        </p:nvSpPr>
        <p:spPr>
          <a:xfrm>
            <a:off x="7347098" y="797510"/>
            <a:ext cx="457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Двумерный аналог катушки из четырех витков. Зеленым цветом показаны дополнительные линии поля (</a:t>
            </a:r>
            <a:r>
              <a:rPr lang="ru-RU" sz="2400" dirty="0" err="1"/>
              <a:t>сепаратрисы</a:t>
            </a:r>
            <a:r>
              <a:rPr lang="ru-RU" sz="2400" dirty="0"/>
              <a:t>), содержащие точки с нулевым полем (самопересечения зеленых линий). Видно, как происходит переход от поля прямого провода (окружности вокруг отдельных проводов) к полю соленоида (линии поля вдоль оси), а также как часть линий поля катушки выходит через боковую поверхность.</a:t>
            </a:r>
          </a:p>
        </p:txBody>
      </p:sp>
    </p:spTree>
    <p:extLst>
      <p:ext uri="{BB962C8B-B14F-4D97-AF65-F5344CB8AC3E}">
        <p14:creationId xmlns:p14="http://schemas.microsoft.com/office/powerpoint/2010/main" val="382115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702</Words>
  <Application>Microsoft Office PowerPoint</Application>
  <PresentationFormat>Широкоэкранный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4</cp:revision>
  <dcterms:created xsi:type="dcterms:W3CDTF">2023-11-16T11:37:06Z</dcterms:created>
  <dcterms:modified xsi:type="dcterms:W3CDTF">2023-11-16T19:46:36Z</dcterms:modified>
</cp:coreProperties>
</file>