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33CA4-D2C0-5EB0-4449-18AF4CF06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A31526-EAF8-E644-647C-0940D0DC4F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4C870E-7E62-AC66-3674-D4A1E8A26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734DAB-B2CC-0C4E-A788-ACF57C50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98507F-237F-FBF3-135A-5F2954372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96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BFB0E-5E77-734D-DDB4-A64AEDEF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66F6E8-A87A-7E3F-7444-7FF4DFD97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405ADC-7256-DFA8-38B9-6EF39EC78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C19A77-9BEE-5015-0690-73C4D334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A01DC-D7A9-BBE4-4073-9621F4EB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7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D97CD59-0882-5877-200F-83435087C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D5AED5-BB8D-BC8B-012B-2B3127454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46F038-F36D-AD59-B188-4DFD68A0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BC3C5-3427-8058-7E48-707DC3DD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2D8B36-A3CD-B671-CDF5-B4BC5BF4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23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C4877-6154-D2CB-0812-FA591146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61486-E7A0-1C98-1391-53DC87D6D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582031-1720-38F9-5307-81A6DE3BD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4250D2-4097-5E7B-AF4D-6B2BECFD2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1174DC-5687-397E-2FA3-DAE09B2FA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0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02589-3B4D-757D-5A16-27A00C507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13D172-9833-37CB-BD4F-03DA33290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172042-C780-517F-0D70-049AECD3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023AC3-6A78-01E0-2D3F-6DAD6733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C2C818-9A2D-FD3C-7D4E-8E0E9DDC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72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6D4F6-DD7C-4BDC-CF40-113A2345C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CA6428-38D3-CED0-6AEB-4058615E03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82BF92-4D2E-2773-9C21-41A48DF1D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08B8A-CA70-B473-54AD-38A99BFFB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509B33-F7D5-9941-3D4D-A16C06A6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2A128C-2C09-93AA-4112-6754FE80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7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DA895-28B6-AAA2-E9EA-97B6F8B2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7B779F-A581-D38B-F882-9A287B79D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9E01AC7-E098-EF8E-4F52-279990CB4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88A4A9B-B2F9-8610-73FE-56AC6DFA8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EF2D04C-FE1F-C93B-CB4E-4654FE140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20FF63-1051-5806-F83D-29A98438B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26EC46-078C-6A10-001F-B2C902160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1178CB9-B0AF-4971-8A92-11B9874F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2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BAAAEA-7D2E-0462-CC59-8B25EBA8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5CB644A-B4AD-F2A3-53D5-4B619B65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B7CAD8-0F47-AAFB-1130-B9BE06BE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B77A11-CC74-FA94-CB69-76E29CDA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4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EB795C5-BBE3-DED9-55C0-30AC694B0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81E6CA5-EA10-BBA7-C825-8687D525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320879-0BEB-0E3B-510B-CE603CD89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38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B579C9-63BF-02EB-F467-40249643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CB5D9D-2EB1-9D18-F1A8-7B0C3F7C4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F26447-3009-F702-3A66-8022DD3E6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8E68EC-30C9-6365-2CDB-CD9B732E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FE25B-3567-2275-FBB3-A6A815BF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657A36-2087-8689-604A-983632EA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34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7030F9-EC7E-B6BA-ADF5-D1EFAD3CE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B11716C-90ED-B6E9-48C0-F30E89683C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98DE72-C675-8677-5F27-35BCF686C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D838F6-19EB-A363-2B45-9641E61F2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4F193B-EE2C-30AF-BB94-683984D5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FC7330-52A1-7CA6-BB4F-D8A73CB08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68BBB-B6E9-C7F1-7FBD-27B999B42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62E699-96A1-4469-7C77-4BA08605C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DC00A8-9BA5-D41C-03EE-BC3438105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984DA-6E12-4A70-986D-FF0A9D93A3E4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EF8C9B-3C11-8D46-1943-E63CB71F71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5982C6-CFF3-DBF0-473A-154CD7BAC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65AB5-A6F7-4FE0-9F4B-BC447383EA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88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4E7668-2F93-2D62-A7AA-DE1FD72F3C47}"/>
              </a:ext>
            </a:extLst>
          </p:cNvPr>
          <p:cNvSpPr txBox="1"/>
          <p:nvPr/>
        </p:nvSpPr>
        <p:spPr>
          <a:xfrm>
            <a:off x="1802053" y="457199"/>
            <a:ext cx="8814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Закон сохранения импульса в электродинамике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34E6C9-186E-7074-FD02-818EC9697248}"/>
                  </a:ext>
                </a:extLst>
              </p:cNvPr>
              <p:cNvSpPr txBox="1"/>
              <p:nvPr/>
            </p:nvSpPr>
            <p:spPr>
              <a:xfrm>
                <a:off x="850605" y="1408409"/>
                <a:ext cx="10866474" cy="4992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Плотность потока энергии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=[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Дж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 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м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400" dirty="0"/>
              </a:p>
              <a:p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ru-RU" sz="2400" b="1" dirty="0"/>
              </a:p>
              <a:p>
                <a:r>
                  <a:rPr lang="ru-RU" sz="2400" dirty="0"/>
                  <a:t>Плотность импульса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Н ∙ с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м</m:t>
                                </m:r>
                              </m:e>
                              <m:sup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Дж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с 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м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м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400" dirty="0"/>
              </a:p>
              <a:p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𝜫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ru-RU" sz="2400" dirty="0"/>
              </a:p>
              <a:p>
                <a:r>
                  <a:rPr lang="ru-RU" sz="2400" dirty="0"/>
                  <a:t>Пусть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– </a:t>
                </a:r>
                <a:r>
                  <a:rPr lang="ru-RU" sz="2400" dirty="0"/>
                  <a:t>единичный вектор в направлении оси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или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ru-RU" sz="2400" dirty="0"/>
                  <a:t>. Тогда</a:t>
                </a:r>
                <a:endParaRPr lang="en-US" sz="2400" dirty="0"/>
              </a:p>
              <a:p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𝜫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34E6C9-186E-7074-FD02-818EC9697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05" y="1408409"/>
                <a:ext cx="10866474" cy="4992392"/>
              </a:xfrm>
              <a:prstGeom prst="rect">
                <a:avLst/>
              </a:prstGeom>
              <a:blipFill>
                <a:blip r:embed="rId2"/>
                <a:stretch>
                  <a:fillRect l="-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4485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387001-D031-5072-EB67-0B5B82FEFCB8}"/>
                  </a:ext>
                </a:extLst>
              </p:cNvPr>
              <p:cNvSpPr txBox="1"/>
              <p:nvPr/>
            </p:nvSpPr>
            <p:spPr>
              <a:xfrm>
                <a:off x="668078" y="425303"/>
                <a:ext cx="11070266" cy="61826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Согласно уравнениям Максвелла</a:t>
                </a:r>
                <a:endParaRPr lang="en-US" sz="2400" dirty="0"/>
              </a:p>
              <a:p>
                <a:endParaRPr lang="ru-RU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rot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rot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i="1" dirty="0"/>
              </a:p>
              <a:p>
                <a:r>
                  <a:rPr lang="ru-RU" sz="2400" dirty="0"/>
                  <a:t>Поэтому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𝜫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ru-RU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ru-RU" sz="2400" dirty="0"/>
                  <a:t>Имеем два одинаковых по структуре слагаемых с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ru-RU" sz="2400" dirty="0"/>
                  <a:t> и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рассмотрим одно из них</a:t>
                </a:r>
                <a:endParaRPr lang="en-US" sz="2400" dirty="0"/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rot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rot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+…=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div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𝑬𝒂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𝑬𝒂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div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  <a:p>
                <a:endParaRPr lang="en-US" sz="2400" dirty="0"/>
              </a:p>
              <a:p>
                <a:r>
                  <a:rPr lang="ru-RU" sz="2400" dirty="0"/>
                  <a:t>(Тут довольно муторная промежуточная алгебра, но конечный результат простой.)</a:t>
                </a:r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9387001-D031-5072-EB67-0B5B82FEFC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78" y="425303"/>
                <a:ext cx="11070266" cy="6182655"/>
              </a:xfrm>
              <a:prstGeom prst="rect">
                <a:avLst/>
              </a:prstGeom>
              <a:blipFill>
                <a:blip r:embed="rId2"/>
                <a:stretch>
                  <a:fillRect l="-881" t="-789" b="-12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851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C38148-F1AE-B20A-B277-BC7F951C4EFD}"/>
                  </a:ext>
                </a:extLst>
              </p:cNvPr>
              <p:cNvSpPr txBox="1"/>
              <p:nvPr/>
            </p:nvSpPr>
            <p:spPr>
              <a:xfrm>
                <a:off x="678712" y="587136"/>
                <a:ext cx="10834576" cy="54569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Из уравнений Максвелла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div</m:t>
                    </m:r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𝑬</m:t>
                    </m:r>
                    <m:r>
                      <a:rPr kumimoji="0" lang="ru-RU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type m:val="lin"/>
                        <m:ctrlP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𝜌</m:t>
                        </m:r>
                      </m:num>
                      <m:den>
                        <m:sSub>
                          <m:sSub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𝜀</m:t>
                            </m:r>
                          </m:e>
                          <m:sub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kumimoji="0" lang="ru-RU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div</m:t>
                    </m:r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𝑩</m:t>
                    </m:r>
                    <m:r>
                      <a:rPr kumimoji="0" lang="ru-RU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0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поэтому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𝜕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(</m:t>
                          </m:r>
                          <m:r>
                            <a:rPr kumimoji="0" lang="el-GR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𝜫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𝒂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)</m:t>
                          </m:r>
                        </m:num>
                        <m:den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𝜕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p>
                        <m:sSupPr>
                          <m:ctrlP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𝑐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div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𝑩</m:t>
                          </m:r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𝑩𝒂</m:t>
                              </m:r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𝜀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div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𝑬</m:t>
                          </m:r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𝑬𝒂</m:t>
                              </m:r>
                            </m:e>
                          </m:d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𝒂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𝜌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𝑬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𝒋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𝑩</m:t>
                          </m:r>
                        </m:e>
                      </m:d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𝒂</m:t>
                      </m:r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ru-RU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Нетрудно видеть, что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𝜌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𝑬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𝒋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𝑩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представляет</a:t>
                </a:r>
                <a:r>
                  <a:rPr kumimoji="0" lang="ru-RU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собой плотность силы Лоренца. Таким образом, сила Лоренца «вшита» в уравнения Максвелла, как и закон сохранения заряда. В интегральной форме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ru-RU" sz="2400" baseline="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𝐺</m:t>
                          </m:r>
                        </m:sub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</m:t>
                          </m:r>
                        </m:sup>
                        <m:e>
                          <m:r>
                            <a:rPr lang="el-GR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𝜫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nary>
                        <m:naryPr>
                          <m:chr m:val="∮"/>
                          <m:limLoc m:val="undOvr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  <m:r>
                                    <a:rPr lang="en-US" sz="24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</m:d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chr m:val="∮"/>
                          <m:limLoc m:val="undOvr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𝑩</m:t>
                                  </m:r>
                                  <m:r>
                                    <a:rPr lang="en-US" sz="2400" b="1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e>
                              </m:d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sz="24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C38148-F1AE-B20A-B277-BC7F951C4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12" y="587136"/>
                <a:ext cx="10834576" cy="5456943"/>
              </a:xfrm>
              <a:prstGeom prst="rect">
                <a:avLst/>
              </a:prstGeom>
              <a:blipFill>
                <a:blip r:embed="rId2"/>
                <a:stretch>
                  <a:fillRect l="-844" t="-10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16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35138F-EC54-3AF7-ACFD-3F1CD5A9B3DA}"/>
              </a:ext>
            </a:extLst>
          </p:cNvPr>
          <p:cNvSpPr txBox="1"/>
          <p:nvPr/>
        </p:nvSpPr>
        <p:spPr>
          <a:xfrm>
            <a:off x="597638" y="541343"/>
            <a:ext cx="1099672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Поверхностные интегралы имеют смысл сил, действующих на выделенный объем со стороны окружающего электромагнитного поля, они аналогичны напряжениям в твердом теле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lang="ru-RU" sz="2400" dirty="0">
                <a:solidFill>
                  <a:prstClr val="black"/>
                </a:solidFill>
                <a:latin typeface="Calibri" panose="020F0502020204030204"/>
              </a:rPr>
              <a:t>соответствующая величина так и называется – </a:t>
            </a:r>
            <a:r>
              <a:rPr lang="ru-RU" sz="2400" dirty="0" err="1">
                <a:solidFill>
                  <a:prstClr val="black"/>
                </a:solidFill>
                <a:latin typeface="Calibri" panose="020F0502020204030204"/>
              </a:rPr>
              <a:t>максвелловский</a:t>
            </a:r>
            <a:r>
              <a:rPr lang="ru-RU" sz="2400" dirty="0">
                <a:solidFill>
                  <a:prstClr val="black"/>
                </a:solidFill>
                <a:latin typeface="Calibri" panose="020F0502020204030204"/>
              </a:rPr>
              <a:t> тензор напряжений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Рассмотрим два примера.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9316FF-92EE-9183-091A-FCEDF65642AA}"/>
                  </a:ext>
                </a:extLst>
              </p:cNvPr>
              <p:cNvSpPr txBox="1"/>
              <p:nvPr/>
            </p:nvSpPr>
            <p:spPr>
              <a:xfrm>
                <a:off x="720355" y="2469566"/>
                <a:ext cx="6467254" cy="3515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Внутри сферы радиуса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заряженной зарядом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𝑞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электрическое поле равно нулю, а снаружи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𝐸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𝑞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/4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𝜋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𝜀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𝑅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При этом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𝑬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𝐸</m:t>
                    </m:r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𝒏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величина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𝑬𝒏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𝜀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</m:sSub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𝒏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𝐸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ru-RU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представляет собой поверхностную плотность силы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(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давление), растягивающей сферу.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9316FF-92EE-9183-091A-FCEDF65642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55" y="2469566"/>
                <a:ext cx="6467254" cy="3515001"/>
              </a:xfrm>
              <a:prstGeom prst="rect">
                <a:avLst/>
              </a:prstGeom>
              <a:blipFill>
                <a:blip r:embed="rId2"/>
                <a:stretch>
                  <a:fillRect l="-1414" t="-1386" b="-29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7103E549-2066-69C9-57FC-C56650A5BD26}"/>
              </a:ext>
            </a:extLst>
          </p:cNvPr>
          <p:cNvGrpSpPr/>
          <p:nvPr/>
        </p:nvGrpSpPr>
        <p:grpSpPr>
          <a:xfrm>
            <a:off x="8084996" y="2468501"/>
            <a:ext cx="3274488" cy="3417449"/>
            <a:chOff x="8072804" y="2336550"/>
            <a:chExt cx="3274488" cy="3417449"/>
          </a:xfrm>
        </p:grpSpPr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CA948662-1366-9ED5-C320-2BC6B54C3293}"/>
                </a:ext>
              </a:extLst>
            </p:cNvPr>
            <p:cNvSpPr/>
            <p:nvPr/>
          </p:nvSpPr>
          <p:spPr>
            <a:xfrm>
              <a:off x="8072804" y="3233999"/>
              <a:ext cx="2520000" cy="2520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8F4C9734-B7C8-10A7-5B25-7C2B9486F6A3}"/>
                </a:ext>
              </a:extLst>
            </p:cNvPr>
            <p:cNvCxnSpPr>
              <a:cxnSpLocks/>
            </p:cNvCxnSpPr>
            <p:nvPr/>
          </p:nvCxnSpPr>
          <p:spPr>
            <a:xfrm rot="120000" flipV="1">
              <a:off x="10129508" y="2365248"/>
              <a:ext cx="926592" cy="117348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1652AEAC-5F03-89C2-5BF8-FD0EEDA21650}"/>
                </a:ext>
              </a:extLst>
            </p:cNvPr>
            <p:cNvCxnSpPr>
              <a:cxnSpLocks/>
            </p:cNvCxnSpPr>
            <p:nvPr/>
          </p:nvCxnSpPr>
          <p:spPr>
            <a:xfrm rot="60000" flipV="1">
              <a:off x="10127616" y="2772162"/>
              <a:ext cx="601359" cy="72261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id="{6460EAD1-A3B1-B6E4-3511-8A19D0696C2A}"/>
                </a:ext>
              </a:extLst>
            </p:cNvPr>
            <p:cNvCxnSpPr>
              <a:cxnSpLocks/>
            </p:cNvCxnSpPr>
            <p:nvPr/>
          </p:nvCxnSpPr>
          <p:spPr>
            <a:xfrm rot="21360000" flipV="1">
              <a:off x="10091616" y="3165975"/>
              <a:ext cx="331091" cy="33399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BE2B569-E2C9-B696-9A99-148BEF29AEDF}"/>
                    </a:ext>
                  </a:extLst>
                </p:cNvPr>
                <p:cNvSpPr txBox="1"/>
                <p:nvPr/>
              </p:nvSpPr>
              <p:spPr>
                <a:xfrm>
                  <a:off x="8271266" y="3046451"/>
                  <a:ext cx="2433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7BE2B569-E2C9-B696-9A99-148BEF29AE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71266" y="3046451"/>
                  <a:ext cx="243335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30000" r="-27500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C51F743-B02B-B54E-A1B6-0D170C35A2F7}"/>
                    </a:ext>
                  </a:extLst>
                </p:cNvPr>
                <p:cNvSpPr txBox="1"/>
                <p:nvPr/>
              </p:nvSpPr>
              <p:spPr>
                <a:xfrm>
                  <a:off x="10404528" y="3218799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C51F743-B02B-B54E-A1B6-0D170C35A2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04528" y="3218799"/>
                  <a:ext cx="26770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5909" r="-15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B243FE0-7522-CB24-AC88-2C8F00358279}"/>
                    </a:ext>
                  </a:extLst>
                </p:cNvPr>
                <p:cNvSpPr txBox="1"/>
                <p:nvPr/>
              </p:nvSpPr>
              <p:spPr>
                <a:xfrm>
                  <a:off x="10747486" y="2802662"/>
                  <a:ext cx="27090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B243FE0-7522-CB24-AC88-2C8F003582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7486" y="2802662"/>
                  <a:ext cx="27090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5000" r="-29545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D83F74C-C081-4525-CE9A-A27815AF7E1D}"/>
                    </a:ext>
                  </a:extLst>
                </p:cNvPr>
                <p:cNvSpPr txBox="1"/>
                <p:nvPr/>
              </p:nvSpPr>
              <p:spPr>
                <a:xfrm>
                  <a:off x="11105238" y="2336550"/>
                  <a:ext cx="24205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5D83F74C-C081-4525-CE9A-A27815AF7E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05238" y="2336550"/>
                  <a:ext cx="24205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46154" r="-46154" b="-3278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B82C2F0E-EA20-F644-89DF-3ADFCF05EBCB}"/>
                </a:ext>
              </a:extLst>
            </p:cNvPr>
            <p:cNvSpPr/>
            <p:nvPr/>
          </p:nvSpPr>
          <p:spPr>
            <a:xfrm>
              <a:off x="10068119" y="3450631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67813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9F1250-9249-6E5D-767C-EBADD2A02D64}"/>
                  </a:ext>
                </a:extLst>
              </p:cNvPr>
              <p:cNvSpPr txBox="1"/>
              <p:nvPr/>
            </p:nvSpPr>
            <p:spPr>
              <a:xfrm>
                <a:off x="784151" y="751279"/>
                <a:ext cx="7275328" cy="3515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Внутри трубы радиуса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по которой течет ток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𝐼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магнитное поле равно нулю, а снаружи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𝐵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𝜇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0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𝐼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/2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𝜋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𝑅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При этом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𝑩𝒏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=0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величина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𝒇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𝑩𝒏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ru-R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𝜀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𝒏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представляет собой поверхностную плотность силы (давление), сжимающей цилиндр. 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89F1250-9249-6E5D-767C-EBADD2A02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51" y="751279"/>
                <a:ext cx="7275328" cy="3515001"/>
              </a:xfrm>
              <a:prstGeom prst="rect">
                <a:avLst/>
              </a:prstGeom>
              <a:blipFill>
                <a:blip r:embed="rId2"/>
                <a:stretch>
                  <a:fillRect l="-1341" t="-1386" r="-922" b="-29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3057F86F-49DD-0B6D-19EF-FC972497F729}"/>
              </a:ext>
            </a:extLst>
          </p:cNvPr>
          <p:cNvGrpSpPr/>
          <p:nvPr/>
        </p:nvGrpSpPr>
        <p:grpSpPr>
          <a:xfrm>
            <a:off x="8692896" y="926592"/>
            <a:ext cx="2931313" cy="3493008"/>
            <a:chOff x="8863584" y="1926336"/>
            <a:chExt cx="2931313" cy="3493008"/>
          </a:xfrm>
        </p:grpSpPr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8980E7DD-2353-296D-B062-9A7B15263568}"/>
                </a:ext>
              </a:extLst>
            </p:cNvPr>
            <p:cNvSpPr/>
            <p:nvPr/>
          </p:nvSpPr>
          <p:spPr>
            <a:xfrm>
              <a:off x="8863584" y="1926336"/>
              <a:ext cx="2450592" cy="719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879933D7-42AA-1D49-9E5E-3AC0B50E5844}"/>
                </a:ext>
              </a:extLst>
            </p:cNvPr>
            <p:cNvSpPr/>
            <p:nvPr/>
          </p:nvSpPr>
          <p:spPr>
            <a:xfrm>
              <a:off x="8863584" y="4700016"/>
              <a:ext cx="2450592" cy="71932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FF1B6CF8-58D0-E458-27B2-9B9AA2333268}"/>
                </a:ext>
              </a:extLst>
            </p:cNvPr>
            <p:cNvCxnSpPr>
              <a:stCxn id="4" idx="2"/>
              <a:endCxn id="5" idx="2"/>
            </p:cNvCxnSpPr>
            <p:nvPr/>
          </p:nvCxnSpPr>
          <p:spPr>
            <a:xfrm>
              <a:off x="8863584" y="2286000"/>
              <a:ext cx="0" cy="2773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F6D8E730-4536-0CB8-B9C8-334C59207973}"/>
                </a:ext>
              </a:extLst>
            </p:cNvPr>
            <p:cNvCxnSpPr>
              <a:stCxn id="4" idx="6"/>
              <a:endCxn id="5" idx="6"/>
            </p:cNvCxnSpPr>
            <p:nvPr/>
          </p:nvCxnSpPr>
          <p:spPr>
            <a:xfrm>
              <a:off x="11314176" y="2286000"/>
              <a:ext cx="0" cy="2773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>
              <a:extLst>
                <a:ext uri="{FF2B5EF4-FFF2-40B4-BE49-F238E27FC236}">
                  <a16:creationId xmlns:a16="http://schemas.microsoft.com/office/drawing/2014/main" id="{2F50E466-5727-BBC2-F8F7-C50DB4E20CAD}"/>
                </a:ext>
              </a:extLst>
            </p:cNvPr>
            <p:cNvCxnSpPr/>
            <p:nvPr/>
          </p:nvCxnSpPr>
          <p:spPr>
            <a:xfrm flipV="1">
              <a:off x="9022080" y="3328416"/>
              <a:ext cx="0" cy="74371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Группа 19">
              <a:extLst>
                <a:ext uri="{FF2B5EF4-FFF2-40B4-BE49-F238E27FC236}">
                  <a16:creationId xmlns:a16="http://schemas.microsoft.com/office/drawing/2014/main" id="{399E3D09-61F7-D7D4-BEDD-E02D55067F16}"/>
                </a:ext>
              </a:extLst>
            </p:cNvPr>
            <p:cNvGrpSpPr/>
            <p:nvPr/>
          </p:nvGrpSpPr>
          <p:grpSpPr>
            <a:xfrm>
              <a:off x="10088880" y="3594594"/>
              <a:ext cx="1610208" cy="477534"/>
              <a:chOff x="10163784" y="5041938"/>
              <a:chExt cx="1610208" cy="477534"/>
            </a:xfrm>
          </p:grpSpPr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E950B5C8-8DC1-BC5C-7066-CD3733F2476E}"/>
                  </a:ext>
                </a:extLst>
              </p:cNvPr>
              <p:cNvSpPr/>
              <p:nvPr/>
            </p:nvSpPr>
            <p:spPr>
              <a:xfrm>
                <a:off x="10800360" y="528336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4" name="Прямая со стрелкой 13">
                <a:extLst>
                  <a:ext uri="{FF2B5EF4-FFF2-40B4-BE49-F238E27FC236}">
                    <a16:creationId xmlns:a16="http://schemas.microsoft.com/office/drawing/2014/main" id="{CA61F68F-9EAE-A239-33CC-FF58DAEFD7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854360" y="5041938"/>
                <a:ext cx="919632" cy="29542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 стрелкой 16">
                <a:extLst>
                  <a:ext uri="{FF2B5EF4-FFF2-40B4-BE49-F238E27FC236}">
                    <a16:creationId xmlns:a16="http://schemas.microsoft.com/office/drawing/2014/main" id="{9B1FBBA9-C5EB-0720-1EBE-659C4C618B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163784" y="5079924"/>
                <a:ext cx="649656" cy="22368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>
                <a:extLst>
                  <a:ext uri="{FF2B5EF4-FFF2-40B4-BE49-F238E27FC236}">
                    <a16:creationId xmlns:a16="http://schemas.microsoft.com/office/drawing/2014/main" id="{686A45D9-46C4-B9BC-A9A8-01390EB704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885717" y="5351286"/>
                <a:ext cx="459816" cy="16818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299A43C-F405-5EDC-6EF3-8E01DC45EE5D}"/>
                    </a:ext>
                  </a:extLst>
                </p:cNvPr>
                <p:cNvSpPr txBox="1"/>
                <p:nvPr/>
              </p:nvSpPr>
              <p:spPr>
                <a:xfrm>
                  <a:off x="8948942" y="3574690"/>
                  <a:ext cx="556378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299A43C-F405-5EDC-6EF3-8E01DC45EE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8942" y="3574690"/>
                  <a:ext cx="556378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A9CF6C1-8CA1-BAED-DCC9-9F09D3471A0F}"/>
                    </a:ext>
                  </a:extLst>
                </p:cNvPr>
                <p:cNvSpPr txBox="1"/>
                <p:nvPr/>
              </p:nvSpPr>
              <p:spPr>
                <a:xfrm>
                  <a:off x="9846826" y="3346146"/>
                  <a:ext cx="24205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BA9CF6C1-8CA1-BAED-DCC9-9F09D3471A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46826" y="3346146"/>
                  <a:ext cx="242054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42500" r="-45000" b="-35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4AAE860-5CDE-86A7-4609-B7ACC43098DC}"/>
                    </a:ext>
                  </a:extLst>
                </p:cNvPr>
                <p:cNvSpPr txBox="1"/>
                <p:nvPr/>
              </p:nvSpPr>
              <p:spPr>
                <a:xfrm>
                  <a:off x="11503150" y="3161480"/>
                  <a:ext cx="2917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4AAE860-5CDE-86A7-4609-B7ACC43098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03150" y="3161480"/>
                  <a:ext cx="291747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2917" r="-22917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E4E6C75-E1B9-94F6-7296-EF57244AEC98}"/>
                    </a:ext>
                  </a:extLst>
                </p:cNvPr>
                <p:cNvSpPr txBox="1"/>
                <p:nvPr/>
              </p:nvSpPr>
              <p:spPr>
                <a:xfrm>
                  <a:off x="10939965" y="4072128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E4E6C75-E1B9-94F6-7296-EF57244AEC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9965" y="4072128"/>
                  <a:ext cx="267702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5909" r="-15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BFFBE35C-2187-8C96-2893-849ECEBE3931}"/>
              </a:ext>
            </a:extLst>
          </p:cNvPr>
          <p:cNvSpPr txBox="1"/>
          <p:nvPr/>
        </p:nvSpPr>
        <p:spPr>
          <a:xfrm>
            <a:off x="818591" y="4869930"/>
            <a:ext cx="10922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качестве упражнения можете попробовать сосчитать, с какой силой отталкиваются две половинки плоского конденсатора, разрезанного </a:t>
            </a:r>
            <a:r>
              <a:rPr lang="ru-RU" sz="2400" i="1" dirty="0"/>
              <a:t>перпендикулярно</a:t>
            </a:r>
            <a:r>
              <a:rPr lang="ru-RU" sz="2400" dirty="0"/>
              <a:t> пластинам</a:t>
            </a:r>
            <a:r>
              <a:rPr lang="en-US" sz="2400" dirty="0"/>
              <a:t>.</a:t>
            </a:r>
            <a:r>
              <a:rPr lang="ru-RU" sz="2400" dirty="0"/>
              <a:t> Вычислить это напрямую, интегрируя закон Кулона, очень трудно, а с помощью тензора напряжений решается очень просто. </a:t>
            </a:r>
            <a:r>
              <a:rPr lang="en-US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99775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4058</TotalTime>
  <Words>406</Words>
  <Application>Microsoft Office PowerPoint</Application>
  <PresentationFormat>Широкоэкранный</PresentationFormat>
  <Paragraphs>52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15</cp:revision>
  <dcterms:created xsi:type="dcterms:W3CDTF">2023-12-15T07:00:02Z</dcterms:created>
  <dcterms:modified xsi:type="dcterms:W3CDTF">2023-12-20T18:49:52Z</dcterms:modified>
</cp:coreProperties>
</file>