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C18C4E-A6EC-43FC-8E89-50A00B56B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DDAF56-7F0E-4300-B766-0C72DC83F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BE208E-46E4-071E-6451-90E636357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12E5B-92E6-39FB-4F47-1380CE65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D8FEBA-847C-0B36-21F3-77E6C973A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93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FBC7BD-72BA-CE2B-7FB3-CBE6D33C6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7F53BA-A192-109B-26A1-9EE89DCA11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FDC1B3-A04F-19AB-3946-E4EAE099F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A22E81-A2A2-9600-88E0-85F38F4A8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84D963-2F43-F688-6141-1B9BA60BD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77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7D9DB7-82C8-089C-A749-7D7149839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9A4590-2781-939D-128F-9BD347AA7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F2A399-17EE-B8FB-334A-BEF27EFC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B38A55-B713-7EF4-7966-8EFF1F4E8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0243F7-4691-2049-44FF-0595C51F2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93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5E6BF-0E39-6D33-FFD6-275186031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F0AEE-C267-D195-1166-7498782A4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F1ADDC7-F183-42D8-5563-90BCC81E6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9F4767-A50A-E9ED-3EE2-ECFAD58B5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E3F782-B9F1-0082-910A-3A0EDAA48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276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77D4F4-8DBD-6A81-90FA-2CA981769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742D0B9-62BD-6718-E214-A7D37C3F8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088F8-0FAA-4731-E548-04A17D30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C6AD3-7C2C-0ACA-47BB-B9F1DBCB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784EB8-81A2-8BB0-F582-8F96142B4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3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F9C6DE-FE0F-70B3-BFC8-479110C4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D244F-50AC-1CC7-32C8-693160A5A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EC34407-E729-128A-C9F0-9A606C253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E2C6214-90A7-C3C1-A980-0D96FCA0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55052F-0391-0CB7-08A9-202EB0F6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6C92DF-7B14-D260-68A4-1F70FDCB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009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A4215-0AB3-1999-ACDB-F5F84B2D6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60EA3C5-A960-F257-F971-804861155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180852C-4D99-F1CC-A729-7C1C592CCD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B24C8D9-3F31-C26A-40F4-96F93D7CA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4845EC9-135C-BA11-238A-64054B4BBD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F8B44BF-786E-C291-D56B-8789C7C94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F2085A4-208A-322F-2BC6-05C26B3A7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CBD16DE-898C-B0C3-9F3A-5ACE74108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03A12D-26CC-5FB8-208E-3F4B8F637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D706F6-BA73-650D-60E0-61FBB704D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CE37D8F-D63B-5A33-7CE5-CF077BF5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4F5C9C-8D5A-EB3A-A68E-00C260EF5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39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A5A5F6-A060-5755-A95F-EC5654F18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D651BA4-959D-50B0-E783-8E66ECDC4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6FA28CC-F1C7-854B-DDA5-2401EB8E7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60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D4A88-4534-0C58-425E-32B25DDDB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56E9A3-602B-D0B0-5B1B-8B70F0655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4550A82-6008-7EC8-8C3F-5B4948101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9C7879F-D0DA-930A-E4CF-0F40BC8E8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36E0413-EDED-104F-8E62-1C84176CF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F66576-98C5-16EC-A9C5-E280864C4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30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09BD17-FF46-4659-0F2F-5F99D04B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2718173-EBF6-46AE-9E79-D411E31AB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5F3D59-0A99-390D-2109-E464B8123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E33015B-02BD-90E6-834B-B3C0F8380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AF0C3F-359C-3B73-4435-22A3CE254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35FC04D-8E3E-7B83-0ACB-C6E012F3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898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575ABB-9FE1-5279-8B01-60E648D60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3C612B-D22E-EF0E-8D73-005C28A7F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CBF5A5-5AB4-8221-55C6-8333F73295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FED16-F9EE-4B52-BB10-12E06C4AFAD2}" type="datetimeFigureOut">
              <a:rPr lang="ru-RU" smtClean="0"/>
              <a:t>20.12.2023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6A13E9-7DC8-2FD5-1C50-164D2A863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BF3ECA-DBAC-FB3F-45FC-E42C243413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EA11-6CD4-4E7C-907D-E730BF940F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77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6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E019F91-3196-6562-36FA-1C5252D252E3}"/>
              </a:ext>
            </a:extLst>
          </p:cNvPr>
          <p:cNvSpPr txBox="1"/>
          <p:nvPr/>
        </p:nvSpPr>
        <p:spPr>
          <a:xfrm>
            <a:off x="676656" y="633984"/>
            <a:ext cx="1083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Общее решение уравнений Максвелла для произвольно движущегося заряда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1659D5-37DD-669C-9CB2-4494F8F392BF}"/>
                  </a:ext>
                </a:extLst>
              </p:cNvPr>
              <p:cNvSpPr txBox="1"/>
              <p:nvPr/>
            </p:nvSpPr>
            <p:spPr>
              <a:xfrm>
                <a:off x="676656" y="2231136"/>
                <a:ext cx="10674096" cy="38764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 духе тех общих решений для электрического поля в электростатике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𝑬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𝜌</m:t>
                              </m:r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𝑑𝑉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′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|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′|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и для магнитного поля постоянных токов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𝑩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𝒋</m:t>
                              </m:r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𝒓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𝑑𝑉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′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4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𝜋</m:t>
                              </m:r>
                              <m:sSub>
                                <m:sSub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0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sSupPr>
                                <m:e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|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𝒓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′|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41659D5-37DD-669C-9CB2-4494F8F39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656" y="2231136"/>
                <a:ext cx="10674096" cy="3876446"/>
              </a:xfrm>
              <a:prstGeom prst="rect">
                <a:avLst/>
              </a:prstGeom>
              <a:blipFill>
                <a:blip r:embed="rId2"/>
                <a:stretch>
                  <a:fillRect l="-857" t="-12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153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6B9657-D19E-ABE9-326F-D70F37D02F82}"/>
              </a:ext>
            </a:extLst>
          </p:cNvPr>
          <p:cNvSpPr txBox="1"/>
          <p:nvPr/>
        </p:nvSpPr>
        <p:spPr>
          <a:xfrm>
            <a:off x="2912115" y="425885"/>
            <a:ext cx="63677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Излучение колеблющегося заряда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03248F1-4CCB-D9C7-1BB5-1AD416218874}"/>
                  </a:ext>
                </a:extLst>
              </p:cNvPr>
              <p:cNvSpPr txBox="1"/>
              <p:nvPr/>
            </p:nvSpPr>
            <p:spPr>
              <a:xfrm>
                <a:off x="463463" y="1189973"/>
                <a:ext cx="11323529" cy="5328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Точная формула для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ru-RU" sz="2400" dirty="0"/>
                  <a:t>предсказывает еще один эффект – электрическое поле </a:t>
                </a:r>
                <a:r>
                  <a:rPr lang="ru-RU" sz="2400" i="1" dirty="0"/>
                  <a:t>ускоренного</a:t>
                </a:r>
                <a:r>
                  <a:rPr lang="ru-RU" sz="2400" dirty="0"/>
                  <a:t> заряда убывает не как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/>
                  <a:t> (как было в законе Кулона и для равномерно движущегося заряда)</a:t>
                </a:r>
                <a:r>
                  <a:rPr lang="en-US" sz="2400" dirty="0"/>
                  <a:t>, </a:t>
                </a:r>
                <a:r>
                  <a:rPr lang="ru-RU" sz="2400" dirty="0"/>
                  <a:t>а как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/>
                  <a:t> (второй член в точной формуле)</a:t>
                </a:r>
                <a:r>
                  <a:rPr lang="en-US" sz="2400" dirty="0"/>
                  <a:t>. </a:t>
                </a:r>
                <a:r>
                  <a:rPr lang="ru-RU" sz="2400" dirty="0"/>
                  <a:t>Этот эффект называется </a:t>
                </a:r>
                <a:r>
                  <a:rPr lang="ru-RU" sz="2400" i="1" dirty="0"/>
                  <a:t>излучением</a:t>
                </a:r>
                <a:r>
                  <a:rPr lang="ru-RU" sz="2400" dirty="0"/>
                  <a:t>. Магнитное поле также убывает как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/>
                  <a:t>, так что вектор </a:t>
                </a:r>
                <a:r>
                  <a:rPr lang="ru-RU" sz="2400" dirty="0" err="1"/>
                  <a:t>Пойнтинга</a:t>
                </a:r>
                <a:r>
                  <a:rPr lang="ru-RU" sz="2400" dirty="0"/>
                  <a:t> убывает как </a:t>
                </a:r>
                <a14:m>
                  <m:oMath xmlns:m="http://schemas.openxmlformats.org/officeDocument/2006/math"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i="1" dirty="0"/>
                  <a:t>, </a:t>
                </a:r>
                <a:r>
                  <a:rPr lang="ru-RU" sz="2400" dirty="0"/>
                  <a:t>а полная мощность, уносимая полем через сферу радиуса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оказывается конечной величиной. </a:t>
                </a:r>
              </a:p>
              <a:p>
                <a:r>
                  <a:rPr lang="ru-RU" sz="2400" dirty="0"/>
                  <a:t>Пусть заряд совершает колебательное движение вдоль оси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=(0,0,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Считая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и оставляя только часть поля, пропорциональную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ru-RU" sz="2400" dirty="0"/>
                  <a:t>, находим</a:t>
                </a:r>
                <a:endParaRPr lang="en-US" sz="2400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+…,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Здесь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/>
                  <a:t>,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=(0,0,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𝑞𝑏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– </a:t>
                </a:r>
                <a:r>
                  <a:rPr lang="ru-RU" sz="2400" dirty="0"/>
                  <a:t>максимальный дипольный момент</a:t>
                </a:r>
                <a:r>
                  <a:rPr lang="en-US" sz="2400" dirty="0"/>
                  <a:t>.</a:t>
                </a:r>
                <a:endParaRPr lang="ru-RU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03248F1-4CCB-D9C7-1BB5-1AD416218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463" y="1189973"/>
                <a:ext cx="11323529" cy="5328190"/>
              </a:xfrm>
              <a:prstGeom prst="rect">
                <a:avLst/>
              </a:prstGeom>
              <a:blipFill>
                <a:blip r:embed="rId2"/>
                <a:stretch>
                  <a:fillRect l="-807" t="-915" r="-54" b="-17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0215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95F97C-C402-A861-DDDF-5C2C90B02E81}"/>
                  </a:ext>
                </a:extLst>
              </p:cNvPr>
              <p:cNvSpPr txBox="1"/>
              <p:nvPr/>
            </p:nvSpPr>
            <p:spPr>
              <a:xfrm>
                <a:off x="872647" y="494318"/>
                <a:ext cx="10446706" cy="58693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Амплитуда электрического поля зависит от направления</a:t>
                </a:r>
                <a:endParaRPr lang="en-US" sz="2400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𝒏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ru-RU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2400" dirty="0"/>
              </a:p>
              <a:p>
                <a:r>
                  <a:rPr lang="ru-RU" sz="2400" dirty="0"/>
                  <a:t>Вектор </a:t>
                </a:r>
                <a:r>
                  <a:rPr lang="ru-RU" sz="2400" dirty="0" err="1"/>
                  <a:t>Пойнтинга</a:t>
                </a:r>
                <a:endParaRPr lang="en-US" sz="2400" dirty="0"/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𝑩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+…=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𝒏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40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+…</m:t>
                          </m:r>
                        </m:e>
                      </m:func>
                    </m:oMath>
                  </m:oMathPara>
                </a14:m>
                <a:endParaRPr lang="en-US" sz="2400" b="1" dirty="0"/>
              </a:p>
              <a:p>
                <a:endParaRPr lang="en-US" sz="2400" b="1" dirty="0"/>
              </a:p>
              <a:p>
                <a:r>
                  <a:rPr lang="ru-RU" sz="2400" dirty="0"/>
                  <a:t>Полная излучаемая мощность в среднем за период (</a:t>
                </a:r>
                <a:r>
                  <a:rPr lang="ru-RU" sz="2400" i="1" dirty="0"/>
                  <a:t>формула </a:t>
                </a:r>
                <a:r>
                  <a:rPr lang="ru-RU" sz="2400" i="1" dirty="0" err="1"/>
                  <a:t>Лармора</a:t>
                </a:r>
                <a:r>
                  <a:rPr lang="ru-RU" sz="2400" dirty="0"/>
                  <a:t>)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nary>
                        <m:nary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sup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  <m:nary>
                            <m:nary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/>
              </a:p>
              <a:p>
                <a:endParaRPr lang="en-US" sz="2400" dirty="0"/>
              </a:p>
              <a:p>
                <a:r>
                  <a:rPr lang="ru-RU" sz="2400" dirty="0"/>
                  <a:t>где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/>
                  <a:t> – </a:t>
                </a:r>
                <a:r>
                  <a:rPr lang="ru-RU" sz="2400" dirty="0"/>
                  <a:t>амплитуда ускорения заряда.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A95F97C-C402-A861-DDDF-5C2C90B02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47" y="494318"/>
                <a:ext cx="10446706" cy="5869364"/>
              </a:xfrm>
              <a:prstGeom prst="rect">
                <a:avLst/>
              </a:prstGeom>
              <a:blipFill>
                <a:blip r:embed="rId2"/>
                <a:stretch>
                  <a:fillRect l="-875" t="-831" b="-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335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A2E44960-9752-5012-3701-630ECE63E1E1}"/>
              </a:ext>
            </a:extLst>
          </p:cNvPr>
          <p:cNvGrpSpPr/>
          <p:nvPr/>
        </p:nvGrpSpPr>
        <p:grpSpPr>
          <a:xfrm>
            <a:off x="1182571" y="457564"/>
            <a:ext cx="2846075" cy="3888967"/>
            <a:chOff x="1132467" y="683033"/>
            <a:chExt cx="2846075" cy="3888967"/>
          </a:xfrm>
        </p:grpSpPr>
        <p:cxnSp>
          <p:nvCxnSpPr>
            <p:cNvPr id="3" name="Прямая соединительная линия 2">
              <a:extLst>
                <a:ext uri="{FF2B5EF4-FFF2-40B4-BE49-F238E27FC236}">
                  <a16:creationId xmlns:a16="http://schemas.microsoft.com/office/drawing/2014/main" id="{A88FE3DE-EA16-05C4-8A00-3A91DDC4268D}"/>
                </a:ext>
              </a:extLst>
            </p:cNvPr>
            <p:cNvCxnSpPr/>
            <p:nvPr/>
          </p:nvCxnSpPr>
          <p:spPr>
            <a:xfrm>
              <a:off x="1494000" y="1064712"/>
              <a:ext cx="0" cy="35072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Прямая со стрелкой 4">
              <a:extLst>
                <a:ext uri="{FF2B5EF4-FFF2-40B4-BE49-F238E27FC236}">
                  <a16:creationId xmlns:a16="http://schemas.microsoft.com/office/drawing/2014/main" id="{792E51C4-CAB5-D301-8C9A-696450D267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90597" y="2818356"/>
              <a:ext cx="0" cy="5010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2588FFE7-81E9-5B02-3B27-661524DB5EAD}"/>
                </a:ext>
              </a:extLst>
            </p:cNvPr>
            <p:cNvCxnSpPr/>
            <p:nvPr/>
          </p:nvCxnSpPr>
          <p:spPr>
            <a:xfrm flipV="1">
              <a:off x="1490597" y="1665962"/>
              <a:ext cx="1791222" cy="141544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>
              <a:extLst>
                <a:ext uri="{FF2B5EF4-FFF2-40B4-BE49-F238E27FC236}">
                  <a16:creationId xmlns:a16="http://schemas.microsoft.com/office/drawing/2014/main" id="{5C9D22F5-886E-8BAA-9CB3-0283BC28EBDC}"/>
                </a:ext>
              </a:extLst>
            </p:cNvPr>
            <p:cNvSpPr/>
            <p:nvPr/>
          </p:nvSpPr>
          <p:spPr>
            <a:xfrm>
              <a:off x="3260663" y="1584000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id="{E2F5C869-6C57-7D27-74D2-BD1586D0459D}"/>
                </a:ext>
              </a:extLst>
            </p:cNvPr>
            <p:cNvSpPr/>
            <p:nvPr/>
          </p:nvSpPr>
          <p:spPr>
            <a:xfrm>
              <a:off x="3206663" y="1516981"/>
              <a:ext cx="216000" cy="216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A7F03522-1F44-6068-EB08-773EF7C3E32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14663" y="1193376"/>
              <a:ext cx="555879" cy="43160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3E65FB5D-3ECC-8D66-A22A-6CA701BBFE2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731094" y="867699"/>
              <a:ext cx="596515" cy="75728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0B6D735-DEBD-8F29-91B6-248C898284FF}"/>
                    </a:ext>
                  </a:extLst>
                </p:cNvPr>
                <p:cNvSpPr txBox="1"/>
                <p:nvPr/>
              </p:nvSpPr>
              <p:spPr>
                <a:xfrm>
                  <a:off x="2386208" y="2373682"/>
                  <a:ext cx="234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0B6D735-DEBD-8F29-91B6-248C898284F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6208" y="2373682"/>
                  <a:ext cx="234038" cy="369332"/>
                </a:xfrm>
                <a:prstGeom prst="rect">
                  <a:avLst/>
                </a:prstGeom>
                <a:blipFill>
                  <a:blip r:embed="rId2"/>
                  <a:stretch>
                    <a:fillRect l="-18421" r="-2105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8CAA597-8B6E-B787-DF49-A535668843DD}"/>
                    </a:ext>
                  </a:extLst>
                </p:cNvPr>
                <p:cNvSpPr txBox="1"/>
                <p:nvPr/>
              </p:nvSpPr>
              <p:spPr>
                <a:xfrm>
                  <a:off x="1132467" y="2699544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𝒅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B8CAA597-8B6E-B787-DF49-A535668843D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2467" y="2699544"/>
                  <a:ext cx="267702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29545" r="-27273" b="-8333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3ADE4984-0F7B-6A36-3A68-01592F6EB257}"/>
                    </a:ext>
                  </a:extLst>
                </p:cNvPr>
                <p:cNvSpPr txBox="1"/>
                <p:nvPr/>
              </p:nvSpPr>
              <p:spPr>
                <a:xfrm>
                  <a:off x="3710840" y="783061"/>
                  <a:ext cx="26770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3ADE4984-0F7B-6A36-3A68-01592F6EB25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10840" y="783061"/>
                  <a:ext cx="267702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5909" r="-1590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D5DE357-26F3-8AFE-FFDC-D863DF41B2C4}"/>
                    </a:ext>
                  </a:extLst>
                </p:cNvPr>
                <p:cNvSpPr txBox="1"/>
                <p:nvPr/>
              </p:nvSpPr>
              <p:spPr>
                <a:xfrm>
                  <a:off x="2386208" y="683033"/>
                  <a:ext cx="27090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D5DE357-26F3-8AFE-FFDC-D863DF41B2C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86208" y="683033"/>
                  <a:ext cx="270908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7273" r="-27273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C5B67196-386A-CBB5-91C0-8EB51FC6AEA9}"/>
                    </a:ext>
                  </a:extLst>
                </p:cNvPr>
                <p:cNvSpPr txBox="1"/>
                <p:nvPr/>
              </p:nvSpPr>
              <p:spPr>
                <a:xfrm>
                  <a:off x="3368663" y="1665962"/>
                  <a:ext cx="2917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C5B67196-386A-CBB5-91C0-8EB51FC6AEA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68663" y="1665962"/>
                  <a:ext cx="291747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25000" r="-22917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0954847-DC67-33F9-61D1-BB6469BC6358}"/>
                    </a:ext>
                  </a:extLst>
                </p:cNvPr>
                <p:cNvSpPr txBox="1"/>
                <p:nvPr/>
              </p:nvSpPr>
              <p:spPr>
                <a:xfrm>
                  <a:off x="1206629" y="895795"/>
                  <a:ext cx="22326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0954847-DC67-33F9-61D1-BB6469BC63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6629" y="895795"/>
                  <a:ext cx="223266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6216" r="-1621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DF66B12-51FD-313E-62B8-9DF81073F699}"/>
              </a:ext>
            </a:extLst>
          </p:cNvPr>
          <p:cNvSpPr txBox="1"/>
          <p:nvPr/>
        </p:nvSpPr>
        <p:spPr>
          <a:xfrm>
            <a:off x="693247" y="4830776"/>
            <a:ext cx="47724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Направления распространения, электрического и магнитного полей излучения колеблющегося заряда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86FE00D-E880-EE2E-EF15-286131FF8DE9}"/>
              </a:ext>
            </a:extLst>
          </p:cNvPr>
          <p:cNvSpPr txBox="1"/>
          <p:nvPr/>
        </p:nvSpPr>
        <p:spPr>
          <a:xfrm>
            <a:off x="6324160" y="4862496"/>
            <a:ext cx="54665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Диаграмма направленности излучения колеблющегося заряда. Лучше всего заряд излучает перпендикулярно ускорению</a:t>
            </a:r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43B5A29A-0529-4B7E-DE8A-00E33894D91D}"/>
              </a:ext>
            </a:extLst>
          </p:cNvPr>
          <p:cNvGrpSpPr/>
          <p:nvPr/>
        </p:nvGrpSpPr>
        <p:grpSpPr>
          <a:xfrm>
            <a:off x="6508197" y="565101"/>
            <a:ext cx="4978168" cy="3944269"/>
            <a:chOff x="6708613" y="565101"/>
            <a:chExt cx="5216166" cy="4142018"/>
          </a:xfrm>
        </p:grpSpPr>
        <p:pic>
          <p:nvPicPr>
            <p:cNvPr id="45" name="Рисунок 44">
              <a:extLst>
                <a:ext uri="{FF2B5EF4-FFF2-40B4-BE49-F238E27FC236}">
                  <a16:creationId xmlns:a16="http://schemas.microsoft.com/office/drawing/2014/main" id="{787106C8-5D11-3336-C241-429A25093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8613" y="650101"/>
              <a:ext cx="5216166" cy="4057018"/>
            </a:xfrm>
            <a:prstGeom prst="rect">
              <a:avLst/>
            </a:prstGeom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95D609-E23C-C496-705C-6553B2CDFC66}"/>
                    </a:ext>
                  </a:extLst>
                </p:cNvPr>
                <p:cNvSpPr txBox="1"/>
                <p:nvPr/>
              </p:nvSpPr>
              <p:spPr>
                <a:xfrm>
                  <a:off x="8952335" y="1836000"/>
                  <a:ext cx="337739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𝒅</m:t>
                        </m:r>
                      </m:oMath>
                    </m:oMathPara>
                  </a14:m>
                  <a:endPara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95D609-E23C-C496-705C-6553B2CDFC6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2335" y="1836000"/>
                  <a:ext cx="337739" cy="461665"/>
                </a:xfrm>
                <a:prstGeom prst="rect">
                  <a:avLst/>
                </a:prstGeom>
                <a:blipFill>
                  <a:blip r:embed="rId9"/>
                  <a:stretch>
                    <a:fillRect l="-7547" r="-22642" b="-138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38C2D36B-EF29-5892-F415-D7336EF68307}"/>
                    </a:ext>
                  </a:extLst>
                </p:cNvPr>
                <p:cNvSpPr txBox="1"/>
                <p:nvPr/>
              </p:nvSpPr>
              <p:spPr>
                <a:xfrm>
                  <a:off x="8931109" y="565101"/>
                  <a:ext cx="337739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𝑧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38C2D36B-EF29-5892-F415-D7336EF683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1109" y="565101"/>
                  <a:ext cx="337739" cy="46166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8" name="Прямая со стрелкой 47">
              <a:extLst>
                <a:ext uri="{FF2B5EF4-FFF2-40B4-BE49-F238E27FC236}">
                  <a16:creationId xmlns:a16="http://schemas.microsoft.com/office/drawing/2014/main" id="{903ED63B-408A-15E7-C388-FAB6D662462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316696" y="2215936"/>
              <a:ext cx="0" cy="81340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>
              <a:extLst>
                <a:ext uri="{FF2B5EF4-FFF2-40B4-BE49-F238E27FC236}">
                  <a16:creationId xmlns:a16="http://schemas.microsoft.com/office/drawing/2014/main" id="{702475AE-CFED-5D67-A807-DE313C1BD76E}"/>
                </a:ext>
              </a:extLst>
            </p:cNvPr>
            <p:cNvCxnSpPr/>
            <p:nvPr/>
          </p:nvCxnSpPr>
          <p:spPr>
            <a:xfrm flipV="1">
              <a:off x="9316696" y="1979112"/>
              <a:ext cx="1255271" cy="6994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E9A8A53-2B01-DBB0-3833-321BAA727A12}"/>
                    </a:ext>
                  </a:extLst>
                </p:cNvPr>
                <p:cNvSpPr txBox="1"/>
                <p:nvPr/>
              </p:nvSpPr>
              <p:spPr>
                <a:xfrm>
                  <a:off x="10374682" y="1397550"/>
                  <a:ext cx="1424836" cy="46166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𝑆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~</m:t>
                        </m:r>
                        <m:func>
                          <m:func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kumimoji="0" lang="en-US" sz="2400" b="0" i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+mn-cs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+mn-cs"/>
                              </a:rPr>
                              <m:t>𝜃</m:t>
                            </m:r>
                          </m:e>
                        </m:func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1E9A8A53-2B01-DBB0-3833-321BAA727A1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74682" y="1397550"/>
                  <a:ext cx="1424836" cy="461665"/>
                </a:xfrm>
                <a:prstGeom prst="rect">
                  <a:avLst/>
                </a:prstGeom>
                <a:blipFill>
                  <a:blip r:embed="rId11"/>
                  <a:stretch>
                    <a:fillRect l="-1345" r="-134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Дуга 50">
              <a:extLst>
                <a:ext uri="{FF2B5EF4-FFF2-40B4-BE49-F238E27FC236}">
                  <a16:creationId xmlns:a16="http://schemas.microsoft.com/office/drawing/2014/main" id="{CC2CF2A7-618E-74C5-15CB-67F82653F22D}"/>
                </a:ext>
              </a:extLst>
            </p:cNvPr>
            <p:cNvSpPr/>
            <p:nvPr/>
          </p:nvSpPr>
          <p:spPr>
            <a:xfrm>
              <a:off x="8596845" y="1958610"/>
              <a:ext cx="1439700" cy="1440000"/>
            </a:xfrm>
            <a:prstGeom prst="arc">
              <a:avLst>
                <a:gd name="adj1" fmla="val 16200000"/>
                <a:gd name="adj2" fmla="val 19805942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2169104-95F0-B885-06E9-0CAB6A4849CB}"/>
                    </a:ext>
                  </a:extLst>
                </p:cNvPr>
                <p:cNvSpPr txBox="1"/>
                <p:nvPr/>
              </p:nvSpPr>
              <p:spPr>
                <a:xfrm>
                  <a:off x="9633561" y="1609780"/>
                  <a:ext cx="25109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ru-RU" sz="2400" dirty="0"/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2169104-95F0-B885-06E9-0CAB6A4849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3561" y="1609780"/>
                  <a:ext cx="25109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33333" r="-28205" b="-10345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3" name="Прямая соединительная линия 52">
              <a:extLst>
                <a:ext uri="{FF2B5EF4-FFF2-40B4-BE49-F238E27FC236}">
                  <a16:creationId xmlns:a16="http://schemas.microsoft.com/office/drawing/2014/main" id="{00210384-DBE5-B346-529A-6F3EF384BE2B}"/>
                </a:ext>
              </a:extLst>
            </p:cNvPr>
            <p:cNvCxnSpPr/>
            <p:nvPr/>
          </p:nvCxnSpPr>
          <p:spPr>
            <a:xfrm>
              <a:off x="6815083" y="2678610"/>
              <a:ext cx="500322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>
              <a:extLst>
                <a:ext uri="{FF2B5EF4-FFF2-40B4-BE49-F238E27FC236}">
                  <a16:creationId xmlns:a16="http://schemas.microsoft.com/office/drawing/2014/main" id="{D8709400-072C-8F81-4AD7-F09B9A9B0D3C}"/>
                </a:ext>
              </a:extLst>
            </p:cNvPr>
            <p:cNvCxnSpPr>
              <a:cxnSpLocks/>
            </p:cNvCxnSpPr>
            <p:nvPr/>
          </p:nvCxnSpPr>
          <p:spPr>
            <a:xfrm>
              <a:off x="9316694" y="731166"/>
              <a:ext cx="0" cy="38948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02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FF09D7-2C98-9669-1B93-53F455461B4D}"/>
                  </a:ext>
                </a:extLst>
              </p:cNvPr>
              <p:cNvSpPr txBox="1"/>
              <p:nvPr/>
            </p:nvSpPr>
            <p:spPr>
              <a:xfrm>
                <a:off x="747210" y="437289"/>
                <a:ext cx="10697579" cy="61613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существует общее решение уравнений Максвелла для произвольных зарядов и токов </a:t>
                </a:r>
                <a14:m>
                  <m:oMath xmlns:m="http://schemas.openxmlformats.org/officeDocument/2006/math"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𝜌</m:t>
                    </m:r>
                    <m:d>
                      <m:dPr>
                        <m:ctrlP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𝒓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,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, 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𝒋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𝒓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,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𝑡</m:t>
                        </m:r>
                      </m:e>
                    </m:d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(удовлетворяющих, разумеется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закону сохранения заряда)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Я запишу его в форме поля одного точечного заряда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𝑞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движущегося по закону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𝑹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(такой своеобразный исправленный закон Кулона)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𝑬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𝑞</m:t>
                          </m:r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+mn-cs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𝝃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𝜉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𝒗</m:t>
                                  </m:r>
                                </m:num>
                                <m:den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𝜉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𝝃</m:t>
                                      </m:r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𝒗</m:t>
                                      </m:r>
                                    </m:num>
                                    <m:den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𝑞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𝝃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𝝃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𝜉</m:t>
                                      </m:r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𝒗</m:t>
                                      </m:r>
                                    </m:num>
                                    <m:den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en-US" sz="24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𝒂</m:t>
                              </m:r>
                            </m:e>
                          </m:d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𝑐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d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𝜉</m:t>
                                  </m:r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𝝃</m:t>
                                      </m:r>
                                      <m:r>
                                        <a:rPr kumimoji="0" lang="en-US" sz="24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𝒗</m:t>
                                      </m:r>
                                    </m:num>
                                    <m:den>
                                      <m:r>
                                        <a:rPr kumimoji="0" lang="en-US" sz="2400" b="0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+mn-cs"/>
                                        </a:rPr>
                                        <m:t>𝑐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Cambria Math" panose="02040503050406030204" pitchFamily="18" charset="0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Cambria Math" panose="02040503050406030204" pitchFamily="18" charset="0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𝑩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𝝃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𝑬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𝜉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Здесь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𝝃</m:t>
                    </m:r>
                    <m:d>
                      <m:dPr>
                        <m:ctrlP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𝒓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,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𝑡</m:t>
                        </m:r>
                      </m:e>
                    </m:d>
                    <m:r>
                      <a:rPr kumimoji="0" lang="ru-RU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𝒓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−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𝑹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′</m:t>
                        </m:r>
                      </m:e>
                    </m: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причем функция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𝒓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– </a:t>
                </a:r>
                <a:r>
                  <a:rPr kumimoji="0" lang="ru-RU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запаздывающее время –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определяется из уравнения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𝒓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−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𝑹</m:t>
                        </m:r>
                        <m:d>
                          <m:d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pPr>
                              <m:e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kumimoji="0" lang="en-US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</m:e>
                    </m:d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𝑐</m:t>
                    </m:r>
                    <m:d>
                      <m:d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d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𝑡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скорость и ускорение заряда также вычисляются в запаздывающий момент времени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𝒗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𝑹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′</m:t>
                        </m:r>
                      </m:sup>
                    </m:sSup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𝒂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𝑹</m:t>
                    </m:r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′′(</m:t>
                    </m:r>
                    <m:sSup>
                      <m:sSupPr>
                        <m:ctrlP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𝑡</m:t>
                        </m:r>
                      </m:e>
                      <m:sup>
                        <m:r>
                          <a:rPr kumimoji="0" 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′</m:t>
                        </m:r>
                      </m:sup>
                    </m:sSup>
                    <m:r>
                      <a:rPr kumimoji="0" lang="en-US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FF09D7-2C98-9669-1B93-53F455461B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10" y="437289"/>
                <a:ext cx="10697579" cy="6161367"/>
              </a:xfrm>
              <a:prstGeom prst="rect">
                <a:avLst/>
              </a:prstGeom>
              <a:blipFill>
                <a:blip r:embed="rId2"/>
                <a:stretch>
                  <a:fillRect l="-912" t="-792" r="-1311" b="-13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6897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0D470E-0703-FF7E-8E9F-8BB10B428967}"/>
                  </a:ext>
                </a:extLst>
              </p:cNvPr>
              <p:cNvSpPr txBox="1"/>
              <p:nvPr/>
            </p:nvSpPr>
            <p:spPr>
              <a:xfrm>
                <a:off x="739972" y="817935"/>
                <a:ext cx="4890288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Уравнение для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′</m:t>
                    </m:r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геометрически означает, что на траектории заряда нужно найти такую точку, возмущение из которой, распространяясь со скоростью света, дойдет до точки наблюдения в момент времени </a:t>
                </a: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𝑡</m:t>
                    </m:r>
                  </m:oMath>
                </a14:m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. Если скорость заряда меньше скорости света, такая точка всегда существует и единственна.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E0D470E-0703-FF7E-8E9F-8BB10B428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972" y="817935"/>
                <a:ext cx="4890288" cy="3785652"/>
              </a:xfrm>
              <a:prstGeom prst="rect">
                <a:avLst/>
              </a:prstGeom>
              <a:blipFill>
                <a:blip r:embed="rId2"/>
                <a:stretch>
                  <a:fillRect l="-1868" t="-1288" r="-1993" b="-2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1F3E2F4A-F489-5FDE-C917-EBFF81A8D136}"/>
              </a:ext>
            </a:extLst>
          </p:cNvPr>
          <p:cNvGrpSpPr/>
          <p:nvPr/>
        </p:nvGrpSpPr>
        <p:grpSpPr>
          <a:xfrm>
            <a:off x="6293083" y="1219200"/>
            <a:ext cx="5587289" cy="4659130"/>
            <a:chOff x="6402811" y="1353312"/>
            <a:chExt cx="5587289" cy="4659130"/>
          </a:xfrm>
        </p:grpSpPr>
        <p:sp>
          <p:nvSpPr>
            <p:cNvPr id="3" name="Полилиния: фигура 2">
              <a:extLst>
                <a:ext uri="{FF2B5EF4-FFF2-40B4-BE49-F238E27FC236}">
                  <a16:creationId xmlns:a16="http://schemas.microsoft.com/office/drawing/2014/main" id="{D68A385C-652D-FE72-996C-29200BE998F8}"/>
                </a:ext>
              </a:extLst>
            </p:cNvPr>
            <p:cNvSpPr/>
            <p:nvPr/>
          </p:nvSpPr>
          <p:spPr>
            <a:xfrm>
              <a:off x="8473440" y="1353312"/>
              <a:ext cx="2889504" cy="3828288"/>
            </a:xfrm>
            <a:custGeom>
              <a:avLst/>
              <a:gdLst>
                <a:gd name="connsiteX0" fmla="*/ 0 w 2889504"/>
                <a:gd name="connsiteY0" fmla="*/ 0 h 3828288"/>
                <a:gd name="connsiteX1" fmla="*/ 1133856 w 2889504"/>
                <a:gd name="connsiteY1" fmla="*/ 633984 h 3828288"/>
                <a:gd name="connsiteX2" fmla="*/ 1536192 w 2889504"/>
                <a:gd name="connsiteY2" fmla="*/ 2243328 h 3828288"/>
                <a:gd name="connsiteX3" fmla="*/ 2889504 w 2889504"/>
                <a:gd name="connsiteY3" fmla="*/ 3828288 h 3828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89504" h="3828288">
                  <a:moveTo>
                    <a:pt x="0" y="0"/>
                  </a:moveTo>
                  <a:cubicBezTo>
                    <a:pt x="438912" y="130048"/>
                    <a:pt x="877824" y="260096"/>
                    <a:pt x="1133856" y="633984"/>
                  </a:cubicBezTo>
                  <a:cubicBezTo>
                    <a:pt x="1389888" y="1007872"/>
                    <a:pt x="1243584" y="1710944"/>
                    <a:pt x="1536192" y="2243328"/>
                  </a:cubicBezTo>
                  <a:cubicBezTo>
                    <a:pt x="1828800" y="2775712"/>
                    <a:pt x="2359152" y="3302000"/>
                    <a:pt x="2889504" y="382828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08A90CEA-9E46-D349-FF24-970A47160018}"/>
                </a:ext>
              </a:extLst>
            </p:cNvPr>
            <p:cNvSpPr/>
            <p:nvPr/>
          </p:nvSpPr>
          <p:spPr>
            <a:xfrm>
              <a:off x="9864192" y="3345641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6" name="Прямая со стрелкой 5">
              <a:extLst>
                <a:ext uri="{FF2B5EF4-FFF2-40B4-BE49-F238E27FC236}">
                  <a16:creationId xmlns:a16="http://schemas.microsoft.com/office/drawing/2014/main" id="{D78492B7-13C5-D455-F863-391934D17A7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546336" y="2272944"/>
              <a:ext cx="371856" cy="112669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>
              <a:extLst>
                <a:ext uri="{FF2B5EF4-FFF2-40B4-BE49-F238E27FC236}">
                  <a16:creationId xmlns:a16="http://schemas.microsoft.com/office/drawing/2014/main" id="{D59AA599-F9D1-D6E3-FD9F-C50EC2C544B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912528" y="2724048"/>
              <a:ext cx="701040" cy="6755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>
              <a:extLst>
                <a:ext uri="{FF2B5EF4-FFF2-40B4-BE49-F238E27FC236}">
                  <a16:creationId xmlns:a16="http://schemas.microsoft.com/office/drawing/2014/main" id="{67CF9254-E87A-AF22-BC96-14BC67938AA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53808" y="3260297"/>
              <a:ext cx="2646528" cy="13218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>
              <a:extLst>
                <a:ext uri="{FF2B5EF4-FFF2-40B4-BE49-F238E27FC236}">
                  <a16:creationId xmlns:a16="http://schemas.microsoft.com/office/drawing/2014/main" id="{85E04067-7DD1-69F4-AE57-33C854FCF175}"/>
                </a:ext>
              </a:extLst>
            </p:cNvPr>
            <p:cNvCxnSpPr>
              <a:cxnSpLocks/>
              <a:endCxn id="4" idx="4"/>
            </p:cNvCxnSpPr>
            <p:nvPr/>
          </p:nvCxnSpPr>
          <p:spPr>
            <a:xfrm flipV="1">
              <a:off x="9146040" y="3453641"/>
              <a:ext cx="772152" cy="203436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99047EDF-ED15-AA7B-DF54-46582C0964BE}"/>
                </a:ext>
              </a:extLst>
            </p:cNvPr>
            <p:cNvCxnSpPr>
              <a:cxnSpLocks/>
              <a:endCxn id="15" idx="5"/>
            </p:cNvCxnSpPr>
            <p:nvPr/>
          </p:nvCxnSpPr>
          <p:spPr>
            <a:xfrm flipH="1" flipV="1">
              <a:off x="7237992" y="3298481"/>
              <a:ext cx="1908048" cy="2189527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id="{548B8AA0-327F-7891-84A0-329C7C9A73CC}"/>
                </a:ext>
              </a:extLst>
            </p:cNvPr>
            <p:cNvSpPr/>
            <p:nvPr/>
          </p:nvSpPr>
          <p:spPr>
            <a:xfrm>
              <a:off x="7145808" y="3206297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AC9331C-AC17-55D8-8629-47CECE24138E}"/>
                    </a:ext>
                  </a:extLst>
                </p:cNvPr>
                <p:cNvSpPr txBox="1"/>
                <p:nvPr/>
              </p:nvSpPr>
              <p:spPr>
                <a:xfrm>
                  <a:off x="7816248" y="4286158"/>
                  <a:ext cx="23403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𝒓</m:t>
                        </m:r>
                      </m:oMath>
                    </m:oMathPara>
                  </a14:m>
                  <a:endPara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EAC9331C-AC17-55D8-8629-47CECE2413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16248" y="4286158"/>
                  <a:ext cx="23403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7949" r="-1794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3E8F28AD-9B2A-87C9-266C-9D7B1FFD8FCC}"/>
                    </a:ext>
                  </a:extLst>
                </p:cNvPr>
                <p:cNvSpPr txBox="1"/>
                <p:nvPr/>
              </p:nvSpPr>
              <p:spPr>
                <a:xfrm>
                  <a:off x="9547777" y="4530462"/>
                  <a:ext cx="77219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𝑹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(</m:t>
                        </m:r>
                        <m:sSup>
                          <m:sSupPr>
                            <m:ctrlP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𝑡</m:t>
                            </m:r>
                          </m:e>
                          <m:sup>
                            <m:r>
                              <a:rPr kumimoji="0" lang="en-US" sz="24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′</m:t>
                            </m:r>
                          </m:sup>
                        </m:sSup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)</m:t>
                        </m:r>
                      </m:oMath>
                    </m:oMathPara>
                  </a14:m>
                  <a:endPara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3E8F28AD-9B2A-87C9-266C-9D7B1FFD8F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7777" y="4530462"/>
                  <a:ext cx="772198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8661" r="-14173" b="-34426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398CFED-830B-8087-0ED3-A6A86970A911}"/>
                    </a:ext>
                  </a:extLst>
                </p:cNvPr>
                <p:cNvSpPr txBox="1"/>
                <p:nvPr/>
              </p:nvSpPr>
              <p:spPr>
                <a:xfrm>
                  <a:off x="8463259" y="2844873"/>
                  <a:ext cx="22762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𝝃</m:t>
                        </m:r>
                      </m:oMath>
                    </m:oMathPara>
                  </a14:m>
                  <a:endPara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398CFED-830B-8087-0ED3-A6A86970A91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63259" y="2844873"/>
                  <a:ext cx="227626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44737" r="-47368" b="-35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713F30CE-CF87-16C7-0F15-D34AB168DE5E}"/>
                    </a:ext>
                  </a:extLst>
                </p:cNvPr>
                <p:cNvSpPr txBox="1"/>
                <p:nvPr/>
              </p:nvSpPr>
              <p:spPr>
                <a:xfrm>
                  <a:off x="9208122" y="2212623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𝒗</m:t>
                        </m:r>
                      </m:oMath>
                    </m:oMathPara>
                  </a14:m>
                  <a:endPara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713F30CE-CF87-16C7-0F15-D34AB168DE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08122" y="2212623"/>
                  <a:ext cx="25327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9512" r="-19512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635B4E6-AEF4-609B-6E25-6DB1CB45AAFB}"/>
                    </a:ext>
                  </a:extLst>
                </p:cNvPr>
                <p:cNvSpPr txBox="1"/>
                <p:nvPr/>
              </p:nvSpPr>
              <p:spPr>
                <a:xfrm>
                  <a:off x="10426947" y="2310929"/>
                  <a:ext cx="25968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𝒂</m:t>
                        </m:r>
                      </m:oMath>
                    </m:oMathPara>
                  </a14:m>
                  <a:endPara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C635B4E6-AEF4-609B-6E25-6DB1CB45AAF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26947" y="2310929"/>
                  <a:ext cx="259686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6279" r="-1627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Овал 24">
              <a:extLst>
                <a:ext uri="{FF2B5EF4-FFF2-40B4-BE49-F238E27FC236}">
                  <a16:creationId xmlns:a16="http://schemas.microsoft.com/office/drawing/2014/main" id="{037AF380-FBCA-CF21-0D7B-8E414994C13F}"/>
                </a:ext>
              </a:extLst>
            </p:cNvPr>
            <p:cNvSpPr/>
            <p:nvPr/>
          </p:nvSpPr>
          <p:spPr>
            <a:xfrm>
              <a:off x="9092040" y="5450688"/>
              <a:ext cx="108000" cy="1080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8AB1007-9BBD-ACCB-39A6-71D1A86A8781}"/>
                    </a:ext>
                  </a:extLst>
                </p:cNvPr>
                <p:cNvSpPr txBox="1"/>
                <p:nvPr/>
              </p:nvSpPr>
              <p:spPr>
                <a:xfrm>
                  <a:off x="9003629" y="5643110"/>
                  <a:ext cx="284822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</m:t>
                        </m:r>
                      </m:oMath>
                    </m:oMathPara>
                  </a14:m>
                  <a:endPara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F8AB1007-9BBD-ACCB-39A6-71D1A86A87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03629" y="5643110"/>
                  <a:ext cx="284822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5532" r="-21277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A53314A-A8BE-9168-D193-AA8FD7A46371}"/>
                </a:ext>
              </a:extLst>
            </p:cNvPr>
            <p:cNvSpPr txBox="1"/>
            <p:nvPr/>
          </p:nvSpPr>
          <p:spPr>
            <a:xfrm>
              <a:off x="6402811" y="2443455"/>
              <a:ext cx="152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точка наблюдения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64217910-6F52-D34D-2116-D4A79BE8DA30}"/>
                </a:ext>
              </a:extLst>
            </p:cNvPr>
            <p:cNvSpPr txBox="1"/>
            <p:nvPr/>
          </p:nvSpPr>
          <p:spPr>
            <a:xfrm>
              <a:off x="10118075" y="3122221"/>
              <a:ext cx="1872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запаздывающее положение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1065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CD33B1-493C-9BF6-A767-BE63A258F0CA}"/>
                  </a:ext>
                </a:extLst>
              </p:cNvPr>
              <p:cNvSpPr txBox="1"/>
              <p:nvPr/>
            </p:nvSpPr>
            <p:spPr>
              <a:xfrm>
                <a:off x="719328" y="548640"/>
                <a:ext cx="10753344" cy="5942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Обратите внимание, что формула для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𝑬</m:t>
                    </m:r>
                  </m:oMath>
                </a14:m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вовсе </a:t>
                </a:r>
                <a:r>
                  <a:rPr kumimoji="0" lang="ru-RU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не сводится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ни к «запаздывающему кулоновскому полю»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𝑬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𝑞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𝝃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𝜉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kumimoji="0" lang="ru-R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ru-RU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ни к «запаздывающему кулоновскому потенциалу»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ru-RU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𝜑</m:t>
                      </m:r>
                      <m:d>
                        <m:dPr>
                          <m:ctrlP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,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𝑞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𝜉</m:t>
                          </m:r>
                        </m:den>
                      </m:f>
                      <m: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,</m:t>
                      </m:r>
                    </m:oMath>
                  </m:oMathPara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что соответствовало бы полю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𝑬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𝒓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,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𝑡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ru-RU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m:rPr>
                          <m:sty m:val="p"/>
                        </m:rPr>
                        <a:rPr kumimoji="0" lang="en-US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grad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el-GR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𝜑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𝑞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𝝃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4</m:t>
                          </m:r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𝜋</m:t>
                          </m:r>
                          <m:sSub>
                            <m:sSub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𝜀</m:t>
                              </m:r>
                            </m:e>
                            <m:sub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𝜉</m:t>
                              </m:r>
                            </m:e>
                            <m:sup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d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𝜉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𝝃</m:t>
                                  </m:r>
                                  <m:r>
                                    <a:rPr kumimoji="0" lang="en-US" sz="2400" b="1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𝒗</m:t>
                                  </m:r>
                                </m:num>
                                <m:den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+mn-cs"/>
                                    </a:rPr>
                                    <m:t>𝑐</m:t>
                                  </m:r>
                                </m:den>
                              </m:f>
                            </m:e>
                          </m:d>
                        </m:den>
                      </m:f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.</m:t>
                      </m:r>
                    </m:oMath>
                  </m:oMathPara>
                </a14:m>
                <a:endParaRPr kumimoji="0" lang="ru-RU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На этом прокололись многие, в том числе и Лаплас, когда он в своем «Трактате о небесной механике» пытался оценить скорость гравитации.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ACD33B1-493C-9BF6-A767-BE63A258F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328" y="548640"/>
                <a:ext cx="10753344" cy="5942204"/>
              </a:xfrm>
              <a:prstGeom prst="rect">
                <a:avLst/>
              </a:prstGeom>
              <a:blipFill>
                <a:blip r:embed="rId2"/>
                <a:stretch>
                  <a:fillRect l="-850" t="-821" r="-1077" b="-1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34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2C91FC-DFC8-EF6B-6AB6-4DDBA2AA66B7}"/>
              </a:ext>
            </a:extLst>
          </p:cNvPr>
          <p:cNvSpPr txBox="1"/>
          <p:nvPr/>
        </p:nvSpPr>
        <p:spPr>
          <a:xfrm>
            <a:off x="2459203" y="409658"/>
            <a:ext cx="72735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Поле равномерно движущегося заряда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2607C0D-9450-C100-A518-A87E7D09BD1D}"/>
                  </a:ext>
                </a:extLst>
              </p:cNvPr>
              <p:cNvSpPr txBox="1"/>
              <p:nvPr/>
            </p:nvSpPr>
            <p:spPr>
              <a:xfrm>
                <a:off x="608695" y="1218192"/>
                <a:ext cx="11267871" cy="5230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Правильная формула для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𝑬</m:t>
                    </m:r>
                  </m:oMath>
                </a14:m>
                <a:r>
                  <a:rPr lang="en-US" sz="2400" b="1" dirty="0"/>
                  <a:t> </a:t>
                </a:r>
                <a:r>
                  <a:rPr lang="ru-RU" sz="2400" dirty="0"/>
                  <a:t>приводит к ряду неожиданных выводов. Пусть заряд движется равномерно вдоль оси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𝑣𝑡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,0,0)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Уравнение для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тогда оказывается квадратным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ru-RU" sz="2400" dirty="0"/>
                  <a:t>причем нас интересует запаздывающее решение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Опуская скучную алгебру, приведем сразу ответ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𝝃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ru-RU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𝒗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 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𝝃</m:t>
                          </m:r>
                          <m:r>
                            <a:rPr lang="en-US" sz="24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𝒗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rad>
                      <m:r>
                        <a:rPr lang="en-US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i="1" dirty="0"/>
              </a:p>
              <a:p>
                <a:r>
                  <a:rPr lang="en-US" sz="2400" dirty="0"/>
                  <a:t>(</a:t>
                </a:r>
                <a:r>
                  <a:rPr lang="ru-RU" sz="2400" dirty="0"/>
                  <a:t>Результат для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𝝃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ru-RU" sz="2400" dirty="0"/>
                  <a:t> совершенно понятен, если вспомнить, что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  <m:r>
                      <a:rPr lang="ru-RU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/>
                  <a:t>. </a:t>
                </a:r>
                <a:r>
                  <a:rPr lang="ru-RU" sz="2400" dirty="0"/>
                  <a:t>Вообще</a:t>
                </a:r>
                <a:r>
                  <a:rPr lang="en-US" sz="2400" dirty="0"/>
                  <a:t>,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𝝃</m:t>
                    </m:r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𝜉</m:t>
                        </m:r>
                        <m:r>
                          <a:rPr lang="en-US" sz="24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𝒗</m:t>
                        </m:r>
                      </m:num>
                      <m:den>
                        <m: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den>
                    </m:f>
                  </m:oMath>
                </a14:m>
                <a:r>
                  <a:rPr lang="ru-RU" sz="2400" dirty="0"/>
                  <a:t> имеет начало в той точке, где оказался бы заряд в момент времени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если бы продолжал двигаться со скоростью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′)</m:t>
                    </m:r>
                  </m:oMath>
                </a14:m>
                <a:r>
                  <a:rPr lang="en-US" sz="2400" dirty="0"/>
                  <a:t>.)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2607C0D-9450-C100-A518-A87E7D09B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695" y="1218192"/>
                <a:ext cx="11267871" cy="5230150"/>
              </a:xfrm>
              <a:prstGeom prst="rect">
                <a:avLst/>
              </a:prstGeom>
              <a:blipFill>
                <a:blip r:embed="rId2"/>
                <a:stretch>
                  <a:fillRect l="-866" t="-932" r="-812" b="-1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9969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A7EEB9-D583-D4DF-5605-B576AAD745F5}"/>
                  </a:ext>
                </a:extLst>
              </p:cNvPr>
              <p:cNvSpPr txBox="1"/>
              <p:nvPr/>
            </p:nvSpPr>
            <p:spPr>
              <a:xfrm>
                <a:off x="691117" y="786809"/>
                <a:ext cx="10962167" cy="4667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Электрическое и магнитное поля</a:t>
                </a:r>
              </a:p>
              <a:p>
                <a:endParaRPr lang="ru-RU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𝑬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𝒗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ad>
                            <m:radPr>
                              <m:degHide m:val="on"/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rad>
                          <m:sSup>
                            <m:sSupPr>
                              <m:ctrlPr>
                                <a:rPr lang="en-US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40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40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40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2400" i="1" smtClean="0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4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  <m:r>
                                                <a:rPr lang="en-US" sz="24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r>
                                                <a:rPr lang="en-US" sz="2400" i="1">
                                                  <a:solidFill>
                                                    <a:prstClr val="black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𝑣𝑡</m:t>
                                              </m:r>
                                            </m:num>
                                            <m:den>
                                              <m:rad>
                                                <m:radPr>
                                                  <m:degHide m:val="on"/>
                                                  <m:ctrlPr>
                                                    <a:rPr lang="en-US" sz="2400" i="1" smtClean="0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</m:ctrlPr>
                                                </m:radPr>
                                                <m:deg/>
                                                <m:e>
                                                  <m:r>
                                                    <a:rPr lang="en-US" sz="2400" i="1">
                                                      <a:solidFill>
                                                        <a:prstClr val="black"/>
                                                      </a:solidFill>
                                                      <a:latin typeface="Cambria Math" panose="02040503050406030204" pitchFamily="18" charset="0"/>
                                                      <a:ea typeface="Cambria Math" panose="02040503050406030204" pitchFamily="18" charset="0"/>
                                                    </a:rPr>
                                                    <m:t>1−</m:t>
                                                  </m:r>
                                                  <m:f>
                                                    <m:fPr>
                                                      <m:ctrlPr>
                                                        <a:rPr lang="en-US" sz="2400" i="1">
                                                          <a:solidFill>
                                                            <a:prstClr val="black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  <a:ea typeface="Cambria Math" panose="02040503050406030204" pitchFamily="18" charset="0"/>
                                                        </a:rPr>
                                                      </m:ctrlPr>
                                                    </m:fPr>
                                                    <m:num>
                                                      <m:sSup>
                                                        <m:sSupPr>
                                                          <m:ctrlP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𝑣</m:t>
                                                          </m:r>
                                                        </m:e>
                                                        <m:sup>
                                                          <m: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</m:sup>
                                                      </m:sSup>
                                                    </m:num>
                                                    <m:den>
                                                      <m:sSup>
                                                        <m:sSupPr>
                                                          <m:ctrlP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pPr>
                                                        <m:e>
                                                          <m: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𝑐</m:t>
                                                          </m:r>
                                                        </m:e>
                                                        <m:sup>
                                                          <m:r>
                                                            <a:rPr lang="en-US" sz="2400" i="1">
                                                              <a:solidFill>
                                                                <a:prstClr val="black"/>
                                                              </a:solidFill>
                                                              <a:latin typeface="Cambria Math" panose="02040503050406030204" pitchFamily="18" charset="0"/>
                                                              <a:ea typeface="Cambria Math" panose="02040503050406030204" pitchFamily="18" charset="0"/>
                                                            </a:rPr>
                                                            <m:t>2</m:t>
                                                          </m:r>
                                                        </m:sup>
                                                      </m:sSup>
                                                    </m:den>
                                                  </m:f>
                                                </m:e>
                                              </m:rad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n-US" sz="24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𝒗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𝑬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400" b="0" dirty="0"/>
              </a:p>
              <a:p>
                <a:endParaRPr lang="en-US" sz="2400" dirty="0"/>
              </a:p>
              <a:p>
                <a:r>
                  <a:rPr lang="ru-RU" sz="2400" dirty="0"/>
                  <a:t>Таким образом, электрическое поле направлено вовсе не из запаздывающего, а из </a:t>
                </a:r>
                <a:r>
                  <a:rPr lang="ru-RU" sz="2400" i="1" dirty="0"/>
                  <a:t>текущего</a:t>
                </a:r>
                <a:r>
                  <a:rPr lang="ru-RU" sz="2400" dirty="0"/>
                  <a:t> положения заряда. Если немного подумать, то это правильно, потому что в противном случае два параллельно движущихся заряда либо </a:t>
                </a:r>
                <a:r>
                  <a:rPr lang="ru-RU" sz="2400" dirty="0" err="1"/>
                  <a:t>саморазгонялись</a:t>
                </a:r>
                <a:r>
                  <a:rPr lang="ru-RU" sz="2400" dirty="0"/>
                  <a:t>, либо </a:t>
                </a:r>
                <a:r>
                  <a:rPr lang="ru-RU" sz="2400" dirty="0" err="1"/>
                  <a:t>самотормозились</a:t>
                </a:r>
                <a:r>
                  <a:rPr lang="ru-RU" sz="2400" dirty="0"/>
                  <a:t>.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A7EEB9-D583-D4DF-5605-B576AAD74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117" y="786809"/>
                <a:ext cx="10962167" cy="4667303"/>
              </a:xfrm>
              <a:prstGeom prst="rect">
                <a:avLst/>
              </a:prstGeom>
              <a:blipFill>
                <a:blip r:embed="rId2"/>
                <a:stretch>
                  <a:fillRect l="-834" t="-1044" b="-1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7712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7360FADB-5067-C7C1-CB42-DA9A717CFE3E}"/>
              </a:ext>
            </a:extLst>
          </p:cNvPr>
          <p:cNvSpPr txBox="1"/>
          <p:nvPr/>
        </p:nvSpPr>
        <p:spPr>
          <a:xfrm>
            <a:off x="784147" y="3670126"/>
            <a:ext cx="51156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Если бы электрическое поле было направлено от запаздывающего положения заряда, то электрические силы разгоняли бы параллельно движущиеся одноименные заряды</a:t>
            </a:r>
            <a:r>
              <a:rPr lang="en-US" sz="2400" dirty="0"/>
              <a:t>,</a:t>
            </a:r>
            <a:endParaRPr lang="ru-RU" sz="2400" dirty="0"/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32D0D104-74C6-80DD-80D7-6BD8045D16A8}"/>
              </a:ext>
            </a:extLst>
          </p:cNvPr>
          <p:cNvGrpSpPr/>
          <p:nvPr/>
        </p:nvGrpSpPr>
        <p:grpSpPr>
          <a:xfrm>
            <a:off x="823421" y="1168415"/>
            <a:ext cx="4474447" cy="1613130"/>
            <a:chOff x="784147" y="1188112"/>
            <a:chExt cx="4474447" cy="1613130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36051BA7-9A2A-5F3C-DF4E-4B7B8171F2B1}"/>
                </a:ext>
              </a:extLst>
            </p:cNvPr>
            <p:cNvGrpSpPr/>
            <p:nvPr/>
          </p:nvGrpSpPr>
          <p:grpSpPr>
            <a:xfrm>
              <a:off x="1708253" y="1733247"/>
              <a:ext cx="510436" cy="461665"/>
              <a:chOff x="1334810" y="1332000"/>
              <a:chExt cx="510436" cy="461665"/>
            </a:xfrm>
          </p:grpSpPr>
          <p:sp>
            <p:nvSpPr>
              <p:cNvPr id="2" name="Овал 1">
                <a:extLst>
                  <a:ext uri="{FF2B5EF4-FFF2-40B4-BE49-F238E27FC236}">
                    <a16:creationId xmlns:a16="http://schemas.microsoft.com/office/drawing/2014/main" id="{9F1CB00D-27FB-707E-3054-2E9A276D0AEB}"/>
                  </a:ext>
                </a:extLst>
              </p:cNvPr>
              <p:cNvSpPr/>
              <p:nvPr/>
            </p:nvSpPr>
            <p:spPr>
              <a:xfrm>
                <a:off x="1446028" y="1446028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141609E2-0539-BF13-A10D-60276C45020A}"/>
                      </a:ext>
                    </a:extLst>
                  </p:cNvPr>
                  <p:cNvSpPr txBox="1"/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141609E2-0539-BF13-A10D-60276C45020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Группа 8">
              <a:extLst>
                <a:ext uri="{FF2B5EF4-FFF2-40B4-BE49-F238E27FC236}">
                  <a16:creationId xmlns:a16="http://schemas.microsoft.com/office/drawing/2014/main" id="{9B2BC6FB-AA71-AD3F-2E44-1075195E7DD1}"/>
                </a:ext>
              </a:extLst>
            </p:cNvPr>
            <p:cNvGrpSpPr/>
            <p:nvPr/>
          </p:nvGrpSpPr>
          <p:grpSpPr>
            <a:xfrm>
              <a:off x="3953360" y="1731293"/>
              <a:ext cx="510436" cy="461665"/>
              <a:chOff x="1334810" y="1332000"/>
              <a:chExt cx="510436" cy="461665"/>
            </a:xfrm>
          </p:grpSpPr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533C0FDF-9321-9E82-17F3-71CB645A40A9}"/>
                  </a:ext>
                </a:extLst>
              </p:cNvPr>
              <p:cNvSpPr/>
              <p:nvPr/>
            </p:nvSpPr>
            <p:spPr>
              <a:xfrm>
                <a:off x="1446028" y="1446028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8E24199B-6095-D614-29D7-22761AD3EC66}"/>
                      </a:ext>
                    </a:extLst>
                  </p:cNvPr>
                  <p:cNvSpPr txBox="1"/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8E24199B-6095-D614-29D7-22761AD3EC6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AD5DDF53-61FC-441E-E4A2-F4DA61443787}"/>
                </a:ext>
              </a:extLst>
            </p:cNvPr>
            <p:cNvSpPr/>
            <p:nvPr/>
          </p:nvSpPr>
          <p:spPr>
            <a:xfrm>
              <a:off x="1819471" y="2513242"/>
              <a:ext cx="288000" cy="288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5465F5D3-95A5-B540-5A44-F465281E8C9E}"/>
                </a:ext>
              </a:extLst>
            </p:cNvPr>
            <p:cNvSpPr/>
            <p:nvPr/>
          </p:nvSpPr>
          <p:spPr>
            <a:xfrm>
              <a:off x="4064578" y="2513242"/>
              <a:ext cx="288000" cy="288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5" name="Прямая со стрелкой 24">
              <a:extLst>
                <a:ext uri="{FF2B5EF4-FFF2-40B4-BE49-F238E27FC236}">
                  <a16:creationId xmlns:a16="http://schemas.microsoft.com/office/drawing/2014/main" id="{2449DD53-10A8-FC69-4204-5DA3EF0299E2}"/>
                </a:ext>
              </a:extLst>
            </p:cNvPr>
            <p:cNvCxnSpPr/>
            <p:nvPr/>
          </p:nvCxnSpPr>
          <p:spPr>
            <a:xfrm flipV="1">
              <a:off x="4352578" y="1603746"/>
              <a:ext cx="906016" cy="3311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>
              <a:extLst>
                <a:ext uri="{FF2B5EF4-FFF2-40B4-BE49-F238E27FC236}">
                  <a16:creationId xmlns:a16="http://schemas.microsoft.com/office/drawing/2014/main" id="{AE78EF76-7A22-B02B-D710-EA8B2BCA36D0}"/>
                </a:ext>
              </a:extLst>
            </p:cNvPr>
            <p:cNvCxnSpPr>
              <a:cxnSpLocks/>
            </p:cNvCxnSpPr>
            <p:nvPr/>
          </p:nvCxnSpPr>
          <p:spPr>
            <a:xfrm rot="13260000" flipV="1">
              <a:off x="915935" y="1603655"/>
              <a:ext cx="906016" cy="3311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12D401C-BCB8-27E4-622A-C61BF4669906}"/>
                    </a:ext>
                  </a:extLst>
                </p:cNvPr>
                <p:cNvSpPr txBox="1"/>
                <p:nvPr/>
              </p:nvSpPr>
              <p:spPr>
                <a:xfrm>
                  <a:off x="4990059" y="1220689"/>
                  <a:ext cx="2685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712D401C-BCB8-27E4-622A-C61BF46699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90059" y="1220689"/>
                  <a:ext cx="268535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5000" r="-27273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AE7069E-96D9-1460-D175-ED806705DEFA}"/>
                    </a:ext>
                  </a:extLst>
                </p:cNvPr>
                <p:cNvSpPr txBox="1"/>
                <p:nvPr/>
              </p:nvSpPr>
              <p:spPr>
                <a:xfrm>
                  <a:off x="784147" y="1220689"/>
                  <a:ext cx="2685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AE7069E-96D9-1460-D175-ED806705DE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4147" y="1220689"/>
                  <a:ext cx="26853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5000" r="-27273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Прямая со стрелкой 36">
              <a:extLst>
                <a:ext uri="{FF2B5EF4-FFF2-40B4-BE49-F238E27FC236}">
                  <a16:creationId xmlns:a16="http://schemas.microsoft.com/office/drawing/2014/main" id="{9B8C0462-BE32-4274-71AC-27CBE1E9D367}"/>
                </a:ext>
              </a:extLst>
            </p:cNvPr>
            <p:cNvCxnSpPr/>
            <p:nvPr/>
          </p:nvCxnSpPr>
          <p:spPr>
            <a:xfrm flipV="1">
              <a:off x="4208745" y="1281235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 стрелкой 39">
              <a:extLst>
                <a:ext uri="{FF2B5EF4-FFF2-40B4-BE49-F238E27FC236}">
                  <a16:creationId xmlns:a16="http://schemas.microsoft.com/office/drawing/2014/main" id="{6311059E-BEF5-7755-77FE-058B4874DA66}"/>
                </a:ext>
              </a:extLst>
            </p:cNvPr>
            <p:cNvCxnSpPr/>
            <p:nvPr/>
          </p:nvCxnSpPr>
          <p:spPr>
            <a:xfrm flipV="1">
              <a:off x="1968674" y="1261951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3BA0F93-4DED-2B29-D2E9-F6EED213B963}"/>
                    </a:ext>
                  </a:extLst>
                </p:cNvPr>
                <p:cNvSpPr txBox="1"/>
                <p:nvPr/>
              </p:nvSpPr>
              <p:spPr>
                <a:xfrm>
                  <a:off x="1588327" y="1188112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93BA0F93-4DED-2B29-D2E9-F6EED213B96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88327" y="1188112"/>
                  <a:ext cx="25327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9048" r="-16667" b="-1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EA526932-1B11-B0D3-DBE0-5639C3501F3D}"/>
                    </a:ext>
                  </a:extLst>
                </p:cNvPr>
                <p:cNvSpPr txBox="1"/>
                <p:nvPr/>
              </p:nvSpPr>
              <p:spPr>
                <a:xfrm>
                  <a:off x="3850647" y="1188112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EA526932-1B11-B0D3-DBE0-5639C3501F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50647" y="1188112"/>
                  <a:ext cx="253274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6667" r="-19048" b="-1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EBCA87C2-25D6-8798-B37A-466E6262DC01}"/>
              </a:ext>
            </a:extLst>
          </p:cNvPr>
          <p:cNvGrpSpPr/>
          <p:nvPr/>
        </p:nvGrpSpPr>
        <p:grpSpPr>
          <a:xfrm>
            <a:off x="7881744" y="1163059"/>
            <a:ext cx="2907274" cy="1613130"/>
            <a:chOff x="8006365" y="1188112"/>
            <a:chExt cx="2907274" cy="1613130"/>
          </a:xfrm>
        </p:grpSpPr>
        <p:grpSp>
          <p:nvGrpSpPr>
            <p:cNvPr id="12" name="Группа 11">
              <a:extLst>
                <a:ext uri="{FF2B5EF4-FFF2-40B4-BE49-F238E27FC236}">
                  <a16:creationId xmlns:a16="http://schemas.microsoft.com/office/drawing/2014/main" id="{4A5552C8-E0EB-657D-A112-42D2BBF19553}"/>
                </a:ext>
              </a:extLst>
            </p:cNvPr>
            <p:cNvGrpSpPr/>
            <p:nvPr/>
          </p:nvGrpSpPr>
          <p:grpSpPr>
            <a:xfrm>
              <a:off x="8158096" y="1769247"/>
              <a:ext cx="510436" cy="461665"/>
              <a:chOff x="7068332" y="1368000"/>
              <a:chExt cx="510436" cy="461665"/>
            </a:xfrm>
          </p:grpSpPr>
          <p:sp>
            <p:nvSpPr>
              <p:cNvPr id="7" name="Овал 6">
                <a:extLst>
                  <a:ext uri="{FF2B5EF4-FFF2-40B4-BE49-F238E27FC236}">
                    <a16:creationId xmlns:a16="http://schemas.microsoft.com/office/drawing/2014/main" id="{2F08537F-3517-38FA-6EC5-DC7EBE1DDFA5}"/>
                  </a:ext>
                </a:extLst>
              </p:cNvPr>
              <p:cNvSpPr/>
              <p:nvPr/>
            </p:nvSpPr>
            <p:spPr>
              <a:xfrm>
                <a:off x="7179550" y="1476516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00BDBDED-B019-CED7-0C47-4276031A9EF3}"/>
                      </a:ext>
                    </a:extLst>
                  </p:cNvPr>
                  <p:cNvSpPr txBox="1"/>
                  <p:nvPr/>
                </p:nvSpPr>
                <p:spPr>
                  <a:xfrm>
                    <a:off x="7068332" y="1368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8" name="TextBox 7">
                    <a:extLst>
                      <a:ext uri="{FF2B5EF4-FFF2-40B4-BE49-F238E27FC236}">
                        <a16:creationId xmlns:a16="http://schemas.microsoft.com/office/drawing/2014/main" id="{00BDBDED-B019-CED7-0C47-4276031A9EF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68332" y="1368000"/>
                    <a:ext cx="510436" cy="46166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6F005717-F353-3A63-B1DF-094D69AC6811}"/>
                </a:ext>
              </a:extLst>
            </p:cNvPr>
            <p:cNvGrpSpPr/>
            <p:nvPr/>
          </p:nvGrpSpPr>
          <p:grpSpPr>
            <a:xfrm>
              <a:off x="10403203" y="1769247"/>
              <a:ext cx="510436" cy="461665"/>
              <a:chOff x="1334810" y="1332000"/>
              <a:chExt cx="510436" cy="461665"/>
            </a:xfrm>
          </p:grpSpPr>
          <p:sp>
            <p:nvSpPr>
              <p:cNvPr id="14" name="Овал 13">
                <a:extLst>
                  <a:ext uri="{FF2B5EF4-FFF2-40B4-BE49-F238E27FC236}">
                    <a16:creationId xmlns:a16="http://schemas.microsoft.com/office/drawing/2014/main" id="{5861DFAB-3187-27CB-1179-A830ED9E53FB}"/>
                  </a:ext>
                </a:extLst>
              </p:cNvPr>
              <p:cNvSpPr/>
              <p:nvPr/>
            </p:nvSpPr>
            <p:spPr>
              <a:xfrm>
                <a:off x="1446028" y="1446028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B4F2F703-1AAF-6D3F-9F68-60199EDADE24}"/>
                      </a:ext>
                    </a:extLst>
                  </p:cNvPr>
                  <p:cNvSpPr txBox="1"/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15" name="TextBox 14">
                    <a:extLst>
                      <a:ext uri="{FF2B5EF4-FFF2-40B4-BE49-F238E27FC236}">
                        <a16:creationId xmlns:a16="http://schemas.microsoft.com/office/drawing/2014/main" id="{B4F2F703-1AAF-6D3F-9F68-60199EDADE24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id="{F52E554F-F235-6982-09FF-2AFFC666139A}"/>
                </a:ext>
              </a:extLst>
            </p:cNvPr>
            <p:cNvSpPr/>
            <p:nvPr/>
          </p:nvSpPr>
          <p:spPr>
            <a:xfrm>
              <a:off x="8269314" y="2513242"/>
              <a:ext cx="288000" cy="288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>
              <a:extLst>
                <a:ext uri="{FF2B5EF4-FFF2-40B4-BE49-F238E27FC236}">
                  <a16:creationId xmlns:a16="http://schemas.microsoft.com/office/drawing/2014/main" id="{D153F18D-0E77-0212-3929-5AF657A03E52}"/>
                </a:ext>
              </a:extLst>
            </p:cNvPr>
            <p:cNvSpPr/>
            <p:nvPr/>
          </p:nvSpPr>
          <p:spPr>
            <a:xfrm>
              <a:off x="10514421" y="2513242"/>
              <a:ext cx="288000" cy="288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cxnSp>
          <p:nvCxnSpPr>
            <p:cNvPr id="27" name="Прямая со стрелкой 26">
              <a:extLst>
                <a:ext uri="{FF2B5EF4-FFF2-40B4-BE49-F238E27FC236}">
                  <a16:creationId xmlns:a16="http://schemas.microsoft.com/office/drawing/2014/main" id="{6B4C7FF3-1952-CDAF-102E-E17C05EF8B4D}"/>
                </a:ext>
              </a:extLst>
            </p:cNvPr>
            <p:cNvCxnSpPr>
              <a:cxnSpLocks/>
            </p:cNvCxnSpPr>
            <p:nvPr/>
          </p:nvCxnSpPr>
          <p:spPr>
            <a:xfrm rot="10920000" flipV="1">
              <a:off x="9602901" y="2065320"/>
              <a:ext cx="906016" cy="3311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31270CED-49AD-E074-0AB2-1929780628F2}"/>
                </a:ext>
              </a:extLst>
            </p:cNvPr>
            <p:cNvCxnSpPr>
              <a:cxnSpLocks/>
            </p:cNvCxnSpPr>
            <p:nvPr/>
          </p:nvCxnSpPr>
          <p:spPr>
            <a:xfrm rot="2220000" flipV="1">
              <a:off x="8546202" y="2065320"/>
              <a:ext cx="906016" cy="331184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1324060-F07E-B942-3485-07E6D4B81E37}"/>
                    </a:ext>
                  </a:extLst>
                </p:cNvPr>
                <p:cNvSpPr txBox="1"/>
                <p:nvPr/>
              </p:nvSpPr>
              <p:spPr>
                <a:xfrm>
                  <a:off x="9056855" y="2412213"/>
                  <a:ext cx="2685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E1324060-F07E-B942-3485-07E6D4B81E3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6855" y="2412213"/>
                  <a:ext cx="268535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5000" r="-27273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4FC57AA-3BF0-D253-F10F-678E73FD508F}"/>
                    </a:ext>
                  </a:extLst>
                </p:cNvPr>
                <p:cNvSpPr txBox="1"/>
                <p:nvPr/>
              </p:nvSpPr>
              <p:spPr>
                <a:xfrm>
                  <a:off x="9729106" y="2431910"/>
                  <a:ext cx="2685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94FC57AA-3BF0-D253-F10F-678E73FD508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29106" y="2431910"/>
                  <a:ext cx="268535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27273" r="-25000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8" name="Прямая со стрелкой 37">
              <a:extLst>
                <a:ext uri="{FF2B5EF4-FFF2-40B4-BE49-F238E27FC236}">
                  <a16:creationId xmlns:a16="http://schemas.microsoft.com/office/drawing/2014/main" id="{B34AC464-9818-1761-4ED6-F9B9B25A1E26}"/>
                </a:ext>
              </a:extLst>
            </p:cNvPr>
            <p:cNvCxnSpPr/>
            <p:nvPr/>
          </p:nvCxnSpPr>
          <p:spPr>
            <a:xfrm flipV="1">
              <a:off x="8407052" y="1307978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 стрелкой 38">
              <a:extLst>
                <a:ext uri="{FF2B5EF4-FFF2-40B4-BE49-F238E27FC236}">
                  <a16:creationId xmlns:a16="http://schemas.microsoft.com/office/drawing/2014/main" id="{AE9931A9-A84F-5882-523C-B29FAF5A2263}"/>
                </a:ext>
              </a:extLst>
            </p:cNvPr>
            <p:cNvCxnSpPr/>
            <p:nvPr/>
          </p:nvCxnSpPr>
          <p:spPr>
            <a:xfrm flipV="1">
              <a:off x="10649211" y="1307978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CF954D2-8B69-F5A7-4489-1F9E36DD66AD}"/>
                    </a:ext>
                  </a:extLst>
                </p:cNvPr>
                <p:cNvSpPr txBox="1"/>
                <p:nvPr/>
              </p:nvSpPr>
              <p:spPr>
                <a:xfrm>
                  <a:off x="8006365" y="1218290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DCF954D2-8B69-F5A7-4489-1F9E36DD66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6365" y="1218290"/>
                  <a:ext cx="253274" cy="369332"/>
                </a:xfrm>
                <a:prstGeom prst="rect">
                  <a:avLst/>
                </a:prstGeom>
                <a:blipFill>
                  <a:blip r:embed="rId12"/>
                  <a:stretch>
                    <a:fillRect l="-19512" r="-19512" b="-1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F56FCD1-CEFB-7197-80D2-FB496AFA7C02}"/>
                    </a:ext>
                  </a:extLst>
                </p:cNvPr>
                <p:cNvSpPr txBox="1"/>
                <p:nvPr/>
              </p:nvSpPr>
              <p:spPr>
                <a:xfrm>
                  <a:off x="10261147" y="1188112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F56FCD1-CEFB-7197-80D2-FB496AFA7C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61147" y="1188112"/>
                  <a:ext cx="253274" cy="369332"/>
                </a:xfrm>
                <a:prstGeom prst="rect">
                  <a:avLst/>
                </a:prstGeom>
                <a:blipFill>
                  <a:blip r:embed="rId13"/>
                  <a:stretch>
                    <a:fillRect l="-19512" r="-19512" b="-1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37A66815-B008-BEE1-2343-C8C21832A547}"/>
              </a:ext>
            </a:extLst>
          </p:cNvPr>
          <p:cNvSpPr txBox="1"/>
          <p:nvPr/>
        </p:nvSpPr>
        <p:spPr>
          <a:xfrm>
            <a:off x="7572979" y="3698669"/>
            <a:ext cx="352610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а разноименные, наоборот, тормозили бы. Именно такую глупость допустил Лаплас для сил тяготения.</a:t>
            </a:r>
          </a:p>
        </p:txBody>
      </p:sp>
    </p:spTree>
    <p:extLst>
      <p:ext uri="{BB962C8B-B14F-4D97-AF65-F5344CB8AC3E}">
        <p14:creationId xmlns:p14="http://schemas.microsoft.com/office/powerpoint/2010/main" val="400361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F75B57C-763C-2CC9-D0C5-259667D57D7E}"/>
                  </a:ext>
                </a:extLst>
              </p:cNvPr>
              <p:cNvSpPr txBox="1"/>
              <p:nvPr/>
            </p:nvSpPr>
            <p:spPr>
              <a:xfrm>
                <a:off x="726511" y="814192"/>
                <a:ext cx="5398788" cy="5214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dirty="0"/>
                  <a:t>Величина электрического поля, однако, в отличие от закона Кулона, уже неодинакова по разным направлениям. Если обозначить </a:t>
                </a:r>
                <a:r>
                  <a:rPr lang="ru-RU" sz="2400" dirty="0" err="1"/>
                  <a:t>кулоново</a:t>
                </a:r>
                <a:r>
                  <a:rPr lang="ru-RU" sz="2400" dirty="0"/>
                  <a:t> поле на расстоянии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/>
                  <a:t> </a:t>
                </a:r>
                <a:r>
                  <a:rPr lang="ru-RU" sz="2400" dirty="0"/>
                  <a:t>от заряда через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𝜀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то поле движущегося заряда на расстоянии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2400" dirty="0"/>
                  <a:t> перед зарядом равно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p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d>
                  </m:oMath>
                </a14:m>
                <a:r>
                  <a:rPr lang="en-US" sz="2400" dirty="0"/>
                  <a:t>, </a:t>
                </a:r>
                <a:r>
                  <a:rPr lang="ru-RU" sz="2400" dirty="0"/>
                  <a:t>а сбоку от заряда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ru-RU" sz="2400" b="0" i="1" smtClean="0"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lang="ru-RU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ru-R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lang="ru-RU" sz="2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  <m:sup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ru-R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ru-RU" sz="2400" dirty="0"/>
                  <a:t>. Силовые линии сгущаются в перпендикулярном к скорости направлении.</a:t>
                </a:r>
                <a:r>
                  <a:rPr lang="en-US" sz="2400" dirty="0"/>
                  <a:t> </a:t>
                </a:r>
                <a:endParaRPr lang="ru-RU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F75B57C-763C-2CC9-D0C5-259667D57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11" y="814192"/>
                <a:ext cx="5398788" cy="5214697"/>
              </a:xfrm>
              <a:prstGeom prst="rect">
                <a:avLst/>
              </a:prstGeom>
              <a:blipFill>
                <a:blip r:embed="rId2"/>
                <a:stretch>
                  <a:fillRect l="-1693" t="-936" r="-1919" b="-1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Группа 53">
            <a:extLst>
              <a:ext uri="{FF2B5EF4-FFF2-40B4-BE49-F238E27FC236}">
                <a16:creationId xmlns:a16="http://schemas.microsoft.com/office/drawing/2014/main" id="{E6007CD5-EB36-9F85-93EC-F0F8C72525A7}"/>
              </a:ext>
            </a:extLst>
          </p:cNvPr>
          <p:cNvGrpSpPr/>
          <p:nvPr/>
        </p:nvGrpSpPr>
        <p:grpSpPr>
          <a:xfrm>
            <a:off x="6972410" y="864296"/>
            <a:ext cx="4795739" cy="4108853"/>
            <a:chOff x="7072619" y="839244"/>
            <a:chExt cx="4795739" cy="4108853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F1CF0DAE-FE8B-60F9-5900-B831BFB00B7A}"/>
                </a:ext>
              </a:extLst>
            </p:cNvPr>
            <p:cNvGrpSpPr/>
            <p:nvPr/>
          </p:nvGrpSpPr>
          <p:grpSpPr>
            <a:xfrm>
              <a:off x="8634087" y="3158255"/>
              <a:ext cx="1770308" cy="1789842"/>
              <a:chOff x="9573539" y="2644292"/>
              <a:chExt cx="1770308" cy="1789842"/>
            </a:xfrm>
          </p:grpSpPr>
          <p:sp>
            <p:nvSpPr>
              <p:cNvPr id="5" name="Овал 4">
                <a:extLst>
                  <a:ext uri="{FF2B5EF4-FFF2-40B4-BE49-F238E27FC236}">
                    <a16:creationId xmlns:a16="http://schemas.microsoft.com/office/drawing/2014/main" id="{B6024545-1F19-4AAA-6264-55A6BC8ADE7D}"/>
                  </a:ext>
                </a:extLst>
              </p:cNvPr>
              <p:cNvSpPr/>
              <p:nvPr/>
            </p:nvSpPr>
            <p:spPr>
              <a:xfrm>
                <a:off x="9619989" y="27557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" name="Прямая со стрелкой 6">
                <a:extLst>
                  <a:ext uri="{FF2B5EF4-FFF2-40B4-BE49-F238E27FC236}">
                    <a16:creationId xmlns:a16="http://schemas.microsoft.com/office/drawing/2014/main" id="{7330569D-6B46-2994-A428-BFD2B075E856}"/>
                  </a:ext>
                </a:extLst>
              </p:cNvPr>
              <p:cNvCxnSpPr/>
              <p:nvPr/>
            </p:nvCxnSpPr>
            <p:spPr>
              <a:xfrm>
                <a:off x="9727989" y="2815200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 стрелкой 7">
                <a:extLst>
                  <a:ext uri="{FF2B5EF4-FFF2-40B4-BE49-F238E27FC236}">
                    <a16:creationId xmlns:a16="http://schemas.microsoft.com/office/drawing/2014/main" id="{F7955503-23C0-808B-C758-261611C525FD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9573539" y="3219166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 стрелкой 8">
                <a:extLst>
                  <a:ext uri="{FF2B5EF4-FFF2-40B4-BE49-F238E27FC236}">
                    <a16:creationId xmlns:a16="http://schemas.microsoft.com/office/drawing/2014/main" id="{2CD98A34-A8F1-D3EF-FD65-2C26B1844623}"/>
                  </a:ext>
                </a:extLst>
              </p:cNvPr>
              <p:cNvCxnSpPr>
                <a:cxnSpLocks/>
              </p:cNvCxnSpPr>
              <p:nvPr/>
            </p:nvCxnSpPr>
            <p:spPr>
              <a:xfrm rot="3300000">
                <a:off x="9312607" y="345222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 стрелкой 9">
                <a:extLst>
                  <a:ext uri="{FF2B5EF4-FFF2-40B4-BE49-F238E27FC236}">
                    <a16:creationId xmlns:a16="http://schemas.microsoft.com/office/drawing/2014/main" id="{5EFCFB91-76EF-9A9F-47C5-BC19CB3031F4}"/>
                  </a:ext>
                </a:extLst>
              </p:cNvPr>
              <p:cNvCxnSpPr>
                <a:cxnSpLocks/>
              </p:cNvCxnSpPr>
              <p:nvPr/>
            </p:nvCxnSpPr>
            <p:spPr>
              <a:xfrm rot="4500000">
                <a:off x="9081088" y="3570803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 стрелкой 10">
                <a:extLst>
                  <a:ext uri="{FF2B5EF4-FFF2-40B4-BE49-F238E27FC236}">
                    <a16:creationId xmlns:a16="http://schemas.microsoft.com/office/drawing/2014/main" id="{7E8B56D7-5BB5-7310-0E7D-7E9838ABE36B}"/>
                  </a:ext>
                </a:extLst>
              </p:cNvPr>
              <p:cNvCxnSpPr>
                <a:cxnSpLocks/>
              </p:cNvCxnSpPr>
              <p:nvPr/>
            </p:nvCxnSpPr>
            <p:spPr>
              <a:xfrm rot="5100000">
                <a:off x="8944266" y="361458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>
                <a:extLst>
                  <a:ext uri="{FF2B5EF4-FFF2-40B4-BE49-F238E27FC236}">
                    <a16:creationId xmlns:a16="http://schemas.microsoft.com/office/drawing/2014/main" id="{A50448CA-B637-73E4-5BFD-249BA8EBCF1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860588" y="3626205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Группа 14">
              <a:extLst>
                <a:ext uri="{FF2B5EF4-FFF2-40B4-BE49-F238E27FC236}">
                  <a16:creationId xmlns:a16="http://schemas.microsoft.com/office/drawing/2014/main" id="{1BC3A266-8A2A-D5C5-3CDD-7F279B71947D}"/>
                </a:ext>
              </a:extLst>
            </p:cNvPr>
            <p:cNvGrpSpPr/>
            <p:nvPr/>
          </p:nvGrpSpPr>
          <p:grpSpPr>
            <a:xfrm rot="10800000">
              <a:off x="7072619" y="1697785"/>
              <a:ext cx="1770308" cy="1789842"/>
              <a:chOff x="9573539" y="2644292"/>
              <a:chExt cx="1770308" cy="1789842"/>
            </a:xfrm>
          </p:grpSpPr>
          <p:sp>
            <p:nvSpPr>
              <p:cNvPr id="16" name="Овал 15">
                <a:extLst>
                  <a:ext uri="{FF2B5EF4-FFF2-40B4-BE49-F238E27FC236}">
                    <a16:creationId xmlns:a16="http://schemas.microsoft.com/office/drawing/2014/main" id="{6E8BE3F1-2E5C-BAD0-A268-DE5EB1A30C69}"/>
                  </a:ext>
                </a:extLst>
              </p:cNvPr>
              <p:cNvSpPr/>
              <p:nvPr/>
            </p:nvSpPr>
            <p:spPr>
              <a:xfrm>
                <a:off x="9619989" y="27557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7" name="Прямая со стрелкой 16">
                <a:extLst>
                  <a:ext uri="{FF2B5EF4-FFF2-40B4-BE49-F238E27FC236}">
                    <a16:creationId xmlns:a16="http://schemas.microsoft.com/office/drawing/2014/main" id="{FF3485FF-4DC9-F799-76F8-BAC271C23505}"/>
                  </a:ext>
                </a:extLst>
              </p:cNvPr>
              <p:cNvCxnSpPr/>
              <p:nvPr/>
            </p:nvCxnSpPr>
            <p:spPr>
              <a:xfrm>
                <a:off x="9727989" y="2815200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>
                <a:extLst>
                  <a:ext uri="{FF2B5EF4-FFF2-40B4-BE49-F238E27FC236}">
                    <a16:creationId xmlns:a16="http://schemas.microsoft.com/office/drawing/2014/main" id="{74571B7D-38E6-71A4-EA46-E3DB0EC88DBE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9573539" y="3219166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>
                <a:extLst>
                  <a:ext uri="{FF2B5EF4-FFF2-40B4-BE49-F238E27FC236}">
                    <a16:creationId xmlns:a16="http://schemas.microsoft.com/office/drawing/2014/main" id="{677EDE62-251E-4E3D-1A27-AFC950E22AB0}"/>
                  </a:ext>
                </a:extLst>
              </p:cNvPr>
              <p:cNvCxnSpPr>
                <a:cxnSpLocks/>
              </p:cNvCxnSpPr>
              <p:nvPr/>
            </p:nvCxnSpPr>
            <p:spPr>
              <a:xfrm rot="3300000">
                <a:off x="9312607" y="345222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 стрелкой 19">
                <a:extLst>
                  <a:ext uri="{FF2B5EF4-FFF2-40B4-BE49-F238E27FC236}">
                    <a16:creationId xmlns:a16="http://schemas.microsoft.com/office/drawing/2014/main" id="{E553D45B-AD0D-CEFB-C4D9-BAD9FD7485DA}"/>
                  </a:ext>
                </a:extLst>
              </p:cNvPr>
              <p:cNvCxnSpPr>
                <a:cxnSpLocks/>
              </p:cNvCxnSpPr>
              <p:nvPr/>
            </p:nvCxnSpPr>
            <p:spPr>
              <a:xfrm rot="4500000">
                <a:off x="9081088" y="3570803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 стрелкой 20">
                <a:extLst>
                  <a:ext uri="{FF2B5EF4-FFF2-40B4-BE49-F238E27FC236}">
                    <a16:creationId xmlns:a16="http://schemas.microsoft.com/office/drawing/2014/main" id="{BF57A51A-282E-6AE4-ECEB-01A654E01430}"/>
                  </a:ext>
                </a:extLst>
              </p:cNvPr>
              <p:cNvCxnSpPr>
                <a:cxnSpLocks/>
              </p:cNvCxnSpPr>
              <p:nvPr/>
            </p:nvCxnSpPr>
            <p:spPr>
              <a:xfrm rot="5100000">
                <a:off x="8944266" y="361458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 стрелкой 21">
                <a:extLst>
                  <a:ext uri="{FF2B5EF4-FFF2-40B4-BE49-F238E27FC236}">
                    <a16:creationId xmlns:a16="http://schemas.microsoft.com/office/drawing/2014/main" id="{222ABCB3-2A11-9D2D-AB9A-A12D4B00E8A2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8860588" y="3626205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Группа 22">
              <a:extLst>
                <a:ext uri="{FF2B5EF4-FFF2-40B4-BE49-F238E27FC236}">
                  <a16:creationId xmlns:a16="http://schemas.microsoft.com/office/drawing/2014/main" id="{DCF4A462-071C-193D-18EA-8F6DDB723D7E}"/>
                </a:ext>
              </a:extLst>
            </p:cNvPr>
            <p:cNvGrpSpPr/>
            <p:nvPr/>
          </p:nvGrpSpPr>
          <p:grpSpPr>
            <a:xfrm flipH="1">
              <a:off x="7224322" y="3162266"/>
              <a:ext cx="1616672" cy="1778218"/>
              <a:chOff x="9573539" y="2644292"/>
              <a:chExt cx="1615858" cy="1778218"/>
            </a:xfrm>
          </p:grpSpPr>
          <p:sp>
            <p:nvSpPr>
              <p:cNvPr id="24" name="Овал 23">
                <a:extLst>
                  <a:ext uri="{FF2B5EF4-FFF2-40B4-BE49-F238E27FC236}">
                    <a16:creationId xmlns:a16="http://schemas.microsoft.com/office/drawing/2014/main" id="{F4177581-D444-7933-5758-213BE3FA2C1D}"/>
                  </a:ext>
                </a:extLst>
              </p:cNvPr>
              <p:cNvSpPr/>
              <p:nvPr/>
            </p:nvSpPr>
            <p:spPr>
              <a:xfrm>
                <a:off x="9619989" y="27557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26" name="Прямая со стрелкой 25">
                <a:extLst>
                  <a:ext uri="{FF2B5EF4-FFF2-40B4-BE49-F238E27FC236}">
                    <a16:creationId xmlns:a16="http://schemas.microsoft.com/office/drawing/2014/main" id="{56F371A5-4D2E-7768-BAD2-655DDE38D67A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9573539" y="3219166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 стрелкой 26">
                <a:extLst>
                  <a:ext uri="{FF2B5EF4-FFF2-40B4-BE49-F238E27FC236}">
                    <a16:creationId xmlns:a16="http://schemas.microsoft.com/office/drawing/2014/main" id="{0751EA69-992C-6F8C-28BF-BFAF1CD108DE}"/>
                  </a:ext>
                </a:extLst>
              </p:cNvPr>
              <p:cNvCxnSpPr>
                <a:cxnSpLocks/>
              </p:cNvCxnSpPr>
              <p:nvPr/>
            </p:nvCxnSpPr>
            <p:spPr>
              <a:xfrm rot="3300000">
                <a:off x="9312607" y="345222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Прямая со стрелкой 27">
                <a:extLst>
                  <a:ext uri="{FF2B5EF4-FFF2-40B4-BE49-F238E27FC236}">
                    <a16:creationId xmlns:a16="http://schemas.microsoft.com/office/drawing/2014/main" id="{A970F13B-8C11-696A-A802-BDCE79EC801E}"/>
                  </a:ext>
                </a:extLst>
              </p:cNvPr>
              <p:cNvCxnSpPr>
                <a:cxnSpLocks/>
              </p:cNvCxnSpPr>
              <p:nvPr/>
            </p:nvCxnSpPr>
            <p:spPr>
              <a:xfrm rot="4500000">
                <a:off x="9081088" y="3570803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>
                <a:extLst>
                  <a:ext uri="{FF2B5EF4-FFF2-40B4-BE49-F238E27FC236}">
                    <a16:creationId xmlns:a16="http://schemas.microsoft.com/office/drawing/2014/main" id="{ED117CAB-A01B-D979-D723-4B3393FB94D4}"/>
                  </a:ext>
                </a:extLst>
              </p:cNvPr>
              <p:cNvCxnSpPr>
                <a:cxnSpLocks/>
              </p:cNvCxnSpPr>
              <p:nvPr/>
            </p:nvCxnSpPr>
            <p:spPr>
              <a:xfrm rot="5100000">
                <a:off x="8944266" y="361458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Группа 38">
              <a:extLst>
                <a:ext uri="{FF2B5EF4-FFF2-40B4-BE49-F238E27FC236}">
                  <a16:creationId xmlns:a16="http://schemas.microsoft.com/office/drawing/2014/main" id="{E017FF91-D2F7-5DF0-36C9-74DEFE881357}"/>
                </a:ext>
              </a:extLst>
            </p:cNvPr>
            <p:cNvGrpSpPr/>
            <p:nvPr/>
          </p:nvGrpSpPr>
          <p:grpSpPr>
            <a:xfrm rot="10800000" flipH="1">
              <a:off x="8633680" y="1720271"/>
              <a:ext cx="1616672" cy="1778218"/>
              <a:chOff x="9573539" y="2644292"/>
              <a:chExt cx="1615858" cy="1778218"/>
            </a:xfrm>
          </p:grpSpPr>
          <p:sp>
            <p:nvSpPr>
              <p:cNvPr id="40" name="Овал 39">
                <a:extLst>
                  <a:ext uri="{FF2B5EF4-FFF2-40B4-BE49-F238E27FC236}">
                    <a16:creationId xmlns:a16="http://schemas.microsoft.com/office/drawing/2014/main" id="{8E3313EF-4EDB-3A25-EF15-5E38FAC7E1FB}"/>
                  </a:ext>
                </a:extLst>
              </p:cNvPr>
              <p:cNvSpPr/>
              <p:nvPr/>
            </p:nvSpPr>
            <p:spPr>
              <a:xfrm>
                <a:off x="9619989" y="2755726"/>
                <a:ext cx="108000" cy="10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1" name="Прямая со стрелкой 40">
                <a:extLst>
                  <a:ext uri="{FF2B5EF4-FFF2-40B4-BE49-F238E27FC236}">
                    <a16:creationId xmlns:a16="http://schemas.microsoft.com/office/drawing/2014/main" id="{6618B578-FA2D-867C-35C6-2911A1136E6A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9573539" y="3219166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 стрелкой 41">
                <a:extLst>
                  <a:ext uri="{FF2B5EF4-FFF2-40B4-BE49-F238E27FC236}">
                    <a16:creationId xmlns:a16="http://schemas.microsoft.com/office/drawing/2014/main" id="{034CB4DE-E55E-FA1F-76AE-EBDF86462C71}"/>
                  </a:ext>
                </a:extLst>
              </p:cNvPr>
              <p:cNvCxnSpPr>
                <a:cxnSpLocks/>
              </p:cNvCxnSpPr>
              <p:nvPr/>
            </p:nvCxnSpPr>
            <p:spPr>
              <a:xfrm rot="3300000">
                <a:off x="9312607" y="345222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 стрелкой 42">
                <a:extLst>
                  <a:ext uri="{FF2B5EF4-FFF2-40B4-BE49-F238E27FC236}">
                    <a16:creationId xmlns:a16="http://schemas.microsoft.com/office/drawing/2014/main" id="{1BA1B949-D420-6A0A-2DBD-3DC969FCFF3D}"/>
                  </a:ext>
                </a:extLst>
              </p:cNvPr>
              <p:cNvCxnSpPr>
                <a:cxnSpLocks/>
              </p:cNvCxnSpPr>
              <p:nvPr/>
            </p:nvCxnSpPr>
            <p:spPr>
              <a:xfrm rot="4500000">
                <a:off x="9081088" y="3570803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Прямая со стрелкой 43">
                <a:extLst>
                  <a:ext uri="{FF2B5EF4-FFF2-40B4-BE49-F238E27FC236}">
                    <a16:creationId xmlns:a16="http://schemas.microsoft.com/office/drawing/2014/main" id="{B88335B4-731C-7A5E-40FF-37668AB72B94}"/>
                  </a:ext>
                </a:extLst>
              </p:cNvPr>
              <p:cNvCxnSpPr>
                <a:cxnSpLocks/>
              </p:cNvCxnSpPr>
              <p:nvPr/>
            </p:nvCxnSpPr>
            <p:spPr>
              <a:xfrm rot="5100000">
                <a:off x="8944266" y="3614581"/>
                <a:ext cx="1615858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Прямая со стрелкой 45">
              <a:extLst>
                <a:ext uri="{FF2B5EF4-FFF2-40B4-BE49-F238E27FC236}">
                  <a16:creationId xmlns:a16="http://schemas.microsoft.com/office/drawing/2014/main" id="{35C1B33F-1F96-CAC1-4F64-390197D2CFCB}"/>
                </a:ext>
              </a:extLst>
            </p:cNvPr>
            <p:cNvCxnSpPr>
              <a:cxnSpLocks/>
              <a:stCxn id="40" idx="6"/>
            </p:cNvCxnSpPr>
            <p:nvPr/>
          </p:nvCxnSpPr>
          <p:spPr>
            <a:xfrm flipV="1">
              <a:off x="8788207" y="3329163"/>
              <a:ext cx="808259" cy="3892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99AC506B-0CD9-55F6-8456-690A97113B33}"/>
                    </a:ext>
                  </a:extLst>
                </p:cNvPr>
                <p:cNvSpPr txBox="1"/>
                <p:nvPr/>
              </p:nvSpPr>
              <p:spPr>
                <a:xfrm>
                  <a:off x="7262287" y="839244"/>
                  <a:ext cx="3241110" cy="786177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ru-RU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sSup>
                          <m:sSupPr>
                            <m:ctrlP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kumimoji="0" lang="en-US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kumimoji="0" lang="ru-RU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f>
                                  <m:fPr>
                                    <m:ctrlPr>
                                      <a:rPr kumimoji="0" lang="ru-RU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kumimoji="0" lang="ru-RU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  <m:sup>
                                        <m:r>
                                          <a:rPr kumimoji="0" lang="en-US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kumimoji="0" lang="ru-RU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kumimoji="0" lang="en-US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p>
                                        <m:r>
                                          <a:rPr kumimoji="0" lang="en-US" b="0" i="1" u="none" strike="noStrike" kern="1200" cap="none" spc="0" normalizeH="0" baseline="0" noProof="0" smtClean="0">
                                            <a:ln>
                                              <a:noFill/>
                                            </a:ln>
                                            <a:solidFill>
                                              <a:prstClr val="black"/>
                                            </a:solidFill>
                                            <a:effectLst/>
                                            <a:uLnTx/>
                                            <a:uFillTx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kumimoji="0" lang="ru-RU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/</m:t>
                            </m:r>
                            <m:r>
                              <a:rPr kumimoji="0" lang="ru-RU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99AC506B-0CD9-55F6-8456-690A97113B3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62287" y="839244"/>
                  <a:ext cx="3241110" cy="78617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0E5E408C-928C-261A-EDC1-DC73E7657CE4}"/>
                    </a:ext>
                  </a:extLst>
                </p:cNvPr>
                <p:cNvSpPr txBox="1"/>
                <p:nvPr/>
              </p:nvSpPr>
              <p:spPr>
                <a:xfrm>
                  <a:off x="10304093" y="2981352"/>
                  <a:ext cx="1564265" cy="72032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ru-RU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d>
                          <m:dPr>
                            <m:ctrlPr>
                              <a:rPr kumimoji="0" lang="en-US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kumimoji="0" lang="ru-RU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1−</m:t>
                            </m:r>
                            <m:f>
                              <m:fPr>
                                <m:ctrlPr>
                                  <a:rPr kumimoji="0" lang="ru-RU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kumimoji="0" lang="ru-RU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p>
                                    <m:r>
                                      <a:rPr kumimoji="0" lang="en-US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sSup>
                                  <m:sSupPr>
                                    <m:ctrlPr>
                                      <a:rPr kumimoji="0" lang="ru-RU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kumimoji="0" lang="en-US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0E5E408C-928C-261A-EDC1-DC73E7657CE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04093" y="2981352"/>
                  <a:ext cx="1564265" cy="72032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78D4D802-2184-E30F-9485-BA1B66076922}"/>
                    </a:ext>
                  </a:extLst>
                </p:cNvPr>
                <p:cNvSpPr txBox="1"/>
                <p:nvPr/>
              </p:nvSpPr>
              <p:spPr>
                <a:xfrm>
                  <a:off x="9546792" y="2899060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78D4D802-2184-E30F-9485-BA1B6607692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46792" y="2899060"/>
                  <a:ext cx="253274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19512" r="-19512" b="-1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5223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3FDCF2-39F7-B023-ABA0-D84CE23015A9}"/>
                  </a:ext>
                </a:extLst>
              </p:cNvPr>
              <p:cNvSpPr txBox="1"/>
              <p:nvPr/>
            </p:nvSpPr>
            <p:spPr>
              <a:xfrm>
                <a:off x="742688" y="1880222"/>
                <a:ext cx="10706623" cy="45075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Интересный результат получается для силы, действующей на параллельно движущиеся заряды (с учетом магнитного поля)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𝑭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𝑞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𝑬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𝒗</m:t>
                          </m:r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𝑩</m:t>
                          </m:r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𝑞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𝑬</m:t>
                      </m:r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1−</m:t>
                          </m:r>
                          <m:f>
                            <m:fPr>
                              <m:ctrlPr>
                                <a:rPr kumimoji="0" lang="ru-RU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ru-RU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kumimoji="0" lang="ru-RU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𝑞</m:t>
                      </m:r>
                      <m:sSub>
                        <m:sSubPr>
                          <m:ctrlP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𝑐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radPr>
                        <m:deg/>
                        <m:e>
                          <m:r>
                            <a:rPr kumimoji="0" lang="ru-RU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1−</m:t>
                          </m:r>
                          <m:f>
                            <m:fPr>
                              <m:ctrlPr>
                                <a:rPr kumimoji="0" lang="ru-RU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kumimoji="0" lang="ru-RU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kumimoji="0" lang="ru-RU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pPr>
                                <m:e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kumimoji="0" lang="en-US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rad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</m:t>
                      </m:r>
                    </m:oMath>
                  </m:oMathPara>
                </a14:m>
                <a:endParaRPr lang="ru-RU" sz="240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400" dirty="0"/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/>
                  <a:t>В то же время в системе отсчета, в которой заряды покоятся, сила между ними равна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kumimoji="0" lang="ru-RU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𝑞</m:t>
                        </m:r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𝐸</m:t>
                        </m:r>
                      </m:e>
                      <m:sub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ru-RU" sz="2400" dirty="0"/>
                  <a:t>. Таким образом, сила не является инвариантной при переходе от одной ИСО к другой, как это было в механике Ньютона. Электродинамика потребовала построения новой механики, которая получила название «специальная теория относительности» (СТО).</a:t>
                </a:r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33FDCF2-39F7-B023-ABA0-D84CE2301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88" y="1880222"/>
                <a:ext cx="10706623" cy="4507516"/>
              </a:xfrm>
              <a:prstGeom prst="rect">
                <a:avLst/>
              </a:prstGeom>
              <a:blipFill>
                <a:blip r:embed="rId2"/>
                <a:stretch>
                  <a:fillRect l="-911" t="-1081" b="-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19BE1AEB-61A8-8E6E-5244-6BAD5709C07F}"/>
              </a:ext>
            </a:extLst>
          </p:cNvPr>
          <p:cNvSpPr txBox="1"/>
          <p:nvPr/>
        </p:nvSpPr>
        <p:spPr>
          <a:xfrm>
            <a:off x="2802533" y="502839"/>
            <a:ext cx="65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ru-RU" sz="2400" b="1" dirty="0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46AC93EA-B245-BD47-D942-E52ED3F3C2D9}"/>
              </a:ext>
            </a:extLst>
          </p:cNvPr>
          <p:cNvGrpSpPr/>
          <p:nvPr/>
        </p:nvGrpSpPr>
        <p:grpSpPr>
          <a:xfrm>
            <a:off x="3594187" y="470262"/>
            <a:ext cx="4524640" cy="1352483"/>
            <a:chOff x="3606713" y="470262"/>
            <a:chExt cx="4524640" cy="1352483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B339B45D-63BE-ED20-4D4E-BF25A33857B0}"/>
                </a:ext>
              </a:extLst>
            </p:cNvPr>
            <p:cNvGrpSpPr/>
            <p:nvPr/>
          </p:nvGrpSpPr>
          <p:grpSpPr>
            <a:xfrm>
              <a:off x="3726639" y="1015397"/>
              <a:ext cx="510436" cy="461665"/>
              <a:chOff x="1334810" y="1332000"/>
              <a:chExt cx="510436" cy="461665"/>
            </a:xfrm>
          </p:grpSpPr>
          <p:sp>
            <p:nvSpPr>
              <p:cNvPr id="19" name="Овал 18">
                <a:extLst>
                  <a:ext uri="{FF2B5EF4-FFF2-40B4-BE49-F238E27FC236}">
                    <a16:creationId xmlns:a16="http://schemas.microsoft.com/office/drawing/2014/main" id="{600CFF39-97D5-C01A-C7D0-E43112924EF3}"/>
                  </a:ext>
                </a:extLst>
              </p:cNvPr>
              <p:cNvSpPr/>
              <p:nvPr/>
            </p:nvSpPr>
            <p:spPr>
              <a:xfrm>
                <a:off x="1446028" y="1446028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61098C50-3FB3-895F-C4A1-F7447571337D}"/>
                      </a:ext>
                    </a:extLst>
                  </p:cNvPr>
                  <p:cNvSpPr txBox="1"/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20" name="TextBox 19">
                    <a:extLst>
                      <a:ext uri="{FF2B5EF4-FFF2-40B4-BE49-F238E27FC236}">
                        <a16:creationId xmlns:a16="http://schemas.microsoft.com/office/drawing/2014/main" id="{61098C50-3FB3-895F-C4A1-F7447571337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Группа 5">
              <a:extLst>
                <a:ext uri="{FF2B5EF4-FFF2-40B4-BE49-F238E27FC236}">
                  <a16:creationId xmlns:a16="http://schemas.microsoft.com/office/drawing/2014/main" id="{C61C8FE2-2066-0B1D-CF43-19C1AAAC8FFE}"/>
                </a:ext>
              </a:extLst>
            </p:cNvPr>
            <p:cNvGrpSpPr/>
            <p:nvPr/>
          </p:nvGrpSpPr>
          <p:grpSpPr>
            <a:xfrm>
              <a:off x="5971746" y="1013443"/>
              <a:ext cx="510436" cy="461665"/>
              <a:chOff x="1334810" y="1332000"/>
              <a:chExt cx="510436" cy="461665"/>
            </a:xfrm>
          </p:grpSpPr>
          <p:sp>
            <p:nvSpPr>
              <p:cNvPr id="17" name="Овал 16">
                <a:extLst>
                  <a:ext uri="{FF2B5EF4-FFF2-40B4-BE49-F238E27FC236}">
                    <a16:creationId xmlns:a16="http://schemas.microsoft.com/office/drawing/2014/main" id="{DE680204-3C2D-B8FE-9B2A-A4776064EE85}"/>
                  </a:ext>
                </a:extLst>
              </p:cNvPr>
              <p:cNvSpPr/>
              <p:nvPr/>
            </p:nvSpPr>
            <p:spPr>
              <a:xfrm>
                <a:off x="1446028" y="1446028"/>
                <a:ext cx="288000" cy="2880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D3B81E25-EE93-7853-E672-F7E3496681FC}"/>
                      </a:ext>
                    </a:extLst>
                  </p:cNvPr>
                  <p:cNvSpPr txBox="1"/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noFill/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oMath>
                      </m:oMathPara>
                    </a14:m>
                    <a:endParaRPr lang="ru-RU" sz="2400" dirty="0"/>
                  </a:p>
                </p:txBody>
              </p:sp>
            </mc:Choice>
            <mc:Fallback>
              <p:sp>
                <p:nvSpPr>
                  <p:cNvPr id="18" name="TextBox 17">
                    <a:extLst>
                      <a:ext uri="{FF2B5EF4-FFF2-40B4-BE49-F238E27FC236}">
                        <a16:creationId xmlns:a16="http://schemas.microsoft.com/office/drawing/2014/main" id="{D3B81E25-EE93-7853-E672-F7E3496681FC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34810" y="1332000"/>
                    <a:ext cx="510436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ru-RU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" name="Прямая со стрелкой 8">
              <a:extLst>
                <a:ext uri="{FF2B5EF4-FFF2-40B4-BE49-F238E27FC236}">
                  <a16:creationId xmlns:a16="http://schemas.microsoft.com/office/drawing/2014/main" id="{0809B321-96E6-30F7-E368-E85DD64E31DC}"/>
                </a:ext>
              </a:extLst>
            </p:cNvPr>
            <p:cNvCxnSpPr>
              <a:cxnSpLocks/>
            </p:cNvCxnSpPr>
            <p:nvPr/>
          </p:nvCxnSpPr>
          <p:spPr>
            <a:xfrm>
              <a:off x="6370964" y="1271471"/>
              <a:ext cx="171380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8CB108B-034A-1AAF-8E77-C17A27887D5E}"/>
                    </a:ext>
                  </a:extLst>
                </p:cNvPr>
                <p:cNvSpPr txBox="1"/>
                <p:nvPr/>
              </p:nvSpPr>
              <p:spPr>
                <a:xfrm>
                  <a:off x="7862818" y="819292"/>
                  <a:ext cx="2685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𝑭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38CB108B-034A-1AAF-8E77-C17A27887D5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62818" y="819292"/>
                  <a:ext cx="268535" cy="369332"/>
                </a:xfrm>
                <a:prstGeom prst="rect">
                  <a:avLst/>
                </a:prstGeom>
                <a:blipFill>
                  <a:blip r:embed="rId5"/>
                  <a:stretch>
                    <a:fillRect l="-27273" r="-25000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A8CDC6AA-E154-1848-8F1A-9D37FB340718}"/>
                </a:ext>
              </a:extLst>
            </p:cNvPr>
            <p:cNvCxnSpPr/>
            <p:nvPr/>
          </p:nvCxnSpPr>
          <p:spPr>
            <a:xfrm flipV="1">
              <a:off x="6227131" y="563385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>
              <a:extLst>
                <a:ext uri="{FF2B5EF4-FFF2-40B4-BE49-F238E27FC236}">
                  <a16:creationId xmlns:a16="http://schemas.microsoft.com/office/drawing/2014/main" id="{4F122B17-D040-F00C-DA76-26A8E22D8CED}"/>
                </a:ext>
              </a:extLst>
            </p:cNvPr>
            <p:cNvCxnSpPr/>
            <p:nvPr/>
          </p:nvCxnSpPr>
          <p:spPr>
            <a:xfrm flipV="1">
              <a:off x="3987060" y="544101"/>
              <a:ext cx="0" cy="564086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740CAD4-F009-6EC0-5A4B-EAED0BBF17FD}"/>
                    </a:ext>
                  </a:extLst>
                </p:cNvPr>
                <p:cNvSpPr txBox="1"/>
                <p:nvPr/>
              </p:nvSpPr>
              <p:spPr>
                <a:xfrm>
                  <a:off x="3606713" y="470262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0740CAD4-F009-6EC0-5A4B-EAED0BBF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06713" y="470262"/>
                  <a:ext cx="253274" cy="369332"/>
                </a:xfrm>
                <a:prstGeom prst="rect">
                  <a:avLst/>
                </a:prstGeom>
                <a:blipFill>
                  <a:blip r:embed="rId6"/>
                  <a:stretch>
                    <a:fillRect l="-19512" r="-19512" b="-163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70EF3E-5123-5C66-81EA-2127D013751F}"/>
                    </a:ext>
                  </a:extLst>
                </p:cNvPr>
                <p:cNvSpPr txBox="1"/>
                <p:nvPr/>
              </p:nvSpPr>
              <p:spPr>
                <a:xfrm>
                  <a:off x="5869033" y="470262"/>
                  <a:ext cx="253274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2E70EF3E-5123-5C66-81EA-2127D013751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9033" y="470262"/>
                  <a:ext cx="253274" cy="369332"/>
                </a:xfrm>
                <a:prstGeom prst="rect">
                  <a:avLst/>
                </a:prstGeom>
                <a:blipFill>
                  <a:blip r:embed="rId7"/>
                  <a:stretch>
                    <a:fillRect l="-19512" r="-19512" b="-163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3" name="Прямая со стрелкой 22">
              <a:extLst>
                <a:ext uri="{FF2B5EF4-FFF2-40B4-BE49-F238E27FC236}">
                  <a16:creationId xmlns:a16="http://schemas.microsoft.com/office/drawing/2014/main" id="{331A03A2-7326-CDCD-EEF0-7D1008FC4C42}"/>
                </a:ext>
              </a:extLst>
            </p:cNvPr>
            <p:cNvCxnSpPr/>
            <p:nvPr/>
          </p:nvCxnSpPr>
          <p:spPr>
            <a:xfrm>
              <a:off x="6370964" y="1271471"/>
              <a:ext cx="856903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D2FC520-5778-2251-3BC7-32613340F0B3}"/>
                    </a:ext>
                  </a:extLst>
                </p:cNvPr>
                <p:cNvSpPr txBox="1"/>
                <p:nvPr/>
              </p:nvSpPr>
              <p:spPr>
                <a:xfrm>
                  <a:off x="7054539" y="819292"/>
                  <a:ext cx="27090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DD2FC520-5778-2251-3BC7-32613340F0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4539" y="819292"/>
                  <a:ext cx="270908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24444" r="-26667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2EA5792-6ED0-62B5-4138-743AA9A830BB}"/>
                    </a:ext>
                  </a:extLst>
                </p:cNvPr>
                <p:cNvSpPr txBox="1"/>
                <p:nvPr/>
              </p:nvSpPr>
              <p:spPr>
                <a:xfrm>
                  <a:off x="6391284" y="1453413"/>
                  <a:ext cx="29174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2EA5792-6ED0-62B5-4138-743AA9A830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1284" y="1453413"/>
                  <a:ext cx="291747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22917" r="-25000" b="-655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2CADEE4-5595-00A7-4DF0-38336A5D96AA}"/>
                    </a:ext>
                  </a:extLst>
                </p:cNvPr>
                <p:cNvSpPr txBox="1"/>
                <p:nvPr/>
              </p:nvSpPr>
              <p:spPr>
                <a:xfrm>
                  <a:off x="6042796" y="1434442"/>
                  <a:ext cx="375103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⊗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2CADEE4-5595-00A7-4DF0-38336A5D96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42796" y="1434442"/>
                  <a:ext cx="375103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4194" r="-25806" b="-2459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8" name="Прямая со стрелкой 27">
              <a:extLst>
                <a:ext uri="{FF2B5EF4-FFF2-40B4-BE49-F238E27FC236}">
                  <a16:creationId xmlns:a16="http://schemas.microsoft.com/office/drawing/2014/main" id="{77E3B9B6-3390-4A32-D80B-604DB06994FF}"/>
                </a:ext>
              </a:extLst>
            </p:cNvPr>
            <p:cNvCxnSpPr/>
            <p:nvPr/>
          </p:nvCxnSpPr>
          <p:spPr>
            <a:xfrm flipH="1">
              <a:off x="5498926" y="1271471"/>
              <a:ext cx="58403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19CDEF5-9523-61ED-64AE-313F155CD242}"/>
                    </a:ext>
                  </a:extLst>
                </p:cNvPr>
                <p:cNvSpPr txBox="1"/>
                <p:nvPr/>
              </p:nvSpPr>
              <p:spPr>
                <a:xfrm>
                  <a:off x="4902800" y="814169"/>
                  <a:ext cx="83253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ru-RU" sz="2400" b="1" dirty="0"/>
                </a:p>
              </p:txBody>
            </p:sp>
          </mc:Choice>
          <mc:Fallback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C19CDEF5-9523-61ED-64AE-313F155CD2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02800" y="814169"/>
                  <a:ext cx="832536" cy="369332"/>
                </a:xfrm>
                <a:prstGeom prst="rect">
                  <a:avLst/>
                </a:prstGeom>
                <a:blipFill>
                  <a:blip r:embed="rId11"/>
                  <a:stretch>
                    <a:fillRect l="-5109" r="-8029" b="-6667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969932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919</Words>
  <Application>Microsoft Office PowerPoint</Application>
  <PresentationFormat>Широкоэкранный</PresentationFormat>
  <Paragraphs>109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dvp1234567@outlook.com</dc:creator>
  <cp:lastModifiedBy>dvp1234567@outlook.com</cp:lastModifiedBy>
  <cp:revision>11</cp:revision>
  <dcterms:created xsi:type="dcterms:W3CDTF">2023-12-20T07:19:28Z</dcterms:created>
  <dcterms:modified xsi:type="dcterms:W3CDTF">2023-12-20T18:55:08Z</dcterms:modified>
</cp:coreProperties>
</file>