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2" r:id="rId2"/>
    <p:sldMasterId id="2147483684" r:id="rId3"/>
    <p:sldMasterId id="2147483773" r:id="rId4"/>
    <p:sldMasterId id="2147483785" r:id="rId5"/>
    <p:sldMasterId id="2147483797" r:id="rId6"/>
    <p:sldMasterId id="2147483824" r:id="rId7"/>
    <p:sldMasterId id="2147484001" r:id="rId8"/>
  </p:sldMasterIdLst>
  <p:notesMasterIdLst>
    <p:notesMasterId r:id="rId40"/>
  </p:notesMasterIdLst>
  <p:sldIdLst>
    <p:sldId id="346" r:id="rId9"/>
    <p:sldId id="360" r:id="rId10"/>
    <p:sldId id="340" r:id="rId11"/>
    <p:sldId id="341" r:id="rId12"/>
    <p:sldId id="347" r:id="rId13"/>
    <p:sldId id="342" r:id="rId14"/>
    <p:sldId id="344" r:id="rId15"/>
    <p:sldId id="343" r:id="rId16"/>
    <p:sldId id="355" r:id="rId17"/>
    <p:sldId id="356" r:id="rId18"/>
    <p:sldId id="357" r:id="rId19"/>
    <p:sldId id="358" r:id="rId20"/>
    <p:sldId id="359" r:id="rId21"/>
    <p:sldId id="345" r:id="rId22"/>
    <p:sldId id="323" r:id="rId23"/>
    <p:sldId id="353" r:id="rId24"/>
    <p:sldId id="301" r:id="rId25"/>
    <p:sldId id="302" r:id="rId26"/>
    <p:sldId id="350" r:id="rId27"/>
    <p:sldId id="349" r:id="rId28"/>
    <p:sldId id="351" r:id="rId29"/>
    <p:sldId id="352" r:id="rId30"/>
    <p:sldId id="331" r:id="rId31"/>
    <p:sldId id="303" r:id="rId32"/>
    <p:sldId id="305" r:id="rId33"/>
    <p:sldId id="330" r:id="rId34"/>
    <p:sldId id="334" r:id="rId35"/>
    <p:sldId id="322" r:id="rId36"/>
    <p:sldId id="315" r:id="rId37"/>
    <p:sldId id="317" r:id="rId38"/>
    <p:sldId id="354" r:id="rId3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94660"/>
  </p:normalViewPr>
  <p:slideViewPr>
    <p:cSldViewPr>
      <p:cViewPr varScale="1">
        <p:scale>
          <a:sx n="81" d="100"/>
          <a:sy n="81" d="100"/>
        </p:scale>
        <p:origin x="1018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F84FA44-29E0-4981-B897-6959E5E04F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0DEBB1-4A59-4D42-B7B8-BD1C562C8B1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1AD2167-023D-4736-A2D2-EE32FB9DF72C}" type="datetimeFigureOut">
              <a:rPr lang="ru-RU"/>
              <a:pPr>
                <a:defRPr/>
              </a:pPr>
              <a:t>07.02.2023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0107E06-D019-41DE-86AB-8CCE6F3C830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B36D0A9F-E6A6-4CE4-864A-39DB5F405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337625-204E-4548-8156-595B87659F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E4EFCE-B57E-40B5-AF7E-FCB65B8B0A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BE4152-3167-479A-AAD3-CB7CE572A1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B4A88A-FFE2-400D-8478-7D7A1039A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783FD4-2FCF-4CD3-B90D-B2EF0A42E0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0E0106-CE49-4F37-A7DF-28B9C9688F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4FA26-D1FE-4AB9-95F2-82427BA8E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12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ACC6A6-C02C-4066-B33B-BC4B803473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08F77-2375-40B3-A174-C4FD087C2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EDE3B2-961C-4F63-A3E7-4389E6DD7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77A28-BF77-4EA1-8CC3-0170D4198F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82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0211BB-D963-4BBE-A690-F316E15B1D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AA4CD0-0D1B-4623-B277-BA48169261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8FDA54-6798-4D12-8B30-D7178C8F4C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C075E-DC57-4EB4-A795-DA6ADD80D8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14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9E0F4-7CBB-4713-B668-60EE7E28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874BB-9E53-49B4-9226-A030EC875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A65406-4C68-492E-AAD2-7D72A54E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300339C-C7D8-40E7-9A7C-BAD2154AB1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0025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06A83-A758-4864-9CFA-704814635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66B83-D6DE-4B6F-BB58-DE5572C1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2D75F8-BB08-4ADB-AEBB-0D4A9A5D6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0ECAD98-9D1A-4AEF-B369-4DCC025D46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7874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27517-B009-4683-807A-D2F1CC5A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E89B2D-E37A-4F64-82C3-18760C171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211038-EC05-46E4-ABE7-19BEE98D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AD45F6-EC3B-4FFD-A4E7-3CD99B80B6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630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AFE19-6531-4BBA-B4AC-128B5545C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E601E-50A0-4C08-B516-5FC0577F2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FF9333-FD3D-4ED4-9C14-2E91FDE8B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9A9DCF-2757-41E9-9D99-E26273AA6B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3179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D04644D-C437-473B-B31B-EF2A020DD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AFCB55-BE71-4BBC-8D1C-855ACA88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D67571-B93A-4DFC-9D49-4C4DCF799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51F7FB-3619-4F0C-A49A-BF3762519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32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802741-F297-4450-9A7A-6066E854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21F6-F1F6-4324-A674-629E494CE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35D3FC-F267-4035-A2B4-CB6055F7C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EF0E0A-25E6-46A0-A6E8-C313D9E415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897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A77905-4794-4389-9D2F-5D7342C9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3C3263E-930C-4F24-9EE1-DAA83815E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8D8AC7-D4B5-4F79-B224-D057C33B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CB310F-9BE1-45A0-9CFA-A2203D7C3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407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486705-B153-403E-83C6-6C2E7924A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34F2C6-607E-4F14-9668-E79CCF5C5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D2A15-64E0-4CDA-85CB-79B0272F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496BA1-6610-466E-AB75-9DBC3B7F7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84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084439-1523-440C-BD5A-EA16E65231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13BD7B-7843-4123-B81D-3535BE5DB3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75DE21-079D-4231-94A0-3EB0290FF1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B331B-BC42-4E70-9314-F23DF87146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6926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F79EDA-D5D2-48D0-B681-D2A4EE5F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6CC59C-56B7-42FD-811F-79018BBCC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89EA49-BE23-4D06-8FE4-2A7153AB7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D476EC4-B59D-40C6-9D64-D09B0D84B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557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B14BE-E53C-4885-9F2C-80BCEB60D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CDC357-FE3A-4BC2-9BE3-56C9DF33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61AB61-FCC7-45F3-A95E-05207829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9F9355-E74D-4720-B195-B6C0D85067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954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751D6D-D68C-4DB6-BC63-5D7E8749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EA01C5-57F0-46A7-A464-03365DBB5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63C1D4-4012-4C10-8A6B-82B6BDDB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D51312-165B-4E7D-A80B-6F9A0BC9DA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19189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C99449-5FFA-402C-BE58-067F75BD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EA5C62-8B9F-44F9-9B82-D9F5C31F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66864-4970-45B7-9496-C46CBEBD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868D8A4-FF26-49A6-B1F5-7407928792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5934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7E90AA-BDB4-459A-94FF-5EA4F896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EC101-7136-41A1-92A7-133754A50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7E7EA-BD11-48D1-8442-1D0BFA58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CCFEE22-8159-446C-9DE6-5A1F8E62C7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86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9798CB-EC5E-4419-AF7B-EBA1F34A1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1E5869-CE9A-40C0-9328-2D6788A7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00FD60-CBD9-4ACC-ABE8-9188796A9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216CA63-2693-4EE0-B502-BF2D5498F4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7928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E7FFD9-FA55-4567-ACF2-5F79BEF5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5A2063-8071-40C2-9987-873483D80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89726E-15FD-4108-9AD4-0C38A159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BBB65AB-633D-4B78-A7C2-F1A494F409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6196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4ABAAD7-FBB3-47AF-8461-B57CF5292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B345D6-4D8D-4E47-9B0C-5FD7AC8B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1E4591-C102-4E89-B140-18EFD30B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39BF0D-04D0-4CC9-AE69-CD3162CA94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0280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72FBF7-2AB8-40C6-A99E-D2061E2A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9EC593-91E0-4DBD-8D1D-A49A8731F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2EBD1D-A68F-40F4-8B5A-A404998D2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0EF22B1-2A4A-4B88-9216-3AC34C32BC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4652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CEAEC58-C685-49CC-A82E-0ACF1E8A1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C57DFE3-C734-4DEA-881B-8B54BC48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CBF2ED-2C45-47ED-B50E-FC552BD86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23A227-CC10-4280-9F04-00348FC598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33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9A3FFF-C9B5-4148-95AF-1E7FC66A23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3E2A93-B477-4058-B665-331F9A589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C320E5-568C-4D66-B5D4-9E33EEAB6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94090-0FFD-40EC-A666-939094F5E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243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059246-69DC-4303-AAC3-1A63DE94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16EB0B-A538-4062-A139-BB0E6B6C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A57E28-8D84-4C37-AE4C-A7AD06A9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A2BF74E-B5A3-4A19-B472-D628E2F8D4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4198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466648-699C-42C2-9C70-6DEE7181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54F8DF-90C1-45B8-9CA5-C0B21264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2EB043-1EE8-4EA8-9BAA-D552DF17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C8E8FC-9593-4A00-93C2-F53D30DC9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0676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7DF67-FD7E-497D-8CC1-D9AF0EB2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7050-F2C2-42E5-8743-1DF8A96A6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C892C3-B511-4021-B803-8C50F551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2C774E-6974-44FC-BCA6-329FE20F1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742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6275F-5251-4983-958F-B4B7AA976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E0E7E-D38E-488C-A620-8DC397137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0C35F-823D-4652-88A1-BDBF4A7F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98AF930-7B6F-4C22-86F0-39152B288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8628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74169C-B720-423E-B2C5-C534D656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96A12C-E68D-4192-8AD7-A5B605D3E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31C564-0A2B-4A51-A45D-ACC1421A7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9B59E96-B423-455E-ACF0-5DFF875A24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1388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8CB21-650E-4658-9708-5DB3635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5F678C-3A76-4788-BCD2-8A0CFF1B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E21821-F5A2-498C-B93E-C4FC1025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D17A5B-23EC-45E1-B2C4-B5085FD373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0915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90F61E-E596-4063-831A-3C2524BC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D4119-C4E8-4647-8B2E-1959D6A13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0049E8-A46E-4575-ADA9-E179D6872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03CB176-4038-409D-944B-3D5E0BC8B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8792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F0AB13-61FF-4F5B-87B7-AA20A00D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46811F-28B5-43DA-8E3A-40B3326F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E7A677-7689-4DA2-8022-8A33A768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7EE00CF-11F3-40FB-A48C-3E3874EB47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56459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3A25CB-780D-43B6-AC32-569C5605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EBE645B-7DC9-47BA-ACE6-732D65BE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1FCC44D-F0EE-4C04-AA7E-106B633C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D444B2-C6C1-43DF-8153-6482A6FF4B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786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F4ECB6-6631-40E2-AF35-779F051FA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34A67B-33AE-4F3D-95BC-449EAA9C6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0CC52E-88E6-4161-893A-C1C599403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3969638-0F2D-4BB9-8289-C7A4DE6261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28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46D5EE-2EAD-4248-85A8-4F86F7EDCD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45C02-2048-4CC8-B82D-3653A4BB1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F8875C-6491-4CCC-9B5A-2543C01315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5C3FB-7B76-44DE-9A7D-1E67C0F887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7019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35E257-7EB5-4A43-93D1-C440A428E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D4B031C-4523-413C-A10C-76C90055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E35E59-1E1B-4EBD-A37B-B2460455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01CDC2C-82F7-4DB0-85EB-3CFC0AB1ED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82047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71AA1C-F746-4044-9081-080653AA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18B5D3-B39F-4943-A422-E556DEE5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CEFD33-9D46-4994-B5B1-C50813FA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1D3E510-ABAE-4059-9B82-9B148FEFB9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2461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B11AA9-FAE1-4AB7-8134-C98E664A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D7DBB4-AE97-426B-A147-8C9B6BB7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41B135-4EB4-4F73-928F-E63E3B80E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1D9AC3-74A2-4350-B780-C18D41A989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4631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80555A-57D3-4D81-881C-772292615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BE728A-96CE-49BD-B461-FF861B5C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7D9B9-3A31-4DA7-9C2F-6C47B8B0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314F080-2757-4131-A3C8-D9E3AD7025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9315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E936D-78CA-479C-B631-6BBBBCF01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60E563-DC8E-47DE-8D0E-AFC01A10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D7D93D-CC5F-442B-B0C0-F5DE812B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B4888CE-2F3C-48ED-AFED-CE7E21EFA1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6399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320D0F-057D-4444-A931-79EF554B9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1654F-FE54-4EA5-B32C-75D840C4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783030-1561-459B-B2F8-970DBF363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9BBFE2-CBB0-4050-BAF9-B899CF2CE6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04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121FB-BB27-4BC6-8045-D5854000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F1F490-D933-4FD1-9427-1B13DC0A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307476-BE4A-4008-BA39-7F469E58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8213A6E-63EB-47F4-B801-17220177D2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57316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94F4A-6708-4E76-AEF9-8107FEBC4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C7084-A71F-46F3-BB0A-2AA047326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ECCC26-6411-4E2E-8897-DAE5F9EF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374360-07BD-459F-B6CF-103E4B606C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350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5B3E0B-3CC6-4FFC-84D9-FB00FA75F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479CA0-A957-4B7D-B8E2-DAC556AB4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7DB32C-9F24-42D9-9E4A-3BBE7882C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8B215FC-C02A-4EAB-AEE5-663D4331F1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52424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F70B017-AC38-4318-8C06-598CD785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7BD6396-1F5A-490E-9436-84AE0E889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AC81046-6F39-4E96-8A75-31C3E50AB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A4E72E-B9C8-47BC-B03D-E189546C4C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27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AA65A6-C29D-41FE-A83C-15B0C8E3B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6D0B06-F8B3-4CCE-AB0C-D1E49EA70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DDBB9B7-307D-4E6D-9594-063544CCD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4D5ED-6BD9-4FAA-9509-F9774E107F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0848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040AAD-4957-40A5-A819-99003171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08BE05-CC0A-4B44-BFEB-7BEA6A67A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DA3CF8-5EFA-412D-9CD3-8746E60B1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FAD0DD-364D-4978-8F9E-1CDEA4B37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6717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187E4B-1316-4D44-BFB1-A5CCCBF50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C8F33C-AAEE-4095-B19B-885C450D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28A9FF-F951-432D-ACED-4A023140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8DA8F4-4DD4-4726-ABEF-5AFB01ED2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62530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1BA077-2209-45F1-AC97-147A40BC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C90B4-A9EF-47A8-BAA2-0E804BEF8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9D113E-FD03-4E0E-A052-54382799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4E2DE0D-8576-4BA8-8798-0CA20B453C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05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C83DCF-8198-4D27-802B-D2DD8A09B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A67504-0618-468C-BDCB-6A6541B2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BDEC1-65A9-406C-A210-C4934A1BD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7D69CFD-8195-43EC-AC14-94CB1116C7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976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A04294-9275-4DB3-9376-C99152EB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E6998C-CFD4-49A9-8FBA-F95402070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A6DA26-A9B6-4546-A621-1B2E9E9E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F41FCFE-28C6-4C99-901E-6EE94ABDE7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9983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01E26-0D07-4A15-AE65-35068462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D24A16-176A-4A7B-9B2F-BCD856E3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2EF98-7AD0-44F3-9679-99857192F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8B0A56-4373-465D-AA14-B0DFB3F8AC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48634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1A928B-C999-4429-A547-1B751884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59A79-C565-4B08-A1DC-889E28F7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6B0D4D-73A1-4AC0-B883-A0D313EA0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03B4D27-6F7A-43DE-AB95-230BCC2793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9690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3952D4-9B0A-46CC-B75E-09CE6673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43A708-A51A-425C-8956-5F4D2234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89E0E-B55C-42BF-9D7F-CB963C83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09C186-3AE7-4129-A9AD-8B98921A04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548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34798D-E71E-448E-AD60-CCF3542D2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BA5ADE-2CA5-4FD8-B1B5-1A46AD84C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9CBF75-E17D-4671-9FB3-688CE146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6A9172-27F4-4AA9-9665-9FACD3E60F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75944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C235E0-40D9-489C-9151-AEF99A8B3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956B5D-95B1-4236-A384-11729071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415430-848E-4F0C-A4D9-B9027D7C4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670693-791C-46A0-8C3A-EF034D61DE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65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4365158-FAE8-4B73-B36D-1CDF251358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DB348C-1CDB-4BCB-BA4D-2E448B1E5B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3D71E9-4571-4D51-8DB4-CF0BD91CA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54060-3B7C-45BE-B7C4-BA9B5CDA97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28876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AA62E5-0AC7-4B44-9966-F97D6811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8A1C25-81DA-4DE7-82C4-411999BFE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72441B-8614-4EE5-8FF9-F2004F964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4AA996-65AE-44C7-89F8-8E65BF5902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01576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97D980-B200-4AD4-8B54-EA51D8FAD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0566533-1EB7-4BE6-86BC-C2C4ED42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3C9E9E-DA8F-4B7E-9961-8099B286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61A5F47-6FE5-4406-A890-64D2623D0A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87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EBBC60-278A-408D-BE5D-A35CF3BF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DF7B71-8D4D-48C4-A802-8A394D62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9AA2680-2D11-402A-842A-61F16BDF0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2861D0-BE3E-4CF1-A632-6A83D236F4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7948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78B7C2-8410-4E54-BDC3-F236FC46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5BAA16-0F99-41C6-8C88-FBEB7301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2AB55-CFE2-42A4-98EC-3C44F657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E6038F-F6BA-42FC-9E0C-2A4CB15134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75190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71BAA1-0686-4DCB-93DE-F7DB332A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944702-196B-4F31-A7BA-6EAF4CAB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5921F7-75FF-4168-95B6-C54DFC44B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9331A-A1D2-42ED-9D5C-135238843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6265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82ADD-5164-4BFE-A0BE-9AF1C7CC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EC0837-5143-4D52-A570-A5FA35C39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7B0E71-5E95-4A7E-AF6F-1129DF79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9FC827-491B-48DD-8A16-D7EB001B40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00896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5D8D48-FC62-456B-906F-A85357B52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1815B-6553-49B0-B3AE-8B582965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ABDB2-04DE-437A-B0D2-1A9E0EC5D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5028ED9-56A9-4112-98E1-6E8736F5DB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76341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A75FB-9440-422A-BEE1-7694C1A13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21FE5-7AE0-4049-9958-5D7F8C9E6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0334D6-7712-4237-AB7B-E4258866C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2372E4-59BC-4DAA-9157-CA7C3DBCE0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5034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B299E-90EC-4BB3-88CE-3EA5A89F7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58348C-1814-4C9B-BCBA-9FA1B021D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AF379B-267C-486B-B7B2-1F68B5955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372F58-4FE0-4618-9863-1239D9E15A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6231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14C58-1D77-469E-8EA2-BEC29D17C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31352-3188-4BEB-B4B4-D3446A679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CF7638-D666-465F-AD26-AD0216D5A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461472C-3FE0-4E40-A23B-411B8CE55E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296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89B4DC-DF71-4265-B841-54C7AAB780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F45AF1-76AC-44C4-80C0-C90BD31E63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883905-12AF-45FF-9455-57652318D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293EB-84B9-400E-8531-A1FEAA6CC5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0535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EDC6C1-AED7-4FEE-AE7B-BD1277E0D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A2A1AD-36DD-43AC-B023-8C9FB313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0DC1A4-DE7B-4535-8350-A95AFB347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4FB41C-AAD6-4903-824D-15A6F00448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3759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2ECBD3-7E27-49DD-9AF8-988F6675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9B576-295A-4B3F-BFDC-768C98225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8E6EB8-AD8C-414C-BD44-B8BBCB0D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9D6590C-4414-41C9-9CF0-743F47732D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957050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97CBCB-3614-483C-9253-5EA6BC7E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8BF8EA-CF9B-4DCE-92D8-D36DE3F2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D4D0D-D14D-4872-9853-5A592C1E5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73CF6AA-E9A1-495B-94C9-88BDB4F910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5065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6D61664-9E72-4D63-9F8B-771743E69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960449-51D0-4A26-A67F-F652ED1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353FD3-4F8E-4EBF-9151-BEE31AC1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08B011-BB59-40D1-802E-9B9D68C51E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33852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8CA030-3493-4F22-830B-E565E18C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701419-FFF2-4AF5-917A-A451EE64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316DD3-3149-47A3-83A5-A5407F08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ED59DFD-D9CA-4F66-BFD1-C1A1F77628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61227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DDD79A-5482-4DC6-9213-74036F8FC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083E94-C033-48EF-9354-C190C4F0C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56610F-0A93-4C3A-B634-2B6A37984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019B41-6F39-4E73-A876-4C47B70B13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537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837117-C0C0-4A17-BA08-21694F34B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88C500-E94E-42B0-B468-9578913F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0583F3-3A07-48A7-A46B-D8F39AC7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3B5BBC1-6964-4BC4-A884-199C61DD3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6504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A6D62D-779F-4B01-902D-BF2FA45E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0D2D2-1784-4172-91E7-56AF4B41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164D9-7E36-4B9C-9BD8-E85380AB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2BBD4AE-C344-458A-8A0C-BD5FEE9E6D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957670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989DD4-4F4F-4C7A-803B-E1B5A7C6D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623BFC-9E4A-4BE4-8BA2-94125DA47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EAD0EE-1024-4F76-A614-9C00EEE8B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A28E2-E809-4547-89EB-38B04028E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09200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A93679-5B9F-4320-8318-EE8EE3981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12486E-BD03-44B4-BC59-81C0C4720B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FC2D9F-BFEB-4DDE-9FA4-BFF9CE8B5C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4C14A-6F85-4D2C-92A7-81A7B5ABF8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686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5B668C-6FF3-426B-A2F9-70A9767B29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B2B76D-70AE-4AB8-8E99-AADC3B24A1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4DAD12-0085-4F84-9E24-987AC9096F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D3763-C718-4EA8-B7C3-2D2E4D414E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01603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FE734F-EE17-40DB-AD1C-3ED79E9385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2DA362-A8DC-4ECC-9E92-BDB7158297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F2DC46-E58E-4D54-A803-5335C8ABA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C0838-7A21-4438-949F-2A8E77EEBB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32142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FC9808-FD25-40AA-8E30-BB284E0C6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2E75C2-8B3D-49BE-8CC7-5227B2EB1A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CEEF40-6382-43C1-87B1-C50D18E2A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B8B17-5144-4A9C-BE18-9358C39373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643530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1F33807-D611-478B-BDAC-EE093D1B92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9A367A-FDD4-4A6D-91B5-45B7B50E8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0CF97B-47D6-40E2-91C3-2644D24EE4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D689A-DAAC-4FF8-A90F-2C52555E53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53479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FAA0DC9-4A6A-497C-89E3-F727816574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00D3DE-4E33-4F16-9D4F-D4844EA18A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738D32-50C8-46C7-BA52-01951CF61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BA51-C573-477A-BC95-E7DFA4E302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81554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3BF537C-6993-4076-A3E1-64288DD1E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951826-1985-40D3-8CA4-E37F9D3635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F4AE96-4BF7-4808-B768-046E0A507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95A12-0BB3-44DB-87C4-7290838162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17757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D8531E-FB39-4F3A-8294-13E75E1CC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F9BF51-0324-40B4-8B75-AFF2AF1FC3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5FF276-0741-4860-83C9-D59B5CAE8A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B9AD-A3C1-435E-A95B-B614EEC72C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82858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261CB-EEBB-4A79-AD4F-EBA478DCDC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9ECC3-64ED-422A-B7B5-859CFA9732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B2FD42-0000-4190-B468-D5766E257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F5491-E9DA-4375-AB35-7E79A62995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801761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F38E27-DA57-40C8-88A4-668809803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DB98E8-492C-4CA4-8075-E6DAE2868B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D25C7A-B4B4-44A8-B3A3-7A8D2AED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BF974-3D1E-4C2A-BAA8-BBAB3F4FDA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55633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62F84C-F138-4F40-9A43-66E2C1ADE4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5BE693-19BD-42A5-82C2-A336DD269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D34557-428A-43E6-916D-58C5AF47D4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D034E-F7DF-49AE-9C98-A2A9C64327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52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E985E8-AE7B-47DE-B17B-277B8C42D1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80E4B6-C59B-43EF-8E3F-25C94DA1EE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6D5D6B-82BE-4E9A-9529-14B047C35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A6C2-BD44-4E4E-AC61-A68C812143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680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40E5BF-4E7A-4C05-A7C1-44A17424B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4B6450-3348-456F-A3AC-0149E08EA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B7AFB53-A734-46CF-A4EE-4B28C85BEC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7DB8DA1-810F-4E1F-A39B-CDAE1BAB7F0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88B23F-DB2C-4EB5-AD2D-C98AEC84B3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91F3C0F-597A-41F0-86F1-5DC5194155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22" r:id="rId1"/>
    <p:sldLayoutId id="2147486823" r:id="rId2"/>
    <p:sldLayoutId id="2147486824" r:id="rId3"/>
    <p:sldLayoutId id="2147486825" r:id="rId4"/>
    <p:sldLayoutId id="2147486826" r:id="rId5"/>
    <p:sldLayoutId id="2147486827" r:id="rId6"/>
    <p:sldLayoutId id="2147486828" r:id="rId7"/>
    <p:sldLayoutId id="2147486829" r:id="rId8"/>
    <p:sldLayoutId id="2147486830" r:id="rId9"/>
    <p:sldLayoutId id="2147486831" r:id="rId10"/>
    <p:sldLayoutId id="21474868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B9023A3-7F7D-4BE6-81C5-2EC52541C3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1FD2F8C-DC67-4A6A-9BC0-9413AAE36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7B381DF-0EEC-49EF-AE6C-AF26C9B520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A780203-7FDB-4096-9CCB-75253B0B6B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17DCC9A-D530-446E-BC8D-8E6419A31D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B0986CB-B69D-4937-964C-939184A919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4" r:id="rId1"/>
    <p:sldLayoutId id="2147486845" r:id="rId2"/>
    <p:sldLayoutId id="2147486846" r:id="rId3"/>
    <p:sldLayoutId id="2147486847" r:id="rId4"/>
    <p:sldLayoutId id="2147486848" r:id="rId5"/>
    <p:sldLayoutId id="2147486849" r:id="rId6"/>
    <p:sldLayoutId id="2147486850" r:id="rId7"/>
    <p:sldLayoutId id="2147486851" r:id="rId8"/>
    <p:sldLayoutId id="2147486852" r:id="rId9"/>
    <p:sldLayoutId id="2147486853" r:id="rId10"/>
    <p:sldLayoutId id="21474868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EB3A076-438F-481F-AB26-C8480C5E7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4F51FDE-B79B-47B0-B589-E2C900C77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08EC8F5-E75E-40A3-A4D3-29598DAAB1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D5FD250-89B2-41B8-BD83-57D280251D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B4AE13B-7880-468E-A402-F94CCB20BC7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4EA48D3-DBC2-493D-BC62-3D4C8B79CF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55" r:id="rId1"/>
    <p:sldLayoutId id="2147486856" r:id="rId2"/>
    <p:sldLayoutId id="2147486857" r:id="rId3"/>
    <p:sldLayoutId id="2147486858" r:id="rId4"/>
    <p:sldLayoutId id="2147486859" r:id="rId5"/>
    <p:sldLayoutId id="2147486860" r:id="rId6"/>
    <p:sldLayoutId id="2147486861" r:id="rId7"/>
    <p:sldLayoutId id="2147486862" r:id="rId8"/>
    <p:sldLayoutId id="2147486863" r:id="rId9"/>
    <p:sldLayoutId id="2147486864" r:id="rId10"/>
    <p:sldLayoutId id="21474868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279FFA9-F9B3-409A-AB8F-0EE10E4D53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BD73783-83D2-4E57-8054-8C5A151D7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65AE87-96C8-4368-AE73-7138FDC6CA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1B43B55-8F47-4325-A785-D0A5D5BD22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DC76E3-4D71-4221-BC54-E4CEB47D7A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6E8128C-6506-4E51-BEFD-89E88FA2CA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6" r:id="rId1"/>
    <p:sldLayoutId id="2147486867" r:id="rId2"/>
    <p:sldLayoutId id="2147486868" r:id="rId3"/>
    <p:sldLayoutId id="2147486869" r:id="rId4"/>
    <p:sldLayoutId id="2147486870" r:id="rId5"/>
    <p:sldLayoutId id="2147486871" r:id="rId6"/>
    <p:sldLayoutId id="2147486872" r:id="rId7"/>
    <p:sldLayoutId id="2147486873" r:id="rId8"/>
    <p:sldLayoutId id="2147486874" r:id="rId9"/>
    <p:sldLayoutId id="2147486875" r:id="rId10"/>
    <p:sldLayoutId id="2147486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E30958-89F4-4B43-969D-A660D5EE6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8F98AB6-7550-4C88-BFDB-0159F2D1B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5FD34D-8F43-4520-936C-3A3F4220EC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2944639-C0B4-4EFB-9449-E5E08A1A2D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2369F50-CE44-4AC2-8691-23DFB8E40CE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573A68-75BE-44EE-90B5-F82A5736AB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77" r:id="rId1"/>
    <p:sldLayoutId id="2147486878" r:id="rId2"/>
    <p:sldLayoutId id="2147486879" r:id="rId3"/>
    <p:sldLayoutId id="2147486880" r:id="rId4"/>
    <p:sldLayoutId id="2147486881" r:id="rId5"/>
    <p:sldLayoutId id="2147486882" r:id="rId6"/>
    <p:sldLayoutId id="2147486883" r:id="rId7"/>
    <p:sldLayoutId id="2147486884" r:id="rId8"/>
    <p:sldLayoutId id="2147486885" r:id="rId9"/>
    <p:sldLayoutId id="2147486886" r:id="rId10"/>
    <p:sldLayoutId id="2147486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0003A02-AC8B-467D-93EF-2B073B2BA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8CDC49C-D6E7-4329-A5B9-0B5B00734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C58563-CD47-48F3-A2C4-7D780B9029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892E8EE-073A-478C-ABF1-08B312227C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E9A2AED-4EDD-41F6-BD2B-3E1A2509DF2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43384EB-E85C-4AA7-8231-3199957B2C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8" r:id="rId1"/>
    <p:sldLayoutId id="2147486889" r:id="rId2"/>
    <p:sldLayoutId id="2147486890" r:id="rId3"/>
    <p:sldLayoutId id="2147486891" r:id="rId4"/>
    <p:sldLayoutId id="2147486892" r:id="rId5"/>
    <p:sldLayoutId id="2147486893" r:id="rId6"/>
    <p:sldLayoutId id="2147486894" r:id="rId7"/>
    <p:sldLayoutId id="2147486895" r:id="rId8"/>
    <p:sldLayoutId id="2147486896" r:id="rId9"/>
    <p:sldLayoutId id="2147486897" r:id="rId10"/>
    <p:sldLayoutId id="21474868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796C1C95-896F-4833-95D1-20F90F7114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171" name="Текст 2">
            <a:extLst>
              <a:ext uri="{FF2B5EF4-FFF2-40B4-BE49-F238E27FC236}">
                <a16:creationId xmlns:a16="http://schemas.microsoft.com/office/drawing/2014/main" id="{CFA3BF4E-8F91-49CC-8884-82386FF7F0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8E458F-14BA-438D-816C-EB0EE1B0D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BABA83-BB66-40D9-B6F1-7D72DE079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247B96-8570-419D-A128-0818C6280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F4D4CB9-5D33-4525-8B4F-D0FDFCC72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99" r:id="rId1"/>
    <p:sldLayoutId id="2147486900" r:id="rId2"/>
    <p:sldLayoutId id="2147486901" r:id="rId3"/>
    <p:sldLayoutId id="2147486902" r:id="rId4"/>
    <p:sldLayoutId id="2147486903" r:id="rId5"/>
    <p:sldLayoutId id="2147486904" r:id="rId6"/>
    <p:sldLayoutId id="2147486905" r:id="rId7"/>
    <p:sldLayoutId id="2147486906" r:id="rId8"/>
    <p:sldLayoutId id="2147486907" r:id="rId9"/>
    <p:sldLayoutId id="2147486908" r:id="rId10"/>
    <p:sldLayoutId id="21474869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C94FAE6-4D5B-4F34-B691-C80CF600A6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заголовка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3AB5931D-7B2A-4078-9A7F-55E0B630D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Щелчок правит 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8BF2B4B-5AFF-42AB-814E-401788C5B4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96E325-B54E-4B2D-A048-1EA001A142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-52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AB84005-AD00-41BA-8DE5-4ABF2EFED7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EDFB86-99EA-4292-A3C7-089CC47CE2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33" r:id="rId1"/>
    <p:sldLayoutId id="2147486834" r:id="rId2"/>
    <p:sldLayoutId id="2147486835" r:id="rId3"/>
    <p:sldLayoutId id="2147486836" r:id="rId4"/>
    <p:sldLayoutId id="2147486837" r:id="rId5"/>
    <p:sldLayoutId id="2147486838" r:id="rId6"/>
    <p:sldLayoutId id="2147486839" r:id="rId7"/>
    <p:sldLayoutId id="2147486840" r:id="rId8"/>
    <p:sldLayoutId id="2147486841" r:id="rId9"/>
    <p:sldLayoutId id="2147486842" r:id="rId10"/>
    <p:sldLayoutId id="2147486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-5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9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wmf"/><Relationship Id="rId7" Type="http://schemas.openxmlformats.org/officeDocument/2006/relationships/image" Target="../media/image48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1.wmf"/><Relationship Id="rId7" Type="http://schemas.openxmlformats.org/officeDocument/2006/relationships/oleObject" Target="../embeddings/oleObject17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52.wmf"/><Relationship Id="rId10" Type="http://schemas.openxmlformats.org/officeDocument/2006/relationships/image" Target="../media/image54.wmf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7" Type="http://schemas.openxmlformats.org/officeDocument/2006/relationships/image" Target="../media/image57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40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2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62.x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84.x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6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3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Box 1">
            <a:extLst>
              <a:ext uri="{FF2B5EF4-FFF2-40B4-BE49-F238E27FC236}">
                <a16:creationId xmlns:a16="http://schemas.microsoft.com/office/drawing/2014/main" id="{2AFD4554-5D22-41FE-A390-BBE3ECAFA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692150"/>
            <a:ext cx="7062787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Arial" panose="020B0604020202020204" pitchFamily="34" charset="0"/>
                <a:cs typeface="Arial" panose="020B0604020202020204" pitchFamily="34" charset="0"/>
              </a:rPr>
              <a:t>Оптика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6000" b="1">
                <a:latin typeface="Arial" panose="020B0604020202020204" pitchFamily="34" charset="0"/>
                <a:cs typeface="Arial" panose="020B0604020202020204" pitchFamily="34" charset="0"/>
              </a:rPr>
              <a:t>и атомная физика</a:t>
            </a:r>
          </a:p>
        </p:txBody>
      </p:sp>
      <p:sp>
        <p:nvSpPr>
          <p:cNvPr id="90115" name="TextBox 2">
            <a:extLst>
              <a:ext uri="{FF2B5EF4-FFF2-40B4-BE49-F238E27FC236}">
                <a16:creationId xmlns:a16="http://schemas.microsoft.com/office/drawing/2014/main" id="{19F2384B-B59C-4314-859B-6AC4511334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6850" y="3857625"/>
            <a:ext cx="683514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Лекции – раз в неделю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Лаборатория – раз в две недели (4 ЛР + 4 КМ)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Практических занятий – нет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Зачет – по результатам КМ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 – нет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7C7CD4-3467-4662-BF61-13AACCF8E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548680"/>
            <a:ext cx="4261073" cy="56197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495ACC-5842-49A5-B821-A1376C8645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3929093"/>
            <a:ext cx="4261074" cy="23363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9F1C73-E6F3-4401-B6C0-0691AACA28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523029"/>
            <a:ext cx="3009708" cy="16444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370E7-D670-4B2E-B3A2-495B3AF2F684}"/>
                  </a:ext>
                </a:extLst>
              </p:cNvPr>
              <p:cNvSpPr txBox="1"/>
              <p:nvPr/>
            </p:nvSpPr>
            <p:spPr>
              <a:xfrm>
                <a:off x="6071855" y="2492896"/>
                <a:ext cx="4354141" cy="763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30 км/с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300 000 км/с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 рад=20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"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4370E7-D670-4B2E-B3A2-495B3AF2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855" y="2492896"/>
                <a:ext cx="4354141" cy="7636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E213C1E2-8E13-471D-B279-0849F3CBABAD}"/>
              </a:ext>
            </a:extLst>
          </p:cNvPr>
          <p:cNvSpPr txBox="1"/>
          <p:nvPr/>
        </p:nvSpPr>
        <p:spPr>
          <a:xfrm>
            <a:off x="9542781" y="4681773"/>
            <a:ext cx="2651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Аберрация света</a:t>
            </a:r>
          </a:p>
          <a:p>
            <a:r>
              <a:rPr lang="ru-RU" dirty="0" err="1"/>
              <a:t>Бредли</a:t>
            </a:r>
            <a:r>
              <a:rPr lang="ru-RU" dirty="0"/>
              <a:t>, 1727</a:t>
            </a:r>
          </a:p>
        </p:txBody>
      </p:sp>
    </p:spTree>
    <p:extLst>
      <p:ext uri="{BB962C8B-B14F-4D97-AF65-F5344CB8AC3E}">
        <p14:creationId xmlns:p14="http://schemas.microsoft.com/office/powerpoint/2010/main" val="37606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CB6585-2A76-4266-8E09-FF50E3B3B2A8}"/>
              </a:ext>
            </a:extLst>
          </p:cNvPr>
          <p:cNvSpPr txBox="1"/>
          <p:nvPr/>
        </p:nvSpPr>
        <p:spPr>
          <a:xfrm>
            <a:off x="3143672" y="548680"/>
            <a:ext cx="469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Первое измерение длины волны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7A6465-6021-423B-9584-C7259E558BB4}"/>
              </a:ext>
            </a:extLst>
          </p:cNvPr>
          <p:cNvSpPr txBox="1"/>
          <p:nvPr/>
        </p:nvSpPr>
        <p:spPr>
          <a:xfrm>
            <a:off x="7968208" y="5262096"/>
            <a:ext cx="2372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Кольца Ньютона</a:t>
            </a:r>
          </a:p>
          <a:p>
            <a:r>
              <a:rPr lang="ru-RU" dirty="0"/>
              <a:t>Ньютон, 1675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05316D-0483-4A91-BB3E-C9EC7FE51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844824"/>
            <a:ext cx="4858200" cy="25828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68414F-82D6-4549-AE11-F2D28272D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000846"/>
            <a:ext cx="5536034" cy="36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6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A4A823-0514-4D72-95EB-018371939559}"/>
              </a:ext>
            </a:extLst>
          </p:cNvPr>
          <p:cNvSpPr txBox="1"/>
          <p:nvPr/>
        </p:nvSpPr>
        <p:spPr>
          <a:xfrm>
            <a:off x="4655840" y="476672"/>
            <a:ext cx="2501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Дисперсия света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1F3E60-D7B3-4B3C-82E9-7EB15E18E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6080" y="1628801"/>
            <a:ext cx="4672101" cy="18882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1932AA-A4E5-42C2-9118-079AA0C14A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5949" y="4321015"/>
            <a:ext cx="8257520" cy="213724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6EF42D-B1B6-48D4-A5B3-40C16C221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19" y="1412776"/>
            <a:ext cx="4672101" cy="2507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163055-D04E-4AA9-9409-C35A68DA2434}"/>
              </a:ext>
            </a:extLst>
          </p:cNvPr>
          <p:cNvSpPr txBox="1"/>
          <p:nvPr/>
        </p:nvSpPr>
        <p:spPr>
          <a:xfrm>
            <a:off x="9768408" y="5088323"/>
            <a:ext cx="1992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Ньютон, 1672</a:t>
            </a:r>
          </a:p>
        </p:txBody>
      </p:sp>
    </p:spTree>
    <p:extLst>
      <p:ext uri="{BB962C8B-B14F-4D97-AF65-F5344CB8AC3E}">
        <p14:creationId xmlns:p14="http://schemas.microsoft.com/office/powerpoint/2010/main" val="822292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C53199-7B44-45E9-BA4F-5500835498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109908"/>
            <a:ext cx="6624736" cy="3423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952924-115B-425A-ABC5-72B23DA4B4E6}"/>
              </a:ext>
            </a:extLst>
          </p:cNvPr>
          <p:cNvSpPr txBox="1"/>
          <p:nvPr/>
        </p:nvSpPr>
        <p:spPr>
          <a:xfrm>
            <a:off x="4439816" y="836712"/>
            <a:ext cx="3242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Интерференция света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D04FD-085E-4D83-899C-1DC49FC6C978}"/>
              </a:ext>
            </a:extLst>
          </p:cNvPr>
          <p:cNvSpPr txBox="1"/>
          <p:nvPr/>
        </p:nvSpPr>
        <p:spPr>
          <a:xfrm>
            <a:off x="9048328" y="3645024"/>
            <a:ext cx="152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Юнг, 1803</a:t>
            </a:r>
          </a:p>
        </p:txBody>
      </p:sp>
    </p:spTree>
    <p:extLst>
      <p:ext uri="{BB962C8B-B14F-4D97-AF65-F5344CB8AC3E}">
        <p14:creationId xmlns:p14="http://schemas.microsoft.com/office/powerpoint/2010/main" val="1237945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3">
            <a:extLst>
              <a:ext uri="{FF2B5EF4-FFF2-40B4-BE49-F238E27FC236}">
                <a16:creationId xmlns:a16="http://schemas.microsoft.com/office/drawing/2014/main" id="{F99E84FE-BCF4-440F-AE68-3F9DD4F0E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260350"/>
            <a:ext cx="7345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Волны.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 Основные величины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C0000"/>
                </a:solidFill>
              </a:rPr>
              <a:t>и понятия. </a:t>
            </a:r>
            <a:endParaRPr lang="ru-RU" altLang="ru-RU" sz="2400" b="1"/>
          </a:p>
        </p:txBody>
      </p:sp>
      <p:sp>
        <p:nvSpPr>
          <p:cNvPr id="98307" name="Text Box 4">
            <a:extLst>
              <a:ext uri="{FF2B5EF4-FFF2-40B4-BE49-F238E27FC236}">
                <a16:creationId xmlns:a16="http://schemas.microsoft.com/office/drawing/2014/main" id="{0E8C11A4-E7E2-4616-987B-C9ABFF650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1643063"/>
            <a:ext cx="82819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Волна  - процесс распространения колебаний в пространстве.</a:t>
            </a:r>
          </a:p>
        </p:txBody>
      </p:sp>
      <p:sp>
        <p:nvSpPr>
          <p:cNvPr id="98308" name="Text Box 5">
            <a:extLst>
              <a:ext uri="{FF2B5EF4-FFF2-40B4-BE49-F238E27FC236}">
                <a16:creationId xmlns:a16="http://schemas.microsoft.com/office/drawing/2014/main" id="{C11CF6BB-F92C-4F98-9EDF-B2C087882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5" y="2143125"/>
            <a:ext cx="3638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Виды волн: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                  - продольные;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                     - поперечные.</a:t>
            </a:r>
          </a:p>
        </p:txBody>
      </p:sp>
      <p:sp>
        <p:nvSpPr>
          <p:cNvPr id="98309" name="TextBox 8">
            <a:extLst>
              <a:ext uri="{FF2B5EF4-FFF2-40B4-BE49-F238E27FC236}">
                <a16:creationId xmlns:a16="http://schemas.microsoft.com/office/drawing/2014/main" id="{D9E32ECB-768F-4BA5-9A20-B0E302AC43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3286125"/>
            <a:ext cx="82454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/>
              <a:t>В продольных волнах колебания частиц происходят вдоль направлений, параллельных направлению распространения волны.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altLang="ru-RU" sz="2400"/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/>
              <a:t>В поперечных волнах колебания частиц происходят вдоль направлений, перпендикулярных к направлению распространения волны.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58F5527-F0BE-4FF7-9B95-98B6656688CD}"/>
              </a:ext>
            </a:extLst>
          </p:cNvPr>
          <p:cNvSpPr/>
          <p:nvPr/>
        </p:nvSpPr>
        <p:spPr>
          <a:xfrm>
            <a:off x="2640013" y="908050"/>
            <a:ext cx="6985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</a:rPr>
              <a:t>Механические</a:t>
            </a:r>
            <a:r>
              <a:rPr lang="ru-RU" kern="0" dirty="0">
                <a:solidFill>
                  <a:srgbClr val="C00000"/>
                </a:solidFill>
              </a:rPr>
              <a:t> </a:t>
            </a:r>
            <a:r>
              <a:rPr lang="ru-RU" kern="0" dirty="0">
                <a:solidFill>
                  <a:prstClr val="black"/>
                </a:solidFill>
              </a:rPr>
              <a:t>(распространяются в сплошных средах, колеблются частицы среды)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6B88EE-A9A8-4527-98CC-87EDC42CFD73}"/>
              </a:ext>
            </a:extLst>
          </p:cNvPr>
          <p:cNvSpPr/>
          <p:nvPr/>
        </p:nvSpPr>
        <p:spPr>
          <a:xfrm>
            <a:off x="2711450" y="2349500"/>
            <a:ext cx="67691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C00000"/>
                </a:solidFill>
              </a:rPr>
              <a:t>Электромагнитные</a:t>
            </a:r>
            <a:r>
              <a:rPr lang="ru-RU" b="1" kern="0" dirty="0">
                <a:solidFill>
                  <a:srgbClr val="7030A0"/>
                </a:solidFill>
              </a:rPr>
              <a:t> </a:t>
            </a:r>
            <a:r>
              <a:rPr lang="ru-RU" kern="0" dirty="0">
                <a:solidFill>
                  <a:prstClr val="black"/>
                </a:solidFill>
              </a:rPr>
              <a:t> (распространяются в сплошных средах и вакууме, колеблются электрическое и магнитное поля. Всегда поперечные)</a:t>
            </a:r>
            <a:endParaRPr lang="ru-RU" b="1" kern="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Прямоугольник 7">
            <a:extLst>
              <a:ext uri="{FF2B5EF4-FFF2-40B4-BE49-F238E27FC236}">
                <a16:creationId xmlns:a16="http://schemas.microsoft.com/office/drawing/2014/main" id="{43AAFD58-6CC5-44EB-99D2-9CE683D3D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989138"/>
            <a:ext cx="8496300" cy="26781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C00000"/>
                </a:solidFill>
              </a:rPr>
              <a:t>Фронт волны </a:t>
            </a:r>
            <a:r>
              <a:rPr lang="ru-RU" altLang="ru-RU" sz="2400">
                <a:solidFill>
                  <a:srgbClr val="000000"/>
                </a:solidFill>
              </a:rPr>
              <a:t>– геометрическое место точек, до которых дошли колебания в данный момент времени.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 u="sng">
                <a:solidFill>
                  <a:srgbClr val="C00000"/>
                </a:solidFill>
              </a:rPr>
              <a:t>Волновая поверхность</a:t>
            </a:r>
            <a:r>
              <a:rPr lang="ru-RU" altLang="ru-RU" sz="2400">
                <a:solidFill>
                  <a:srgbClr val="000000"/>
                </a:solidFill>
              </a:rPr>
              <a:t>: геометрическое место точек, колеблющихся в одинаковой фазе (волны: плоские, сферические и др.).</a:t>
            </a:r>
            <a:endParaRPr lang="ru-RU" altLang="ru-RU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>
            <a:extLst>
              <a:ext uri="{FF2B5EF4-FFF2-40B4-BE49-F238E27FC236}">
                <a16:creationId xmlns:a16="http://schemas.microsoft.com/office/drawing/2014/main" id="{136AF874-4001-4377-9E00-E1DB206C5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9063" y="12700"/>
            <a:ext cx="6634162" cy="89217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ru-RU" altLang="ru-RU" sz="2400" b="1">
                <a:solidFill>
                  <a:srgbClr val="C00000"/>
                </a:solidFill>
              </a:rPr>
              <a:t>Уравнения Максвелла. Волновое уравнение</a:t>
            </a:r>
          </a:p>
        </p:txBody>
      </p:sp>
      <p:graphicFrame>
        <p:nvGraphicFramePr>
          <p:cNvPr id="101379" name="Object 4">
            <a:extLst>
              <a:ext uri="{FF2B5EF4-FFF2-40B4-BE49-F238E27FC236}">
                <a16:creationId xmlns:a16="http://schemas.microsoft.com/office/drawing/2014/main" id="{0D619D7D-1546-4B19-9934-A98EA1C9DD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3" y="4640263"/>
          <a:ext cx="11525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39392" imgH="291973" progId="Equation.3">
                  <p:embed/>
                </p:oleObj>
              </mc:Choice>
              <mc:Fallback>
                <p:oleObj name="Формула" r:id="rId2" imgW="939392" imgH="29197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4640263"/>
                        <a:ext cx="115252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0" name="Object 5">
            <a:extLst>
              <a:ext uri="{FF2B5EF4-FFF2-40B4-BE49-F238E27FC236}">
                <a16:creationId xmlns:a16="http://schemas.microsoft.com/office/drawing/2014/main" id="{42EAD7EA-714C-403B-B000-D4A00FE284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87713" y="5445125"/>
          <a:ext cx="113823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927100" imgH="292100" progId="Equation.3">
                  <p:embed/>
                </p:oleObj>
              </mc:Choice>
              <mc:Fallback>
                <p:oleObj name="Формула" r:id="rId4" imgW="927100" imgH="292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445125"/>
                        <a:ext cx="113823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1" name="Object 6">
            <a:extLst>
              <a:ext uri="{FF2B5EF4-FFF2-40B4-BE49-F238E27FC236}">
                <a16:creationId xmlns:a16="http://schemas.microsoft.com/office/drawing/2014/main" id="{DB79B434-25DA-4727-ADB0-0B83FB0A2D0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3" y="3213100"/>
          <a:ext cx="12271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040948" imgH="355446" progId="Equation.3">
                  <p:embed/>
                </p:oleObj>
              </mc:Choice>
              <mc:Fallback>
                <p:oleObj name="Формула" r:id="rId6" imgW="1040948" imgH="355446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3213100"/>
                        <a:ext cx="122713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2" name="Object 7">
            <a:extLst>
              <a:ext uri="{FF2B5EF4-FFF2-40B4-BE49-F238E27FC236}">
                <a16:creationId xmlns:a16="http://schemas.microsoft.com/office/drawing/2014/main" id="{804A3FF3-002C-49BE-B376-C84AB3FCBB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3" y="4002088"/>
          <a:ext cx="13001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1129810" imgH="355446" progId="Equation.3">
                  <p:embed/>
                </p:oleObj>
              </mc:Choice>
              <mc:Fallback>
                <p:oleObj name="Формула" r:id="rId8" imgW="1129810" imgH="35544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4002088"/>
                        <a:ext cx="13001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3" name="Text Box 8">
            <a:extLst>
              <a:ext uri="{FF2B5EF4-FFF2-40B4-BE49-F238E27FC236}">
                <a16:creationId xmlns:a16="http://schemas.microsoft.com/office/drawing/2014/main" id="{7B997941-9864-49DB-B5D8-5DCD06380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8200" y="900113"/>
            <a:ext cx="60325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Уравнения Максвелла для однородной  нейтральной (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 = 0) непроводящей (</a:t>
            </a:r>
            <a:r>
              <a:rPr lang="en-US" altLang="ru-RU" sz="2400" i="1">
                <a:solidFill>
                  <a:srgbClr val="000000"/>
                </a:solidFill>
                <a:sym typeface="Symbol" panose="05050102010706020507" pitchFamily="18" charset="2"/>
              </a:rPr>
              <a:t>j</a:t>
            </a:r>
            <a:r>
              <a:rPr lang="en-US" altLang="ru-RU" sz="2400">
                <a:solidFill>
                  <a:srgbClr val="000000"/>
                </a:solidFill>
                <a:sym typeface="Symbol" panose="05050102010706020507" pitchFamily="18" charset="2"/>
              </a:rPr>
              <a:t> = 0) </a:t>
            </a:r>
            <a:r>
              <a:rPr lang="ru-RU" altLang="ru-RU" sz="2400">
                <a:solidFill>
                  <a:srgbClr val="000000"/>
                </a:solidFill>
                <a:sym typeface="Symbol" panose="05050102010706020507" pitchFamily="18" charset="2"/>
              </a:rPr>
              <a:t>среды:</a:t>
            </a:r>
            <a:endParaRPr lang="ru-RU" altLang="ru-RU" sz="2400">
              <a:solidFill>
                <a:srgbClr val="000000"/>
              </a:solidFill>
            </a:endParaRPr>
          </a:p>
        </p:txBody>
      </p:sp>
      <p:graphicFrame>
        <p:nvGraphicFramePr>
          <p:cNvPr id="101384" name="Object 9">
            <a:extLst>
              <a:ext uri="{FF2B5EF4-FFF2-40B4-BE49-F238E27FC236}">
                <a16:creationId xmlns:a16="http://schemas.microsoft.com/office/drawing/2014/main" id="{31CB70B7-796D-4E61-BB6C-A077B408C4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3535363"/>
          <a:ext cx="14605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0" imgW="1219200" imgH="698500" progId="Equation.3">
                  <p:embed/>
                </p:oleObj>
              </mc:Choice>
              <mc:Fallback>
                <p:oleObj name="Формула" r:id="rId10" imgW="1219200" imgH="6985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535363"/>
                        <a:ext cx="14605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85" name="Object 10">
            <a:extLst>
              <a:ext uri="{FF2B5EF4-FFF2-40B4-BE49-F238E27FC236}">
                <a16:creationId xmlns:a16="http://schemas.microsoft.com/office/drawing/2014/main" id="{4E6190DA-D5FA-47A7-A00F-329D73334B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8" y="2354263"/>
          <a:ext cx="1792287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12" imgW="1384300" imgH="698500" progId="Equation.3">
                  <p:embed/>
                </p:oleObj>
              </mc:Choice>
              <mc:Fallback>
                <p:oleObj name="Формула" r:id="rId12" imgW="1384300" imgH="6985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354263"/>
                        <a:ext cx="1792287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18">
            <a:extLst>
              <a:ext uri="{FF2B5EF4-FFF2-40B4-BE49-F238E27FC236}">
                <a16:creationId xmlns:a16="http://schemas.microsoft.com/office/drawing/2014/main" id="{C247F59F-B860-4391-A561-2442232FD4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7538" y="2095500"/>
          <a:ext cx="2532062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032000" imgH="774700" progId="Equation.3">
                  <p:embed/>
                </p:oleObj>
              </mc:Choice>
              <mc:Fallback>
                <p:oleObj name="Формула" r:id="rId2" imgW="2032000" imgH="774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2095500"/>
                        <a:ext cx="2532062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403" name="Группа 20">
            <a:extLst>
              <a:ext uri="{FF2B5EF4-FFF2-40B4-BE49-F238E27FC236}">
                <a16:creationId xmlns:a16="http://schemas.microsoft.com/office/drawing/2014/main" id="{8D78799B-E08D-4B40-8E3F-7E677CAA9F80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3500438"/>
            <a:ext cx="4681538" cy="792162"/>
            <a:chOff x="6600056" y="2267833"/>
            <a:chExt cx="4680520" cy="792163"/>
          </a:xfrm>
        </p:grpSpPr>
        <p:graphicFrame>
          <p:nvGraphicFramePr>
            <p:cNvPr id="102409" name="Object 23">
              <a:extLst>
                <a:ext uri="{FF2B5EF4-FFF2-40B4-BE49-F238E27FC236}">
                  <a16:creationId xmlns:a16="http://schemas.microsoft.com/office/drawing/2014/main" id="{1D75EB35-66D9-42C2-B079-F34B2D371F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600056" y="2267833"/>
            <a:ext cx="1612900" cy="792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397000" imgH="685800" progId="Equation.3">
                    <p:embed/>
                  </p:oleObj>
                </mc:Choice>
                <mc:Fallback>
                  <p:oleObj name="Формула" r:id="rId4" imgW="1397000" imgH="6858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0056" y="2267833"/>
                          <a:ext cx="1612900" cy="792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10" name="Text Box 27">
              <a:extLst>
                <a:ext uri="{FF2B5EF4-FFF2-40B4-BE49-F238E27FC236}">
                  <a16:creationId xmlns:a16="http://schemas.microsoft.com/office/drawing/2014/main" id="{6FF545CC-DAFD-4BE6-B3DF-1E302A713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2264" y="2348880"/>
              <a:ext cx="2808312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000" b="1">
                  <a:solidFill>
                    <a:srgbClr val="000000"/>
                  </a:solidFill>
                </a:rPr>
                <a:t>-- фазовая скорость</a:t>
              </a:r>
            </a:p>
          </p:txBody>
        </p:sp>
      </p:grpSp>
      <p:sp>
        <p:nvSpPr>
          <p:cNvPr id="102404" name="TextBox 2">
            <a:extLst>
              <a:ext uri="{FF2B5EF4-FFF2-40B4-BE49-F238E27FC236}">
                <a16:creationId xmlns:a16="http://schemas.microsoft.com/office/drawing/2014/main" id="{EBB89B66-9931-42E9-951A-DEEE6F7E6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692150"/>
            <a:ext cx="4868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Следствия уравнений Максвелла</a:t>
            </a:r>
          </a:p>
        </p:txBody>
      </p:sp>
      <p:sp>
        <p:nvSpPr>
          <p:cNvPr id="102405" name="TextBox 3">
            <a:extLst>
              <a:ext uri="{FF2B5EF4-FFF2-40B4-BE49-F238E27FC236}">
                <a16:creationId xmlns:a16="http://schemas.microsoft.com/office/drawing/2014/main" id="{21E47357-1028-40EA-A37D-87C6F53E5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1628775"/>
            <a:ext cx="2543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Волновое уравнение</a:t>
            </a:r>
          </a:p>
        </p:txBody>
      </p:sp>
      <p:grpSp>
        <p:nvGrpSpPr>
          <p:cNvPr id="102406" name="Group 24">
            <a:extLst>
              <a:ext uri="{FF2B5EF4-FFF2-40B4-BE49-F238E27FC236}">
                <a16:creationId xmlns:a16="http://schemas.microsoft.com/office/drawing/2014/main" id="{3484AF99-4B8B-49C3-BAB0-8F358D8ECFA8}"/>
              </a:ext>
            </a:extLst>
          </p:cNvPr>
          <p:cNvGrpSpPr>
            <a:grpSpLocks/>
          </p:cNvGrpSpPr>
          <p:nvPr/>
        </p:nvGrpSpPr>
        <p:grpSpPr bwMode="auto">
          <a:xfrm>
            <a:off x="3382963" y="4814888"/>
            <a:ext cx="2808287" cy="1343025"/>
            <a:chOff x="4448" y="1312"/>
            <a:chExt cx="1312" cy="846"/>
          </a:xfrm>
        </p:grpSpPr>
        <p:graphicFrame>
          <p:nvGraphicFramePr>
            <p:cNvPr id="102407" name="Object 25">
              <a:extLst>
                <a:ext uri="{FF2B5EF4-FFF2-40B4-BE49-F238E27FC236}">
                  <a16:creationId xmlns:a16="http://schemas.microsoft.com/office/drawing/2014/main" id="{41D9678F-4BB7-480C-8537-3595F68E7A5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48" y="1312"/>
            <a:ext cx="1312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2082800" imgH="660400" progId="Equation.3">
                    <p:embed/>
                  </p:oleObj>
                </mc:Choice>
                <mc:Fallback>
                  <p:oleObj name="Формула" r:id="rId6" imgW="2082800" imgH="6604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8" y="1312"/>
                          <a:ext cx="1312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408" name="Text Box 26">
              <a:extLst>
                <a:ext uri="{FF2B5EF4-FFF2-40B4-BE49-F238E27FC236}">
                  <a16:creationId xmlns:a16="http://schemas.microsoft.com/office/drawing/2014/main" id="{715ADCAE-A57C-4705-B8C8-618D7B8607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58" y="1751"/>
              <a:ext cx="130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>
                  <a:solidFill>
                    <a:srgbClr val="000000"/>
                  </a:solidFill>
                </a:rPr>
                <a:t>Оператор Лапласа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Группа 1">
            <a:extLst>
              <a:ext uri="{FF2B5EF4-FFF2-40B4-BE49-F238E27FC236}">
                <a16:creationId xmlns:a16="http://schemas.microsoft.com/office/drawing/2014/main" id="{CEC9943F-D67B-48E7-B12A-8BF92BDA4D42}"/>
              </a:ext>
            </a:extLst>
          </p:cNvPr>
          <p:cNvGrpSpPr>
            <a:grpSpLocks/>
          </p:cNvGrpSpPr>
          <p:nvPr/>
        </p:nvGrpSpPr>
        <p:grpSpPr bwMode="auto">
          <a:xfrm>
            <a:off x="1271588" y="2103438"/>
            <a:ext cx="9734550" cy="2651125"/>
            <a:chOff x="1393567" y="3444704"/>
            <a:chExt cx="9734623" cy="2652057"/>
          </a:xfrm>
        </p:grpSpPr>
        <p:sp>
          <p:nvSpPr>
            <p:cNvPr id="103428" name="TextBox 2">
              <a:extLst>
                <a:ext uri="{FF2B5EF4-FFF2-40B4-BE49-F238E27FC236}">
                  <a16:creationId xmlns:a16="http://schemas.microsoft.com/office/drawing/2014/main" id="{E898B197-C3D2-466B-89D4-B9CCA65B7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3567" y="3444704"/>
              <a:ext cx="325262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 b="1"/>
                <a:t>Закон сохранения энергии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3547B02-D17D-4ADE-831B-155B246B224F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28616" y="4191126"/>
              <a:ext cx="6170279" cy="837345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  <p:grpSp>
          <p:nvGrpSpPr>
            <p:cNvPr id="103430" name="Группа 4">
              <a:extLst>
                <a:ext uri="{FF2B5EF4-FFF2-40B4-BE49-F238E27FC236}">
                  <a16:creationId xmlns:a16="http://schemas.microsoft.com/office/drawing/2014/main" id="{5EB80C95-9293-4A10-97D8-2D7DADF74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58328" y="3705577"/>
              <a:ext cx="1769862" cy="1523623"/>
              <a:chOff x="9358328" y="3705577"/>
              <a:chExt cx="1769862" cy="1523623"/>
            </a:xfrm>
          </p:grpSpPr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626D62B3-91F8-48C8-BC95-7AC32CD9EE26}"/>
                  </a:ext>
                </a:extLst>
              </p:cNvPr>
              <p:cNvSpPr/>
              <p:nvPr/>
            </p:nvSpPr>
            <p:spPr>
              <a:xfrm>
                <a:off x="9399389" y="4221264"/>
                <a:ext cx="1728801" cy="1008417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9" name="Прямая со стрелкой 8">
                <a:extLst>
                  <a:ext uri="{FF2B5EF4-FFF2-40B4-BE49-F238E27FC236}">
                    <a16:creationId xmlns:a16="http://schemas.microsoft.com/office/drawing/2014/main" id="{169859F5-CC0A-4F00-A7FC-41B3B830516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59861" y="3789312"/>
                <a:ext cx="73026" cy="43195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A75CA89-72EB-407D-A17C-F9BEBDCE0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1974" y="3705577"/>
                <a:ext cx="86261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ru-RU">
                    <a:noFill/>
                  </a:rPr>
                  <a:t> 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9E86E2C-8E2E-4A1C-B2B1-1CF0776CC2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657" y="4638746"/>
                <a:ext cx="284437" cy="369332"/>
              </a:xfrm>
              <a:prstGeom prst="rect">
                <a:avLst/>
              </a:prstGeom>
              <a:blipFill>
                <a:blip r:embed="rId4"/>
                <a:stretch>
                  <a:fillRect l="-23404" r="-19149" b="-8333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ru-RU">
                    <a:noFill/>
                  </a:rPr>
                  <a:t> 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7F44813-6F81-49EC-933E-5CE0DF932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8328" y="3990285"/>
                <a:ext cx="458771" cy="369332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pPr>
                  <a:defRPr/>
                </a:pPr>
                <a:r>
                  <a:rPr lang="ru-RU">
                    <a:noFill/>
                  </a:rPr>
                  <a:t> </a:t>
                </a:r>
              </a:p>
            </p:txBody>
          </p:sp>
        </p:grpSp>
        <p:sp>
          <p:nvSpPr>
            <p:cNvPr id="103431" name="TextBox 5">
              <a:extLst>
                <a:ext uri="{FF2B5EF4-FFF2-40B4-BE49-F238E27FC236}">
                  <a16:creationId xmlns:a16="http://schemas.microsoft.com/office/drawing/2014/main" id="{474EFE95-FDD3-4E01-ACF7-22615695D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5536" y="5696651"/>
              <a:ext cx="42605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 b="1"/>
                <a:t>Вектор Пойнтинга (поток энергии)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0BE2D1-8DF8-498F-8773-6456DB438249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00056" y="5727429"/>
              <a:ext cx="1394613" cy="369332"/>
            </a:xfrm>
            <a:prstGeom prst="rect">
              <a:avLst/>
            </a:prstGeom>
            <a:blipFill>
              <a:blip r:embed="rId6"/>
              <a:stretch>
                <a:fillRect l="-4825" r="-4825" b="-8197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ru-RU">
                  <a:noFill/>
                </a:rPr>
                <a:t> </a:t>
              </a:r>
            </a:p>
          </p:txBody>
        </p:sp>
      </p:grpSp>
      <p:sp>
        <p:nvSpPr>
          <p:cNvPr id="103427" name="TextBox 13">
            <a:extLst>
              <a:ext uri="{FF2B5EF4-FFF2-40B4-BE49-F238E27FC236}">
                <a16:creationId xmlns:a16="http://schemas.microsoft.com/office/drawing/2014/main" id="{72B8AF50-93EC-4839-8638-F84CDEDDF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788988"/>
            <a:ext cx="6094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Следствия уравнений Максвелла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0013F3E-446D-0E3C-F7D6-AC4890404AA8}"/>
              </a:ext>
            </a:extLst>
          </p:cNvPr>
          <p:cNvSpPr txBox="1"/>
          <p:nvPr/>
        </p:nvSpPr>
        <p:spPr>
          <a:xfrm>
            <a:off x="1595500" y="908720"/>
            <a:ext cx="900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Учебники и пособия</a:t>
            </a:r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И. В. Савельев. "Курс общей физики. Оптика. Атомная физика" (в разных изданиях разное деление на тома, нужно ориентироваться по названиям разделов)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А. А. </a:t>
            </a:r>
            <a:r>
              <a:rPr lang="ru-RU" dirty="0" err="1"/>
              <a:t>Детлаф</a:t>
            </a:r>
            <a:r>
              <a:rPr lang="ru-RU" dirty="0"/>
              <a:t>, Б. М. Яворский. "Курс Физики. Волновые процессы, Оптика. Атомная и ядерная физика" (том 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Г. С. Ландсберг. "Оптика"</a:t>
            </a:r>
          </a:p>
          <a:p>
            <a:endParaRPr lang="ru-RU" dirty="0"/>
          </a:p>
          <a:p>
            <a:r>
              <a:rPr lang="ru-RU" sz="3600" dirty="0">
                <a:solidFill>
                  <a:srgbClr val="FF0000"/>
                </a:solidFill>
              </a:rPr>
              <a:t>Презентации выложены здесь</a:t>
            </a:r>
          </a:p>
          <a:p>
            <a:endParaRPr lang="ru-R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http://peregoudov.narod.ru/optics.html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42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Box 1">
            <a:extLst>
              <a:ext uri="{FF2B5EF4-FFF2-40B4-BE49-F238E27FC236}">
                <a16:creationId xmlns:a16="http://schemas.microsoft.com/office/drawing/2014/main" id="{BD091320-FCF7-4958-97B6-641FFDFF4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692150"/>
            <a:ext cx="7089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Одномерное волновое уравнение. Плоские волны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9FC448-124A-42F0-BDFF-51779BA7DDD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27848" y="1556792"/>
            <a:ext cx="1847172" cy="74129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4452" name="TextBox 3">
            <a:extLst>
              <a:ext uri="{FF2B5EF4-FFF2-40B4-BE49-F238E27FC236}">
                <a16:creationId xmlns:a16="http://schemas.microsoft.com/office/drawing/2014/main" id="{97507B24-0579-45F8-BC4F-70A3D6E3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0" y="2492375"/>
            <a:ext cx="2014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Общее решение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9EEB40-520E-4526-8552-0311276EC83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744" y="3140968"/>
            <a:ext cx="4229235" cy="369332"/>
          </a:xfrm>
          <a:prstGeom prst="rect">
            <a:avLst/>
          </a:prstGeom>
          <a:blipFill>
            <a:blip r:embed="rId3"/>
            <a:stretch>
              <a:fillRect l="-1873" r="-2017" b="-3606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cxnSp>
        <p:nvCxnSpPr>
          <p:cNvPr id="104454" name="Прямая со стрелкой 9">
            <a:extLst>
              <a:ext uri="{FF2B5EF4-FFF2-40B4-BE49-F238E27FC236}">
                <a16:creationId xmlns:a16="http://schemas.microsoft.com/office/drawing/2014/main" id="{E6539210-FAC6-4DCC-8686-76B856BAEA4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79650" y="5445125"/>
            <a:ext cx="7488238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id="{338184FF-5AB4-4150-9A1D-76F81606700E}"/>
              </a:ext>
            </a:extLst>
          </p:cNvPr>
          <p:cNvSpPr/>
          <p:nvPr/>
        </p:nvSpPr>
        <p:spPr bwMode="auto">
          <a:xfrm>
            <a:off x="3143250" y="4330700"/>
            <a:ext cx="1152525" cy="111442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id="{9D509428-1635-463E-9E1F-048B93EBBF67}"/>
              </a:ext>
            </a:extLst>
          </p:cNvPr>
          <p:cNvSpPr/>
          <p:nvPr/>
        </p:nvSpPr>
        <p:spPr bwMode="auto">
          <a:xfrm>
            <a:off x="6816725" y="4330700"/>
            <a:ext cx="1150938" cy="1114425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4457" name="Прямая со стрелкой 13">
            <a:extLst>
              <a:ext uri="{FF2B5EF4-FFF2-40B4-BE49-F238E27FC236}">
                <a16:creationId xmlns:a16="http://schemas.microsoft.com/office/drawing/2014/main" id="{31E0D647-EBF1-4E7B-AC86-2A8C0F0B89B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19513" y="6021388"/>
            <a:ext cx="36718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58" name="Прямая соединительная линия 15">
            <a:extLst>
              <a:ext uri="{FF2B5EF4-FFF2-40B4-BE49-F238E27FC236}">
                <a16:creationId xmlns:a16="http://schemas.microsoft.com/office/drawing/2014/main" id="{7618273C-0524-4D8A-B832-9E6B578B5B20}"/>
              </a:ext>
            </a:extLst>
          </p:cNvPr>
          <p:cNvCxnSpPr>
            <a:cxnSpLocks noChangeShapeType="1"/>
            <a:stCxn id="11" idx="3"/>
          </p:cNvCxnSpPr>
          <p:nvPr/>
        </p:nvCxnSpPr>
        <p:spPr bwMode="auto">
          <a:xfrm>
            <a:off x="3719513" y="5445125"/>
            <a:ext cx="0" cy="720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4459" name="Прямая соединительная линия 17">
            <a:extLst>
              <a:ext uri="{FF2B5EF4-FFF2-40B4-BE49-F238E27FC236}">
                <a16:creationId xmlns:a16="http://schemas.microsoft.com/office/drawing/2014/main" id="{A00177AA-B4F7-4FEC-BBCB-27DB823E8D6A}"/>
              </a:ext>
            </a:extLst>
          </p:cNvPr>
          <p:cNvCxnSpPr>
            <a:cxnSpLocks noChangeShapeType="1"/>
            <a:stCxn id="12" idx="3"/>
          </p:cNvCxnSpPr>
          <p:nvPr/>
        </p:nvCxnSpPr>
        <p:spPr bwMode="auto">
          <a:xfrm>
            <a:off x="7391400" y="5445125"/>
            <a:ext cx="0" cy="720725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E32C776-6CB6-4944-A4D1-DE94C98D5C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514059" y="5445224"/>
            <a:ext cx="249748" cy="369332"/>
          </a:xfrm>
          <a:prstGeom prst="rect">
            <a:avLst/>
          </a:prstGeom>
          <a:blipFill>
            <a:blip r:embed="rId4"/>
            <a:stretch>
              <a:fillRect l="-17073" r="-975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CFF65F-3A8D-47B8-9BE9-FAA275BE473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78847" y="4439924"/>
            <a:ext cx="329770" cy="369332"/>
          </a:xfrm>
          <a:prstGeom prst="rect">
            <a:avLst/>
          </a:prstGeom>
          <a:blipFill>
            <a:blip r:embed="rId5"/>
            <a:stretch>
              <a:fillRect l="-16667" r="-5556" b="-1475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0CF8D7-9DA5-445E-BF62-E1972BB536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749643" y="4480909"/>
            <a:ext cx="991490" cy="369332"/>
          </a:xfrm>
          <a:prstGeom prst="rect">
            <a:avLst/>
          </a:prstGeom>
          <a:blipFill>
            <a:blip r:embed="rId6"/>
            <a:stretch>
              <a:fillRect l="-4908" r="-1227" b="-14754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766523-771E-44F7-9C30-0EC10B6ADF9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86770" y="5554219"/>
            <a:ext cx="1251176" cy="369332"/>
          </a:xfrm>
          <a:prstGeom prst="rect">
            <a:avLst/>
          </a:prstGeom>
          <a:blipFill>
            <a:blip r:embed="rId7"/>
            <a:stretch>
              <a:fillRect l="-2927" r="-7805" b="-3606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Box 1">
            <a:extLst>
              <a:ext uri="{FF2B5EF4-FFF2-40B4-BE49-F238E27FC236}">
                <a16:creationId xmlns:a16="http://schemas.microsoft.com/office/drawing/2014/main" id="{9E063644-CE94-46D2-9DAE-706E571FB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69215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Плоские гармонические волны</a:t>
            </a:r>
          </a:p>
        </p:txBody>
      </p:sp>
      <p:sp>
        <p:nvSpPr>
          <p:cNvPr id="105475" name="TextBox 2">
            <a:extLst>
              <a:ext uri="{FF2B5EF4-FFF2-40B4-BE49-F238E27FC236}">
                <a16:creationId xmlns:a16="http://schemas.microsoft.com/office/drawing/2014/main" id="{A5093A86-E193-47B3-B081-48237D2A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1557338"/>
            <a:ext cx="902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В гармонической волне величины меняются по закону синуса или косинуса</a:t>
            </a:r>
          </a:p>
        </p:txBody>
      </p:sp>
      <p:grpSp>
        <p:nvGrpSpPr>
          <p:cNvPr id="105476" name="Group 14">
            <a:extLst>
              <a:ext uri="{FF2B5EF4-FFF2-40B4-BE49-F238E27FC236}">
                <a16:creationId xmlns:a16="http://schemas.microsoft.com/office/drawing/2014/main" id="{3F60053B-C4CC-4DA9-A423-919C28F8FF19}"/>
              </a:ext>
            </a:extLst>
          </p:cNvPr>
          <p:cNvGrpSpPr>
            <a:grpSpLocks/>
          </p:cNvGrpSpPr>
          <p:nvPr/>
        </p:nvGrpSpPr>
        <p:grpSpPr bwMode="auto">
          <a:xfrm>
            <a:off x="2251075" y="2020888"/>
            <a:ext cx="3459163" cy="677862"/>
            <a:chOff x="1302" y="2090"/>
            <a:chExt cx="2179" cy="427"/>
          </a:xfrm>
        </p:grpSpPr>
        <p:graphicFrame>
          <p:nvGraphicFramePr>
            <p:cNvPr id="105479" name="Object 4">
              <a:extLst>
                <a:ext uri="{FF2B5EF4-FFF2-40B4-BE49-F238E27FC236}">
                  <a16:creationId xmlns:a16="http://schemas.microsoft.com/office/drawing/2014/main" id="{296AA5E0-6AAE-462E-AD94-7B02AA0E40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02" y="2185"/>
            <a:ext cx="2179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1498600" imgH="228600" progId="Equation.3">
                    <p:embed/>
                  </p:oleObj>
                </mc:Choice>
                <mc:Fallback>
                  <p:oleObj name="Формула" r:id="rId2" imgW="1498600" imgH="228600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2" y="2185"/>
                          <a:ext cx="2179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0EF3F9F5-B3B6-46B4-BAD3-6CD4AD9AE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2" y="2090"/>
              <a:ext cx="165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kern="0" dirty="0">
                  <a:solidFill>
                    <a:srgbClr val="000000"/>
                  </a:solidFill>
                </a:rPr>
                <a:t>.</a:t>
              </a:r>
            </a:p>
          </p:txBody>
        </p:sp>
      </p:grpSp>
      <p:pic>
        <p:nvPicPr>
          <p:cNvPr id="105477" name="Picture 7">
            <a:extLst>
              <a:ext uri="{FF2B5EF4-FFF2-40B4-BE49-F238E27FC236}">
                <a16:creationId xmlns:a16="http://schemas.microsoft.com/office/drawing/2014/main" id="{A7624234-A69B-48D8-80DD-366C32CDB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925" r="1826" b="1492"/>
          <a:stretch>
            <a:fillRect/>
          </a:stretch>
        </p:blipFill>
        <p:spPr bwMode="auto">
          <a:xfrm>
            <a:off x="5591175" y="3068638"/>
            <a:ext cx="5689600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8" name="TextBox 20">
            <a:extLst>
              <a:ext uri="{FF2B5EF4-FFF2-40B4-BE49-F238E27FC236}">
                <a16:creationId xmlns:a16="http://schemas.microsoft.com/office/drawing/2014/main" id="{35467B6F-DD33-4AC9-80C2-30866ECA3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0150" y="4286250"/>
            <a:ext cx="43195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Из гармонических волн с разными частотами можно составить волну произвольного профиля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498" name="Объект 9">
            <a:extLst>
              <a:ext uri="{FF2B5EF4-FFF2-40B4-BE49-F238E27FC236}">
                <a16:creationId xmlns:a16="http://schemas.microsoft.com/office/drawing/2014/main" id="{C7716CE7-9CAC-45CA-A5B3-70CA6D6D9A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7688" y="2895600"/>
          <a:ext cx="2144712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39392" imgH="406224" progId="Equation.3">
                  <p:embed/>
                </p:oleObj>
              </mc:Choice>
              <mc:Fallback>
                <p:oleObj name="Формула" r:id="rId2" imgW="939392" imgH="406224" progId="Equation.3">
                  <p:embed/>
                  <p:pic>
                    <p:nvPicPr>
                      <p:cNvPr id="0" name="Объект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2895600"/>
                        <a:ext cx="2144712" cy="94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99" name="TextBox 3">
            <a:extLst>
              <a:ext uri="{FF2B5EF4-FFF2-40B4-BE49-F238E27FC236}">
                <a16:creationId xmlns:a16="http://schemas.microsoft.com/office/drawing/2014/main" id="{0A18861D-0B27-4642-A6ED-D2D5014CE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3133725"/>
            <a:ext cx="6094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– циклическая частота колебаний в волне;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8FD7E7-2AC1-420A-A768-23DE067A929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16108" y="600693"/>
            <a:ext cx="358431" cy="369332"/>
          </a:xfrm>
          <a:prstGeom prst="rect">
            <a:avLst/>
          </a:prstGeom>
          <a:blipFill>
            <a:blip r:embed="rId4"/>
            <a:stretch>
              <a:fillRect l="-28814" r="-3390" b="-36667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17848-95FB-4622-91D7-2F3EE0F821E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62692" y="3892334"/>
            <a:ext cx="1099236" cy="461665"/>
          </a:xfrm>
          <a:prstGeom prst="rect">
            <a:avLst/>
          </a:prstGeom>
          <a:blipFill>
            <a:blip r:embed="rId5"/>
            <a:stretch>
              <a:fillRect l="-1667" r="-111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graphicFrame>
        <p:nvGraphicFramePr>
          <p:cNvPr id="106502" name="Объект 1">
            <a:extLst>
              <a:ext uri="{FF2B5EF4-FFF2-40B4-BE49-F238E27FC236}">
                <a16:creationId xmlns:a16="http://schemas.microsoft.com/office/drawing/2014/main" id="{B9A3C614-824D-47E7-8A1A-C889DCF398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0550" y="4729163"/>
          <a:ext cx="17573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787058" imgH="406224" progId="Equation.3">
                  <p:embed/>
                </p:oleObj>
              </mc:Choice>
              <mc:Fallback>
                <p:oleObj name="Формула" r:id="rId6" imgW="787058" imgH="406224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4729163"/>
                        <a:ext cx="17573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503" name="TextBox 7">
            <a:extLst>
              <a:ext uri="{FF2B5EF4-FFF2-40B4-BE49-F238E27FC236}">
                <a16:creationId xmlns:a16="http://schemas.microsoft.com/office/drawing/2014/main" id="{B8B1BEA9-CEA8-46B3-A22F-FF7BD64B2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7038" y="4959350"/>
            <a:ext cx="609441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- волновое число;</a:t>
            </a:r>
          </a:p>
        </p:txBody>
      </p:sp>
      <p:sp>
        <p:nvSpPr>
          <p:cNvPr id="106504" name="TextBox 8">
            <a:extLst>
              <a:ext uri="{FF2B5EF4-FFF2-40B4-BE49-F238E27FC236}">
                <a16:creationId xmlns:a16="http://schemas.microsoft.com/office/drawing/2014/main" id="{6CEAF78B-F9B2-450E-A78A-6759C660B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0663" y="392113"/>
            <a:ext cx="6840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- амплитуда колебаний в волне (максимальное значение колеблющейся величины);</a:t>
            </a:r>
          </a:p>
        </p:txBody>
      </p:sp>
      <p:sp>
        <p:nvSpPr>
          <p:cNvPr id="106505" name="TextBox 9">
            <a:extLst>
              <a:ext uri="{FF2B5EF4-FFF2-40B4-BE49-F238E27FC236}">
                <a16:creationId xmlns:a16="http://schemas.microsoft.com/office/drawing/2014/main" id="{4E345AB2-1CAF-40DD-9351-ACCDF9C5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3938588"/>
            <a:ext cx="75596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/>
              <a:t>-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 длина волны (расстояние между ближайшими точками, колеблющимися в</a:t>
            </a:r>
            <a:r>
              <a:rPr lang="en-US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одинаковой фазе); </a:t>
            </a:r>
            <a:endParaRPr lang="ru-RU" altLang="ru-RU" sz="20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0104AE-1756-404B-9B3C-79FF7A9729F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78301" y="2313694"/>
            <a:ext cx="270587" cy="369332"/>
          </a:xfrm>
          <a:prstGeom prst="rect">
            <a:avLst/>
          </a:prstGeom>
          <a:blipFill>
            <a:blip r:embed="rId8"/>
            <a:stretch>
              <a:fillRect l="-15909" r="-9091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6507" name="TextBox 11">
            <a:extLst>
              <a:ext uri="{FF2B5EF4-FFF2-40B4-BE49-F238E27FC236}">
                <a16:creationId xmlns:a16="http://schemas.microsoft.com/office/drawing/2014/main" id="{F373219E-CCB5-46D0-B4EA-6D7372DF7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575" y="2327275"/>
            <a:ext cx="2170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/>
              <a:t>- </a:t>
            </a:r>
            <a:r>
              <a:rPr lang="ru-RU" altLang="ru-RU" sz="2000" b="1"/>
              <a:t>начальная фаза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D1F7BE-8815-493A-9058-2B71D01D605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18104" y="1559061"/>
            <a:ext cx="1697581" cy="369332"/>
          </a:xfrm>
          <a:prstGeom prst="rect">
            <a:avLst/>
          </a:prstGeom>
          <a:blipFill>
            <a:blip r:embed="rId9"/>
            <a:stretch>
              <a:fillRect l="-1434" r="-1075" b="-1000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06509" name="TextBox 13">
            <a:extLst>
              <a:ext uri="{FF2B5EF4-FFF2-40B4-BE49-F238E27FC236}">
                <a16:creationId xmlns:a16="http://schemas.microsoft.com/office/drawing/2014/main" id="{07ED9DE9-281D-4CD6-83FB-9D98C1EC8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338" y="1516063"/>
            <a:ext cx="8715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/>
              <a:t>- </a:t>
            </a:r>
            <a:r>
              <a:rPr lang="ru-RU" altLang="ru-RU" sz="2000" b="1"/>
              <a:t>фаза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3">
            <a:extLst>
              <a:ext uri="{FF2B5EF4-FFF2-40B4-BE49-F238E27FC236}">
                <a16:creationId xmlns:a16="http://schemas.microsoft.com/office/drawing/2014/main" id="{1954E285-64A7-449A-902A-A5897B78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6538" y="177800"/>
            <a:ext cx="53355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</a:rPr>
              <a:t>Плоская электромагнитная волна</a:t>
            </a:r>
          </a:p>
        </p:txBody>
      </p:sp>
      <p:sp>
        <p:nvSpPr>
          <p:cNvPr id="107523" name="Text Box 6">
            <a:extLst>
              <a:ext uri="{FF2B5EF4-FFF2-40B4-BE49-F238E27FC236}">
                <a16:creationId xmlns:a16="http://schemas.microsoft.com/office/drawing/2014/main" id="{EB6DC337-A4F1-4362-856D-D7D653357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3425" y="2952750"/>
            <a:ext cx="6500813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1800">
                <a:solidFill>
                  <a:srgbClr val="000000"/>
                </a:solidFill>
              </a:rPr>
              <a:t>   </a:t>
            </a:r>
            <a:r>
              <a:rPr lang="ru-RU" altLang="ru-RU" sz="2400">
                <a:solidFill>
                  <a:srgbClr val="000000"/>
                </a:solidFill>
              </a:rPr>
              <a:t>Исследуем плоскую электромагнитную волну, распространяющуюся вдоль оси </a:t>
            </a:r>
            <a:r>
              <a:rPr lang="en-US" altLang="ru-RU" sz="2400" i="1">
                <a:solidFill>
                  <a:srgbClr val="000000"/>
                </a:solidFill>
              </a:rPr>
              <a:t>0X</a:t>
            </a:r>
            <a:r>
              <a:rPr lang="ru-RU" altLang="ru-RU" sz="2400" i="1">
                <a:solidFill>
                  <a:srgbClr val="000000"/>
                </a:solidFill>
              </a:rPr>
              <a:t>. </a:t>
            </a:r>
            <a:endParaRPr lang="ru-RU" altLang="ru-RU" sz="2400">
              <a:solidFill>
                <a:srgbClr val="000000"/>
              </a:solidFill>
            </a:endParaRPr>
          </a:p>
        </p:txBody>
      </p:sp>
      <p:grpSp>
        <p:nvGrpSpPr>
          <p:cNvPr id="107524" name="Group 7">
            <a:extLst>
              <a:ext uri="{FF2B5EF4-FFF2-40B4-BE49-F238E27FC236}">
                <a16:creationId xmlns:a16="http://schemas.microsoft.com/office/drawing/2014/main" id="{CE91DCD3-C424-4B98-9081-C2D573FB8AA5}"/>
              </a:ext>
            </a:extLst>
          </p:cNvPr>
          <p:cNvGrpSpPr>
            <a:grpSpLocks/>
          </p:cNvGrpSpPr>
          <p:nvPr/>
        </p:nvGrpSpPr>
        <p:grpSpPr bwMode="auto">
          <a:xfrm>
            <a:off x="1914525" y="765175"/>
            <a:ext cx="2819400" cy="2039938"/>
            <a:chOff x="118" y="482"/>
            <a:chExt cx="1776" cy="1285"/>
          </a:xfrm>
        </p:grpSpPr>
        <p:sp>
          <p:nvSpPr>
            <p:cNvPr id="107555" name="Line 8">
              <a:extLst>
                <a:ext uri="{FF2B5EF4-FFF2-40B4-BE49-F238E27FC236}">
                  <a16:creationId xmlns:a16="http://schemas.microsoft.com/office/drawing/2014/main" id="{95F87315-30F0-454C-B221-01832F0F2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3" y="1176"/>
              <a:ext cx="13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56" name="Line 9">
              <a:extLst>
                <a:ext uri="{FF2B5EF4-FFF2-40B4-BE49-F238E27FC236}">
                  <a16:creationId xmlns:a16="http://schemas.microsoft.com/office/drawing/2014/main" id="{3386B91A-D84F-4F74-B210-7D2CBA6A6D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1" y="505"/>
              <a:ext cx="0" cy="6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57" name="Line 10">
              <a:extLst>
                <a:ext uri="{FF2B5EF4-FFF2-40B4-BE49-F238E27FC236}">
                  <a16:creationId xmlns:a16="http://schemas.microsoft.com/office/drawing/2014/main" id="{D8DB5011-5C25-4775-A40D-A2664C7AED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8" y="1176"/>
              <a:ext cx="403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58" name="Text Box 11">
              <a:extLst>
                <a:ext uri="{FF2B5EF4-FFF2-40B4-BE49-F238E27FC236}">
                  <a16:creationId xmlns:a16="http://schemas.microsoft.com/office/drawing/2014/main" id="{9AEAA10C-1F05-4DAB-AC48-A57110AD2C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" y="101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 i="1">
                  <a:solidFill>
                    <a:srgbClr val="000000"/>
                  </a:solidFill>
                </a:rPr>
                <a:t>0</a:t>
              </a:r>
              <a:endParaRPr lang="ru-RU" altLang="ru-RU" sz="1800" b="1" i="1">
                <a:solidFill>
                  <a:srgbClr val="000000"/>
                </a:solidFill>
              </a:endParaRPr>
            </a:p>
          </p:txBody>
        </p:sp>
        <p:sp>
          <p:nvSpPr>
            <p:cNvPr id="107559" name="Text Box 12">
              <a:extLst>
                <a:ext uri="{FF2B5EF4-FFF2-40B4-BE49-F238E27FC236}">
                  <a16:creationId xmlns:a16="http://schemas.microsoft.com/office/drawing/2014/main" id="{9F1B4F3D-26F7-4A62-B0A6-53EF03C1B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7" y="1192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 i="1">
                  <a:solidFill>
                    <a:srgbClr val="000000"/>
                  </a:solidFill>
                </a:rPr>
                <a:t>X</a:t>
              </a:r>
              <a:endParaRPr lang="ru-RU" altLang="ru-RU" sz="1800" b="1" i="1">
                <a:solidFill>
                  <a:srgbClr val="000000"/>
                </a:solidFill>
              </a:endParaRPr>
            </a:p>
          </p:txBody>
        </p:sp>
        <p:sp>
          <p:nvSpPr>
            <p:cNvPr id="107560" name="Text Box 13">
              <a:extLst>
                <a:ext uri="{FF2B5EF4-FFF2-40B4-BE49-F238E27FC236}">
                  <a16:creationId xmlns:a16="http://schemas.microsoft.com/office/drawing/2014/main" id="{082A239D-9988-4489-9C87-A268B93413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" y="482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 i="1">
                  <a:solidFill>
                    <a:srgbClr val="000000"/>
                  </a:solidFill>
                </a:rPr>
                <a:t>Y</a:t>
              </a:r>
              <a:endParaRPr lang="ru-RU" altLang="ru-RU" sz="1800" b="1" i="1">
                <a:solidFill>
                  <a:srgbClr val="000000"/>
                </a:solidFill>
              </a:endParaRPr>
            </a:p>
          </p:txBody>
        </p:sp>
        <p:sp>
          <p:nvSpPr>
            <p:cNvPr id="107561" name="Text Box 14">
              <a:extLst>
                <a:ext uri="{FF2B5EF4-FFF2-40B4-BE49-F238E27FC236}">
                  <a16:creationId xmlns:a16="http://schemas.microsoft.com/office/drawing/2014/main" id="{2DB9D596-5440-4BC8-B1B8-18A2100FC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7" y="1536"/>
              <a:ext cx="2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 i="1">
                  <a:solidFill>
                    <a:srgbClr val="000000"/>
                  </a:solidFill>
                </a:rPr>
                <a:t>Z</a:t>
              </a:r>
              <a:endParaRPr lang="ru-RU" altLang="ru-RU" sz="1800" b="1" i="1">
                <a:solidFill>
                  <a:srgbClr val="000000"/>
                </a:solidFill>
              </a:endParaRPr>
            </a:p>
          </p:txBody>
        </p:sp>
      </p:grpSp>
      <p:grpSp>
        <p:nvGrpSpPr>
          <p:cNvPr id="107525" name="Group 15">
            <a:extLst>
              <a:ext uri="{FF2B5EF4-FFF2-40B4-BE49-F238E27FC236}">
                <a16:creationId xmlns:a16="http://schemas.microsoft.com/office/drawing/2014/main" id="{2FC56229-EDDB-409A-894F-205AAC142608}"/>
              </a:ext>
            </a:extLst>
          </p:cNvPr>
          <p:cNvGrpSpPr>
            <a:grpSpLocks/>
          </p:cNvGrpSpPr>
          <p:nvPr/>
        </p:nvGrpSpPr>
        <p:grpSpPr bwMode="auto">
          <a:xfrm>
            <a:off x="2049463" y="4157663"/>
            <a:ext cx="7862887" cy="830262"/>
            <a:chOff x="861" y="2746"/>
            <a:chExt cx="4953" cy="523"/>
          </a:xfrm>
        </p:grpSpPr>
        <p:graphicFrame>
          <p:nvGraphicFramePr>
            <p:cNvPr id="107553" name="Object 16">
              <a:extLst>
                <a:ext uri="{FF2B5EF4-FFF2-40B4-BE49-F238E27FC236}">
                  <a16:creationId xmlns:a16="http://schemas.microsoft.com/office/drawing/2014/main" id="{10912D20-7BD6-4E28-8420-20CAF1BD96D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796" y="2746"/>
            <a:ext cx="564" cy="2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672808" imgH="317362" progId="Equation.3">
                    <p:embed/>
                  </p:oleObj>
                </mc:Choice>
                <mc:Fallback>
                  <p:oleObj name="Формула" r:id="rId2" imgW="672808" imgH="317362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" y="2746"/>
                          <a:ext cx="564" cy="2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7554" name="Text Box 17">
              <a:extLst>
                <a:ext uri="{FF2B5EF4-FFF2-40B4-BE49-F238E27FC236}">
                  <a16:creationId xmlns:a16="http://schemas.microsoft.com/office/drawing/2014/main" id="{58B23032-BEB5-4472-A658-EEA1FD643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" y="2746"/>
              <a:ext cx="495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</a:rPr>
                <a:t> Вектора</a:t>
              </a:r>
              <a:r>
                <a:rPr lang="en-US" altLang="ru-RU" sz="2400">
                  <a:solidFill>
                    <a:srgbClr val="000000"/>
                  </a:solidFill>
                </a:rPr>
                <a:t> </a:t>
              </a:r>
              <a:r>
                <a:rPr lang="ru-RU" altLang="ru-RU" sz="2400">
                  <a:solidFill>
                    <a:srgbClr val="000000"/>
                  </a:solidFill>
                </a:rPr>
                <a:t>                и их компоненты по координатным осям не будут зависеть от координат </a:t>
              </a:r>
              <a:r>
                <a:rPr lang="en-US" altLang="ru-RU" sz="2400" i="1">
                  <a:solidFill>
                    <a:srgbClr val="000000"/>
                  </a:solidFill>
                </a:rPr>
                <a:t>y</a:t>
              </a:r>
              <a:r>
                <a:rPr lang="en-US" altLang="ru-RU" sz="2400">
                  <a:solidFill>
                    <a:srgbClr val="000000"/>
                  </a:solidFill>
                </a:rPr>
                <a:t> </a:t>
              </a:r>
              <a:r>
                <a:rPr lang="ru-RU" altLang="ru-RU" sz="2400">
                  <a:solidFill>
                    <a:srgbClr val="000000"/>
                  </a:solidFill>
                </a:rPr>
                <a:t>и </a:t>
              </a:r>
              <a:r>
                <a:rPr lang="en-US" altLang="ru-RU" sz="2400" i="1">
                  <a:solidFill>
                    <a:srgbClr val="000000"/>
                  </a:solidFill>
                </a:rPr>
                <a:t>z </a:t>
              </a:r>
              <a:r>
                <a:rPr lang="ru-RU" altLang="ru-RU" sz="2400" i="1">
                  <a:solidFill>
                    <a:srgbClr val="000000"/>
                  </a:solidFill>
                </a:rPr>
                <a:t>.</a:t>
              </a:r>
            </a:p>
          </p:txBody>
        </p:sp>
      </p:grpSp>
      <p:grpSp>
        <p:nvGrpSpPr>
          <p:cNvPr id="107526" name="Group 21">
            <a:extLst>
              <a:ext uri="{FF2B5EF4-FFF2-40B4-BE49-F238E27FC236}">
                <a16:creationId xmlns:a16="http://schemas.microsoft.com/office/drawing/2014/main" id="{648D07AE-1EB6-42A1-9272-D655446E9D38}"/>
              </a:ext>
            </a:extLst>
          </p:cNvPr>
          <p:cNvGrpSpPr>
            <a:grpSpLocks/>
          </p:cNvGrpSpPr>
          <p:nvPr/>
        </p:nvGrpSpPr>
        <p:grpSpPr bwMode="auto">
          <a:xfrm>
            <a:off x="2767013" y="1122363"/>
            <a:ext cx="974725" cy="1387475"/>
            <a:chOff x="757" y="694"/>
            <a:chExt cx="614" cy="874"/>
          </a:xfrm>
        </p:grpSpPr>
        <p:sp>
          <p:nvSpPr>
            <p:cNvPr id="107549" name="Line 22">
              <a:extLst>
                <a:ext uri="{FF2B5EF4-FFF2-40B4-BE49-F238E27FC236}">
                  <a16:creationId xmlns:a16="http://schemas.microsoft.com/office/drawing/2014/main" id="{910EDCAC-05B3-4863-80D8-8362EF687E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8" y="801"/>
              <a:ext cx="0" cy="3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50" name="Text Box 23">
              <a:extLst>
                <a:ext uri="{FF2B5EF4-FFF2-40B4-BE49-F238E27FC236}">
                  <a16:creationId xmlns:a16="http://schemas.microsoft.com/office/drawing/2014/main" id="{DC52DC5B-77A6-4B59-BAA3-A268294BAF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83" y="694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000" b="1" i="1">
                  <a:solidFill>
                    <a:srgbClr val="000000"/>
                  </a:solidFill>
                </a:rPr>
                <a:t>E</a:t>
              </a:r>
              <a:r>
                <a:rPr lang="en-US" altLang="ru-RU" sz="2000" b="1" i="1" baseline="-25000">
                  <a:solidFill>
                    <a:srgbClr val="000000"/>
                  </a:solidFill>
                </a:rPr>
                <a:t>y</a:t>
              </a:r>
              <a:endParaRPr lang="ru-RU" altLang="ru-RU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107551" name="Line 24">
              <a:extLst>
                <a:ext uri="{FF2B5EF4-FFF2-40B4-BE49-F238E27FC236}">
                  <a16:creationId xmlns:a16="http://schemas.microsoft.com/office/drawing/2014/main" id="{E9F3F6E7-3A97-4767-8C22-2245D0DF38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7" y="1168"/>
              <a:ext cx="229" cy="3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52" name="Text Box 25">
              <a:extLst>
                <a:ext uri="{FF2B5EF4-FFF2-40B4-BE49-F238E27FC236}">
                  <a16:creationId xmlns:a16="http://schemas.microsoft.com/office/drawing/2014/main" id="{E02B6790-9B4A-4464-ADC9-1FF7D8DCFD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" y="1318"/>
              <a:ext cx="3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000" b="1" i="1">
                  <a:solidFill>
                    <a:srgbClr val="000000"/>
                  </a:solidFill>
                </a:rPr>
                <a:t>H</a:t>
              </a:r>
              <a:r>
                <a:rPr lang="en-US" altLang="ru-RU" sz="2000" b="1" i="1" baseline="-25000">
                  <a:solidFill>
                    <a:srgbClr val="000000"/>
                  </a:solidFill>
                </a:rPr>
                <a:t>z</a:t>
              </a:r>
              <a:endParaRPr lang="ru-RU" altLang="ru-RU" sz="2000" b="1" i="1" baseline="-25000">
                <a:solidFill>
                  <a:srgbClr val="000000"/>
                </a:solidFill>
              </a:endParaRPr>
            </a:p>
          </p:txBody>
        </p:sp>
      </p:grpSp>
      <p:grpSp>
        <p:nvGrpSpPr>
          <p:cNvPr id="107527" name="Group 26">
            <a:extLst>
              <a:ext uri="{FF2B5EF4-FFF2-40B4-BE49-F238E27FC236}">
                <a16:creationId xmlns:a16="http://schemas.microsoft.com/office/drawing/2014/main" id="{4986541F-6E57-4CA8-857E-F9F4C8D7EA84}"/>
              </a:ext>
            </a:extLst>
          </p:cNvPr>
          <p:cNvGrpSpPr>
            <a:grpSpLocks/>
          </p:cNvGrpSpPr>
          <p:nvPr/>
        </p:nvGrpSpPr>
        <p:grpSpPr bwMode="auto">
          <a:xfrm>
            <a:off x="5184775" y="784225"/>
            <a:ext cx="2819400" cy="2039938"/>
            <a:chOff x="2029" y="511"/>
            <a:chExt cx="1776" cy="1285"/>
          </a:xfrm>
        </p:grpSpPr>
        <p:grpSp>
          <p:nvGrpSpPr>
            <p:cNvPr id="107537" name="Group 27">
              <a:extLst>
                <a:ext uri="{FF2B5EF4-FFF2-40B4-BE49-F238E27FC236}">
                  <a16:creationId xmlns:a16="http://schemas.microsoft.com/office/drawing/2014/main" id="{FD20C1A3-3EC6-452C-B66F-70DAFBFA4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9" y="511"/>
              <a:ext cx="1776" cy="1285"/>
              <a:chOff x="118" y="482"/>
              <a:chExt cx="1776" cy="1285"/>
            </a:xfrm>
          </p:grpSpPr>
          <p:sp>
            <p:nvSpPr>
              <p:cNvPr id="107542" name="Line 28">
                <a:extLst>
                  <a:ext uri="{FF2B5EF4-FFF2-40B4-BE49-F238E27FC236}">
                    <a16:creationId xmlns:a16="http://schemas.microsoft.com/office/drawing/2014/main" id="{54C4CD2E-42F4-4368-93F4-F7D239FB13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" y="1176"/>
                <a:ext cx="13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3" name="Line 29">
                <a:extLst>
                  <a:ext uri="{FF2B5EF4-FFF2-40B4-BE49-F238E27FC236}">
                    <a16:creationId xmlns:a16="http://schemas.microsoft.com/office/drawing/2014/main" id="{8EAE5632-92D3-461D-8B02-EE5B52347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" y="505"/>
                <a:ext cx="0" cy="6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4" name="Line 30">
                <a:extLst>
                  <a:ext uri="{FF2B5EF4-FFF2-40B4-BE49-F238E27FC236}">
                    <a16:creationId xmlns:a16="http://schemas.microsoft.com/office/drawing/2014/main" id="{1D374956-C6F2-4E7A-B861-8FD014301D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" y="1176"/>
                <a:ext cx="403" cy="5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545" name="Text Box 31">
                <a:extLst>
                  <a:ext uri="{FF2B5EF4-FFF2-40B4-BE49-F238E27FC236}">
                    <a16:creationId xmlns:a16="http://schemas.microsoft.com/office/drawing/2014/main" id="{F41A01EA-4CA0-48BC-9BE9-066B2A6946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" y="101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800" b="1" i="1">
                    <a:solidFill>
                      <a:srgbClr val="000000"/>
                    </a:solidFill>
                  </a:rPr>
                  <a:t>0</a:t>
                </a:r>
                <a:endParaRPr lang="ru-RU" altLang="ru-RU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46" name="Text Box 32">
                <a:extLst>
                  <a:ext uri="{FF2B5EF4-FFF2-40B4-BE49-F238E27FC236}">
                    <a16:creationId xmlns:a16="http://schemas.microsoft.com/office/drawing/2014/main" id="{3A89C263-FFAC-4FE0-80FC-388F4C75BC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7" y="1192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800" b="1" i="1">
                    <a:solidFill>
                      <a:srgbClr val="000000"/>
                    </a:solidFill>
                  </a:rPr>
                  <a:t>X</a:t>
                </a:r>
                <a:endParaRPr lang="ru-RU" altLang="ru-RU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47" name="Text Box 33">
                <a:extLst>
                  <a:ext uri="{FF2B5EF4-FFF2-40B4-BE49-F238E27FC236}">
                    <a16:creationId xmlns:a16="http://schemas.microsoft.com/office/drawing/2014/main" id="{B32BF5BD-8763-441A-885E-0B5555C27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" y="482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800" b="1" i="1">
                    <a:solidFill>
                      <a:srgbClr val="000000"/>
                    </a:solidFill>
                  </a:rPr>
                  <a:t>Y</a:t>
                </a:r>
                <a:endParaRPr lang="ru-RU" altLang="ru-RU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07548" name="Text Box 34">
                <a:extLst>
                  <a:ext uri="{FF2B5EF4-FFF2-40B4-BE49-F238E27FC236}">
                    <a16:creationId xmlns:a16="http://schemas.microsoft.com/office/drawing/2014/main" id="{908C528F-4F8A-4111-BCD1-5A7F117442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" y="1536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800" b="1" i="1">
                    <a:solidFill>
                      <a:srgbClr val="000000"/>
                    </a:solidFill>
                  </a:rPr>
                  <a:t>Z</a:t>
                </a:r>
                <a:endParaRPr lang="ru-RU" altLang="ru-RU" sz="1800" b="1" i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7538" name="Line 35">
              <a:extLst>
                <a:ext uri="{FF2B5EF4-FFF2-40B4-BE49-F238E27FC236}">
                  <a16:creationId xmlns:a16="http://schemas.microsoft.com/office/drawing/2014/main" id="{B06FB52D-684F-49A5-9E43-9B9F352FF5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8" y="1203"/>
              <a:ext cx="0" cy="37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39" name="Text Box 36">
              <a:extLst>
                <a:ext uri="{FF2B5EF4-FFF2-40B4-BE49-F238E27FC236}">
                  <a16:creationId xmlns:a16="http://schemas.microsoft.com/office/drawing/2014/main" id="{16CF6D73-F975-4D68-8304-940115EBFD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1" y="1300"/>
              <a:ext cx="2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000" b="1" i="1">
                  <a:solidFill>
                    <a:srgbClr val="000000"/>
                  </a:solidFill>
                </a:rPr>
                <a:t>E</a:t>
              </a:r>
              <a:r>
                <a:rPr lang="en-US" altLang="ru-RU" sz="2000" b="1" i="1" baseline="-25000">
                  <a:solidFill>
                    <a:srgbClr val="000000"/>
                  </a:solidFill>
                </a:rPr>
                <a:t>z</a:t>
              </a:r>
              <a:endParaRPr lang="ru-RU" altLang="ru-RU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107540" name="Text Box 37">
              <a:extLst>
                <a:ext uri="{FF2B5EF4-FFF2-40B4-BE49-F238E27FC236}">
                  <a16:creationId xmlns:a16="http://schemas.microsoft.com/office/drawing/2014/main" id="{AA10A7AD-C16F-4938-8839-067DDE98F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9" y="1382"/>
              <a:ext cx="3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2000" b="1" i="1">
                  <a:solidFill>
                    <a:srgbClr val="000000"/>
                  </a:solidFill>
                </a:rPr>
                <a:t>H</a:t>
              </a:r>
              <a:r>
                <a:rPr lang="en-US" altLang="ru-RU" sz="2000" b="1" i="1" baseline="-25000">
                  <a:solidFill>
                    <a:srgbClr val="000000"/>
                  </a:solidFill>
                </a:rPr>
                <a:t>y</a:t>
              </a:r>
              <a:endParaRPr lang="ru-RU" altLang="ru-RU" sz="20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107541" name="Line 38">
              <a:extLst>
                <a:ext uri="{FF2B5EF4-FFF2-40B4-BE49-F238E27FC236}">
                  <a16:creationId xmlns:a16="http://schemas.microsoft.com/office/drawing/2014/main" id="{E1E34375-D7E5-4C2E-9043-859A507FB3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40" y="1207"/>
              <a:ext cx="229" cy="316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7528" name="Group 40">
            <a:extLst>
              <a:ext uri="{FF2B5EF4-FFF2-40B4-BE49-F238E27FC236}">
                <a16:creationId xmlns:a16="http://schemas.microsoft.com/office/drawing/2014/main" id="{D79537B4-1827-4D98-A03D-C84D8E88BFA2}"/>
              </a:ext>
            </a:extLst>
          </p:cNvPr>
          <p:cNvGrpSpPr>
            <a:grpSpLocks/>
          </p:cNvGrpSpPr>
          <p:nvPr/>
        </p:nvGrpSpPr>
        <p:grpSpPr bwMode="auto">
          <a:xfrm>
            <a:off x="3140075" y="1592263"/>
            <a:ext cx="739775" cy="274637"/>
            <a:chOff x="1483" y="774"/>
            <a:chExt cx="466" cy="173"/>
          </a:xfrm>
        </p:grpSpPr>
        <p:sp>
          <p:nvSpPr>
            <p:cNvPr id="107535" name="Line 41">
              <a:extLst>
                <a:ext uri="{FF2B5EF4-FFF2-40B4-BE49-F238E27FC236}">
                  <a16:creationId xmlns:a16="http://schemas.microsoft.com/office/drawing/2014/main" id="{F9DBDCC3-2C05-4440-A016-07420DDD4B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947"/>
              <a:ext cx="46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7536" name="Object 42">
              <a:extLst>
                <a:ext uri="{FF2B5EF4-FFF2-40B4-BE49-F238E27FC236}">
                  <a16:creationId xmlns:a16="http://schemas.microsoft.com/office/drawing/2014/main" id="{94667170-E8D7-4F0D-868B-C8037DF50CE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02" y="774"/>
            <a:ext cx="10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4" imgW="164885" imgH="215619" progId="Equation.3">
                    <p:embed/>
                  </p:oleObj>
                </mc:Choice>
                <mc:Fallback>
                  <p:oleObj name="Формула" r:id="rId4" imgW="164885" imgH="215619" progId="Equation.3">
                    <p:embed/>
                    <p:pic>
                      <p:nvPicPr>
                        <p:cNvPr id="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774"/>
                          <a:ext cx="10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7529" name="Group 43">
            <a:extLst>
              <a:ext uri="{FF2B5EF4-FFF2-40B4-BE49-F238E27FC236}">
                <a16:creationId xmlns:a16="http://schemas.microsoft.com/office/drawing/2014/main" id="{A9A9742F-1092-4ABD-A87E-0A5A38DBAA7F}"/>
              </a:ext>
            </a:extLst>
          </p:cNvPr>
          <p:cNvGrpSpPr>
            <a:grpSpLocks/>
          </p:cNvGrpSpPr>
          <p:nvPr/>
        </p:nvGrpSpPr>
        <p:grpSpPr bwMode="auto">
          <a:xfrm>
            <a:off x="6661150" y="1630363"/>
            <a:ext cx="739775" cy="274637"/>
            <a:chOff x="1483" y="774"/>
            <a:chExt cx="466" cy="173"/>
          </a:xfrm>
        </p:grpSpPr>
        <p:sp>
          <p:nvSpPr>
            <p:cNvPr id="107533" name="Line 44">
              <a:extLst>
                <a:ext uri="{FF2B5EF4-FFF2-40B4-BE49-F238E27FC236}">
                  <a16:creationId xmlns:a16="http://schemas.microsoft.com/office/drawing/2014/main" id="{5D595E9B-3AD3-44D0-BF7E-493BA93AB7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3" y="947"/>
              <a:ext cx="466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107534" name="Object 45">
              <a:extLst>
                <a:ext uri="{FF2B5EF4-FFF2-40B4-BE49-F238E27FC236}">
                  <a16:creationId xmlns:a16="http://schemas.microsoft.com/office/drawing/2014/main" id="{405C5C80-254E-4F3A-B311-DEFFC1B3DB7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02" y="774"/>
            <a:ext cx="104" cy="1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6" imgW="164885" imgH="215619" progId="Equation.3">
                    <p:embed/>
                  </p:oleObj>
                </mc:Choice>
                <mc:Fallback>
                  <p:oleObj name="Формула" r:id="rId6" imgW="164885" imgH="215619" progId="Equation.3">
                    <p:embed/>
                    <p:pic>
                      <p:nvPicPr>
                        <p:cNvPr id="0" name="Object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2" y="774"/>
                          <a:ext cx="104" cy="1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7530" name="Object 48">
            <a:extLst>
              <a:ext uri="{FF2B5EF4-FFF2-40B4-BE49-F238E27FC236}">
                <a16:creationId xmlns:a16="http://schemas.microsoft.com/office/drawing/2014/main" id="{D96E2276-6F7E-46E8-BBD8-B69F9FBE70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6163" y="5378450"/>
          <a:ext cx="82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7" imgW="825500" imgH="368300" progId="Equation.3">
                  <p:embed/>
                </p:oleObj>
              </mc:Choice>
              <mc:Fallback>
                <p:oleObj name="Формула" r:id="rId7" imgW="825500" imgH="368300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6163" y="5378450"/>
                        <a:ext cx="82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49">
            <a:extLst>
              <a:ext uri="{FF2B5EF4-FFF2-40B4-BE49-F238E27FC236}">
                <a16:creationId xmlns:a16="http://schemas.microsoft.com/office/drawing/2014/main" id="{62752DDE-75D5-45FD-ACD2-18BE39CE07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27913" y="5910263"/>
          <a:ext cx="825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9" imgW="825500" imgH="368300" progId="Equation.3">
                  <p:embed/>
                </p:oleObj>
              </mc:Choice>
              <mc:Fallback>
                <p:oleObj name="Формула" r:id="rId9" imgW="825500" imgH="3683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7913" y="5910263"/>
                        <a:ext cx="825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2" name="TextBox 41">
            <a:extLst>
              <a:ext uri="{FF2B5EF4-FFF2-40B4-BE49-F238E27FC236}">
                <a16:creationId xmlns:a16="http://schemas.microsoft.com/office/drawing/2014/main" id="{4B46FBF3-9C9C-4443-9BD7-EDC654797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450" y="5464175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Возможны два типа волны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5">
            <a:extLst>
              <a:ext uri="{FF2B5EF4-FFF2-40B4-BE49-F238E27FC236}">
                <a16:creationId xmlns:a16="http://schemas.microsoft.com/office/drawing/2014/main" id="{BFC08D7D-0B04-49AC-802D-73C5535C4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100" y="588963"/>
            <a:ext cx="75755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</a:rPr>
              <a:t>Простейшими решениями уравнений Максвелла являются плоские гармонические волны:</a:t>
            </a:r>
          </a:p>
        </p:txBody>
      </p:sp>
      <p:graphicFrame>
        <p:nvGraphicFramePr>
          <p:cNvPr id="108547" name="Object 6">
            <a:extLst>
              <a:ext uri="{FF2B5EF4-FFF2-40B4-BE49-F238E27FC236}">
                <a16:creationId xmlns:a16="http://schemas.microsoft.com/office/drawing/2014/main" id="{C91250D9-3718-4E63-80A2-0F0F3BDB9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4975" y="1589088"/>
          <a:ext cx="30749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2501900" imgH="660400" progId="Equation.3">
                  <p:embed/>
                </p:oleObj>
              </mc:Choice>
              <mc:Fallback>
                <p:oleObj name="Формула" r:id="rId2" imgW="2501900" imgH="660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975" y="1589088"/>
                        <a:ext cx="307498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7">
            <a:extLst>
              <a:ext uri="{FF2B5EF4-FFF2-40B4-BE49-F238E27FC236}">
                <a16:creationId xmlns:a16="http://schemas.microsoft.com/office/drawing/2014/main" id="{7F532847-7B6E-44A4-A19E-91C78E3415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91113" y="1636713"/>
          <a:ext cx="31337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2552700" imgH="660400" progId="Equation.3">
                  <p:embed/>
                </p:oleObj>
              </mc:Choice>
              <mc:Fallback>
                <p:oleObj name="Формула" r:id="rId4" imgW="2552700" imgH="660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1636713"/>
                        <a:ext cx="3133725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8549" name="Group 8">
            <a:extLst>
              <a:ext uri="{FF2B5EF4-FFF2-40B4-BE49-F238E27FC236}">
                <a16:creationId xmlns:a16="http://schemas.microsoft.com/office/drawing/2014/main" id="{B958880B-791E-4D0D-ADE9-180097C8A392}"/>
              </a:ext>
            </a:extLst>
          </p:cNvPr>
          <p:cNvGrpSpPr>
            <a:grpSpLocks/>
          </p:cNvGrpSpPr>
          <p:nvPr/>
        </p:nvGrpSpPr>
        <p:grpSpPr bwMode="auto">
          <a:xfrm>
            <a:off x="2063750" y="3849688"/>
            <a:ext cx="5322888" cy="2039937"/>
            <a:chOff x="357" y="521"/>
            <a:chExt cx="3353" cy="1285"/>
          </a:xfrm>
        </p:grpSpPr>
        <p:sp>
          <p:nvSpPr>
            <p:cNvPr id="108551" name="Line 9">
              <a:extLst>
                <a:ext uri="{FF2B5EF4-FFF2-40B4-BE49-F238E27FC236}">
                  <a16:creationId xmlns:a16="http://schemas.microsoft.com/office/drawing/2014/main" id="{3C6BBD76-E111-43FC-AB90-3E7BD7B509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2" y="1207"/>
              <a:ext cx="288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52" name="Line 10">
              <a:extLst>
                <a:ext uri="{FF2B5EF4-FFF2-40B4-BE49-F238E27FC236}">
                  <a16:creationId xmlns:a16="http://schemas.microsoft.com/office/drawing/2014/main" id="{427B8BBF-C5E4-48FF-9875-6B893D109F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0" y="544"/>
              <a:ext cx="0" cy="6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53" name="Line 11">
              <a:extLst>
                <a:ext uri="{FF2B5EF4-FFF2-40B4-BE49-F238E27FC236}">
                  <a16:creationId xmlns:a16="http://schemas.microsoft.com/office/drawing/2014/main" id="{F9A3851D-AC82-40A1-A6C9-5C96A78FD6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7" y="1215"/>
              <a:ext cx="403" cy="5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54" name="Text Box 12">
              <a:extLst>
                <a:ext uri="{FF2B5EF4-FFF2-40B4-BE49-F238E27FC236}">
                  <a16:creationId xmlns:a16="http://schemas.microsoft.com/office/drawing/2014/main" id="{34EE8FC3-0A25-403C-8B5B-113D7456D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10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 i="1">
                  <a:solidFill>
                    <a:srgbClr val="000000"/>
                  </a:solidFill>
                </a:rPr>
                <a:t>0</a:t>
              </a:r>
              <a:endParaRPr lang="ru-RU" altLang="ru-RU" sz="1800" b="1" i="1">
                <a:solidFill>
                  <a:srgbClr val="000000"/>
                </a:solidFill>
              </a:endParaRPr>
            </a:p>
          </p:txBody>
        </p:sp>
        <p:sp>
          <p:nvSpPr>
            <p:cNvPr id="108555" name="Text Box 13">
              <a:extLst>
                <a:ext uri="{FF2B5EF4-FFF2-40B4-BE49-F238E27FC236}">
                  <a16:creationId xmlns:a16="http://schemas.microsoft.com/office/drawing/2014/main" id="{7D7D2CBF-C2E1-41B5-A7C1-B4462FA0E2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2" y="123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 i="1">
                  <a:solidFill>
                    <a:srgbClr val="000000"/>
                  </a:solidFill>
                </a:rPr>
                <a:t>X</a:t>
              </a:r>
              <a:endParaRPr lang="ru-RU" altLang="ru-RU" sz="1800" b="1" i="1">
                <a:solidFill>
                  <a:srgbClr val="000000"/>
                </a:solidFill>
              </a:endParaRPr>
            </a:p>
          </p:txBody>
        </p:sp>
        <p:sp>
          <p:nvSpPr>
            <p:cNvPr id="108556" name="Text Box 14">
              <a:extLst>
                <a:ext uri="{FF2B5EF4-FFF2-40B4-BE49-F238E27FC236}">
                  <a16:creationId xmlns:a16="http://schemas.microsoft.com/office/drawing/2014/main" id="{56E88A4F-287D-49BA-B407-0E75DF8074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52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 i="1">
                  <a:solidFill>
                    <a:srgbClr val="000000"/>
                  </a:solidFill>
                </a:rPr>
                <a:t>Y</a:t>
              </a:r>
              <a:endParaRPr lang="ru-RU" altLang="ru-RU" sz="1800" b="1" i="1">
                <a:solidFill>
                  <a:srgbClr val="000000"/>
                </a:solidFill>
              </a:endParaRPr>
            </a:p>
          </p:txBody>
        </p:sp>
        <p:sp>
          <p:nvSpPr>
            <p:cNvPr id="108557" name="Text Box 15">
              <a:extLst>
                <a:ext uri="{FF2B5EF4-FFF2-40B4-BE49-F238E27FC236}">
                  <a16:creationId xmlns:a16="http://schemas.microsoft.com/office/drawing/2014/main" id="{4CA4A499-D222-4EBC-8562-E38538C05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1575"/>
              <a:ext cx="20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800" b="1" i="1">
                  <a:solidFill>
                    <a:srgbClr val="000000"/>
                  </a:solidFill>
                </a:rPr>
                <a:t>Z</a:t>
              </a:r>
              <a:endParaRPr lang="ru-RU" altLang="ru-RU" sz="1800" b="1" i="1">
                <a:solidFill>
                  <a:srgbClr val="000000"/>
                </a:solidFill>
              </a:endParaRPr>
            </a:p>
          </p:txBody>
        </p:sp>
        <p:sp>
          <p:nvSpPr>
            <p:cNvPr id="108558" name="Line 16">
              <a:extLst>
                <a:ext uri="{FF2B5EF4-FFF2-40B4-BE49-F238E27FC236}">
                  <a16:creationId xmlns:a16="http://schemas.microsoft.com/office/drawing/2014/main" id="{41EE4B78-0087-442B-911B-55F45997F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14" y="900"/>
              <a:ext cx="0" cy="3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59" name="Text Box 17">
              <a:extLst>
                <a:ext uri="{FF2B5EF4-FFF2-40B4-BE49-F238E27FC236}">
                  <a16:creationId xmlns:a16="http://schemas.microsoft.com/office/drawing/2014/main" id="{BA41771E-A6B5-459F-A047-89A3F5C8E5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3" y="935"/>
              <a:ext cx="28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 b="1" i="1">
                  <a:solidFill>
                    <a:srgbClr val="000000"/>
                  </a:solidFill>
                </a:rPr>
                <a:t>E</a:t>
              </a:r>
              <a:r>
                <a:rPr lang="en-US" altLang="ru-RU" sz="1800" b="1" i="1" baseline="-25000">
                  <a:solidFill>
                    <a:srgbClr val="000000"/>
                  </a:solidFill>
                </a:rPr>
                <a:t>y</a:t>
              </a:r>
              <a:endParaRPr lang="ru-RU" altLang="ru-RU" sz="18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108560" name="Line 18">
              <a:extLst>
                <a:ext uri="{FF2B5EF4-FFF2-40B4-BE49-F238E27FC236}">
                  <a16:creationId xmlns:a16="http://schemas.microsoft.com/office/drawing/2014/main" id="{817CB51E-AA6F-484E-92BD-1C30FAE9FD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83" y="1220"/>
              <a:ext cx="229" cy="3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1" name="Text Box 19">
              <a:extLst>
                <a:ext uri="{FF2B5EF4-FFF2-40B4-BE49-F238E27FC236}">
                  <a16:creationId xmlns:a16="http://schemas.microsoft.com/office/drawing/2014/main" id="{2279EBF5-FD66-4643-A2E6-635D2FBBBB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9" y="1225"/>
              <a:ext cx="3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1600" b="1" i="1">
                  <a:solidFill>
                    <a:srgbClr val="000000"/>
                  </a:solidFill>
                </a:rPr>
                <a:t>H</a:t>
              </a:r>
              <a:r>
                <a:rPr lang="en-US" altLang="ru-RU" sz="1800" b="1" i="1" baseline="-25000">
                  <a:solidFill>
                    <a:srgbClr val="000000"/>
                  </a:solidFill>
                </a:rPr>
                <a:t>z</a:t>
              </a:r>
              <a:endParaRPr lang="ru-RU" altLang="ru-RU" sz="1800" b="1" i="1" baseline="-25000">
                <a:solidFill>
                  <a:srgbClr val="000000"/>
                </a:solidFill>
              </a:endParaRPr>
            </a:p>
          </p:txBody>
        </p:sp>
        <p:sp>
          <p:nvSpPr>
            <p:cNvPr id="108562" name="Freeform 20">
              <a:extLst>
                <a:ext uri="{FF2B5EF4-FFF2-40B4-BE49-F238E27FC236}">
                  <a16:creationId xmlns:a16="http://schemas.microsoft.com/office/drawing/2014/main" id="{BC1F2625-8777-47C0-B6D7-545A7628E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899"/>
              <a:ext cx="2805" cy="631"/>
            </a:xfrm>
            <a:custGeom>
              <a:avLst/>
              <a:gdLst>
                <a:gd name="T0" fmla="*/ 0 w 2805"/>
                <a:gd name="T1" fmla="*/ 304 h 631"/>
                <a:gd name="T2" fmla="*/ 354 w 2805"/>
                <a:gd name="T3" fmla="*/ 1 h 631"/>
                <a:gd name="T4" fmla="*/ 699 w 2805"/>
                <a:gd name="T5" fmla="*/ 310 h 631"/>
                <a:gd name="T6" fmla="*/ 1068 w 2805"/>
                <a:gd name="T7" fmla="*/ 622 h 631"/>
                <a:gd name="T8" fmla="*/ 1413 w 2805"/>
                <a:gd name="T9" fmla="*/ 313 h 631"/>
                <a:gd name="T10" fmla="*/ 1746 w 2805"/>
                <a:gd name="T11" fmla="*/ 7 h 631"/>
                <a:gd name="T12" fmla="*/ 2121 w 2805"/>
                <a:gd name="T13" fmla="*/ 304 h 631"/>
                <a:gd name="T14" fmla="*/ 2469 w 2805"/>
                <a:gd name="T15" fmla="*/ 628 h 631"/>
                <a:gd name="T16" fmla="*/ 2805 w 2805"/>
                <a:gd name="T17" fmla="*/ 310 h 6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05" h="631">
                  <a:moveTo>
                    <a:pt x="0" y="304"/>
                  </a:moveTo>
                  <a:cubicBezTo>
                    <a:pt x="119" y="152"/>
                    <a:pt x="238" y="0"/>
                    <a:pt x="354" y="1"/>
                  </a:cubicBezTo>
                  <a:cubicBezTo>
                    <a:pt x="470" y="2"/>
                    <a:pt x="621" y="220"/>
                    <a:pt x="699" y="310"/>
                  </a:cubicBezTo>
                  <a:cubicBezTo>
                    <a:pt x="777" y="400"/>
                    <a:pt x="949" y="621"/>
                    <a:pt x="1068" y="622"/>
                  </a:cubicBezTo>
                  <a:cubicBezTo>
                    <a:pt x="1187" y="623"/>
                    <a:pt x="1329" y="409"/>
                    <a:pt x="1413" y="313"/>
                  </a:cubicBezTo>
                  <a:cubicBezTo>
                    <a:pt x="1497" y="217"/>
                    <a:pt x="1614" y="10"/>
                    <a:pt x="1746" y="7"/>
                  </a:cubicBezTo>
                  <a:cubicBezTo>
                    <a:pt x="1878" y="4"/>
                    <a:pt x="2049" y="211"/>
                    <a:pt x="2121" y="304"/>
                  </a:cubicBezTo>
                  <a:cubicBezTo>
                    <a:pt x="2193" y="397"/>
                    <a:pt x="2349" y="625"/>
                    <a:pt x="2469" y="628"/>
                  </a:cubicBezTo>
                  <a:cubicBezTo>
                    <a:pt x="2589" y="631"/>
                    <a:pt x="2735" y="376"/>
                    <a:pt x="2805" y="310"/>
                  </a:cubicBez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3" name="Freeform 21">
              <a:extLst>
                <a:ext uri="{FF2B5EF4-FFF2-40B4-BE49-F238E27FC236}">
                  <a16:creationId xmlns:a16="http://schemas.microsoft.com/office/drawing/2014/main" id="{6C487838-9A7C-44E4-9153-2F51869FD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" y="897"/>
              <a:ext cx="2805" cy="647"/>
            </a:xfrm>
            <a:custGeom>
              <a:avLst/>
              <a:gdLst>
                <a:gd name="T0" fmla="*/ 0 w 2805"/>
                <a:gd name="T1" fmla="*/ 314 h 647"/>
                <a:gd name="T2" fmla="*/ 137 w 2805"/>
                <a:gd name="T3" fmla="*/ 635 h 647"/>
                <a:gd name="T4" fmla="*/ 699 w 2805"/>
                <a:gd name="T5" fmla="*/ 320 h 647"/>
                <a:gd name="T6" fmla="*/ 1289 w 2805"/>
                <a:gd name="T7" fmla="*/ 19 h 647"/>
                <a:gd name="T8" fmla="*/ 1413 w 2805"/>
                <a:gd name="T9" fmla="*/ 323 h 647"/>
                <a:gd name="T10" fmla="*/ 1529 w 2805"/>
                <a:gd name="T11" fmla="*/ 647 h 647"/>
                <a:gd name="T12" fmla="*/ 2121 w 2805"/>
                <a:gd name="T13" fmla="*/ 314 h 647"/>
                <a:gd name="T14" fmla="*/ 2673 w 2805"/>
                <a:gd name="T15" fmla="*/ 3 h 647"/>
                <a:gd name="T16" fmla="*/ 2805 w 2805"/>
                <a:gd name="T17" fmla="*/ 320 h 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05" h="647">
                  <a:moveTo>
                    <a:pt x="0" y="314"/>
                  </a:moveTo>
                  <a:cubicBezTo>
                    <a:pt x="23" y="367"/>
                    <a:pt x="29" y="631"/>
                    <a:pt x="137" y="635"/>
                  </a:cubicBezTo>
                  <a:cubicBezTo>
                    <a:pt x="245" y="639"/>
                    <a:pt x="533" y="385"/>
                    <a:pt x="699" y="320"/>
                  </a:cubicBezTo>
                  <a:cubicBezTo>
                    <a:pt x="865" y="255"/>
                    <a:pt x="1170" y="18"/>
                    <a:pt x="1289" y="19"/>
                  </a:cubicBezTo>
                  <a:cubicBezTo>
                    <a:pt x="1408" y="20"/>
                    <a:pt x="1401" y="199"/>
                    <a:pt x="1413" y="323"/>
                  </a:cubicBezTo>
                  <a:cubicBezTo>
                    <a:pt x="1425" y="447"/>
                    <a:pt x="1397" y="647"/>
                    <a:pt x="1529" y="647"/>
                  </a:cubicBezTo>
                  <a:cubicBezTo>
                    <a:pt x="1661" y="647"/>
                    <a:pt x="2005" y="369"/>
                    <a:pt x="2121" y="314"/>
                  </a:cubicBezTo>
                  <a:cubicBezTo>
                    <a:pt x="2237" y="259"/>
                    <a:pt x="2553" y="0"/>
                    <a:pt x="2673" y="3"/>
                  </a:cubicBezTo>
                  <a:cubicBezTo>
                    <a:pt x="2793" y="6"/>
                    <a:pt x="2778" y="254"/>
                    <a:pt x="2805" y="320"/>
                  </a:cubicBezTo>
                </a:path>
              </a:pathLst>
            </a:custGeom>
            <a:noFill/>
            <a:ln w="28575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4" name="Line 22">
              <a:extLst>
                <a:ext uri="{FF2B5EF4-FFF2-40B4-BE49-F238E27FC236}">
                  <a16:creationId xmlns:a16="http://schemas.microsoft.com/office/drawing/2014/main" id="{EE5DC3F6-7E03-40F0-865C-EF2C004D24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30" y="1200"/>
              <a:ext cx="0" cy="3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5" name="Line 23">
              <a:extLst>
                <a:ext uri="{FF2B5EF4-FFF2-40B4-BE49-F238E27FC236}">
                  <a16:creationId xmlns:a16="http://schemas.microsoft.com/office/drawing/2014/main" id="{116E6CC5-FF0A-4B8E-A754-6EC0A51D19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8" y="892"/>
              <a:ext cx="0" cy="3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6" name="Line 24">
              <a:extLst>
                <a:ext uri="{FF2B5EF4-FFF2-40B4-BE49-F238E27FC236}">
                  <a16:creationId xmlns:a16="http://schemas.microsoft.com/office/drawing/2014/main" id="{2100262F-5216-4E5E-BA1A-8D213DA16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8" y="1204"/>
              <a:ext cx="0" cy="31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7" name="Line 25">
              <a:extLst>
                <a:ext uri="{FF2B5EF4-FFF2-40B4-BE49-F238E27FC236}">
                  <a16:creationId xmlns:a16="http://schemas.microsoft.com/office/drawing/2014/main" id="{E4FD63FE-B7F9-456A-A9E2-69B969C6F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7" y="904"/>
              <a:ext cx="229" cy="3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8" name="Line 26">
              <a:extLst>
                <a:ext uri="{FF2B5EF4-FFF2-40B4-BE49-F238E27FC236}">
                  <a16:creationId xmlns:a16="http://schemas.microsoft.com/office/drawing/2014/main" id="{A2151E97-AEA8-43FC-A48E-8C5F64E0D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79" y="1216"/>
              <a:ext cx="229" cy="3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569" name="Line 27">
              <a:extLst>
                <a:ext uri="{FF2B5EF4-FFF2-40B4-BE49-F238E27FC236}">
                  <a16:creationId xmlns:a16="http://schemas.microsoft.com/office/drawing/2014/main" id="{C0A1F8D1-4A7E-49A1-A97C-D62374A04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19" y="888"/>
              <a:ext cx="229" cy="3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08550" name="Object 9">
            <a:extLst>
              <a:ext uri="{FF2B5EF4-FFF2-40B4-BE49-F238E27FC236}">
                <a16:creationId xmlns:a16="http://schemas.microsoft.com/office/drawing/2014/main" id="{276FE2A1-4160-4BF7-BA39-11F85BFD1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25813" y="2681288"/>
          <a:ext cx="290830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2197100" imgH="381000" progId="Equation.3">
                  <p:embed/>
                </p:oleObj>
              </mc:Choice>
              <mc:Fallback>
                <p:oleObj name="Формула" r:id="rId6" imgW="2197100" imgH="3810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2681288"/>
                        <a:ext cx="2908300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6">
            <a:extLst>
              <a:ext uri="{FF2B5EF4-FFF2-40B4-BE49-F238E27FC236}">
                <a16:creationId xmlns:a16="http://schemas.microsoft.com/office/drawing/2014/main" id="{0F6A8F26-7B67-4ACC-AAD4-B70F8020D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3716338"/>
            <a:ext cx="7831137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3. </a:t>
            </a:r>
            <a:r>
              <a:rPr lang="ru-RU" altLang="ru-RU" sz="2400">
                <a:solidFill>
                  <a:srgbClr val="FF3300"/>
                </a:solidFill>
              </a:rPr>
              <a:t>Амплитуды </a:t>
            </a:r>
            <a:r>
              <a:rPr lang="ru-RU" altLang="ru-RU" sz="2400">
                <a:solidFill>
                  <a:srgbClr val="000000"/>
                </a:solidFill>
              </a:rPr>
              <a:t>колебаний напряженности электрического и магнитного поля </a:t>
            </a:r>
            <a:r>
              <a:rPr lang="ru-RU" altLang="ru-RU" sz="2400">
                <a:solidFill>
                  <a:srgbClr val="FF3300"/>
                </a:solidFill>
              </a:rPr>
              <a:t>связаны</a:t>
            </a:r>
            <a:r>
              <a:rPr lang="ru-RU" altLang="ru-RU" sz="2400">
                <a:solidFill>
                  <a:srgbClr val="000000"/>
                </a:solidFill>
              </a:rPr>
              <a:t> соотношением:</a:t>
            </a:r>
          </a:p>
        </p:txBody>
      </p:sp>
      <p:grpSp>
        <p:nvGrpSpPr>
          <p:cNvPr id="109571" name="Группа 1">
            <a:extLst>
              <a:ext uri="{FF2B5EF4-FFF2-40B4-BE49-F238E27FC236}">
                <a16:creationId xmlns:a16="http://schemas.microsoft.com/office/drawing/2014/main" id="{95D80700-B3F0-4AC1-88E9-8B99E863AE32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549275"/>
            <a:ext cx="7464425" cy="4630738"/>
            <a:chOff x="1962150" y="177800"/>
            <a:chExt cx="7465019" cy="4631507"/>
          </a:xfrm>
        </p:grpSpPr>
        <p:sp>
          <p:nvSpPr>
            <p:cNvPr id="109572" name="Text Box 2">
              <a:extLst>
                <a:ext uri="{FF2B5EF4-FFF2-40B4-BE49-F238E27FC236}">
                  <a16:creationId xmlns:a16="http://schemas.microsoft.com/office/drawing/2014/main" id="{EA4656EB-0BF3-45E1-ADF2-F504CFA56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6538" y="177800"/>
              <a:ext cx="4610100" cy="830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C00000"/>
                  </a:solidFill>
                </a:rPr>
                <a:t>Свойства электромагнитных волн</a:t>
              </a:r>
            </a:p>
          </p:txBody>
        </p:sp>
        <p:sp>
          <p:nvSpPr>
            <p:cNvPr id="109573" name="Text Box 4">
              <a:extLst>
                <a:ext uri="{FF2B5EF4-FFF2-40B4-BE49-F238E27FC236}">
                  <a16:creationId xmlns:a16="http://schemas.microsoft.com/office/drawing/2014/main" id="{2411A994-21BF-45F5-9AE9-5D029B677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0" y="1311273"/>
              <a:ext cx="5789613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</a:rPr>
                <a:t>1. Электромагнитные волны </a:t>
              </a:r>
              <a:r>
                <a:rPr lang="ru-RU" altLang="ru-RU" sz="2400">
                  <a:solidFill>
                    <a:srgbClr val="FF3300"/>
                  </a:solidFill>
                </a:rPr>
                <a:t>поперечны</a:t>
              </a:r>
              <a:r>
                <a:rPr lang="ru-RU" altLang="ru-RU" sz="2400">
                  <a:solidFill>
                    <a:srgbClr val="000000"/>
                  </a:solidFill>
                </a:rPr>
                <a:t>.</a:t>
              </a:r>
            </a:p>
          </p:txBody>
        </p:sp>
        <p:sp>
          <p:nvSpPr>
            <p:cNvPr id="109574" name="Text Box 5">
              <a:extLst>
                <a:ext uri="{FF2B5EF4-FFF2-40B4-BE49-F238E27FC236}">
                  <a16:creationId xmlns:a16="http://schemas.microsoft.com/office/drawing/2014/main" id="{74A04692-DB6C-48E2-B31C-66BEB6A20D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2150" y="2134615"/>
              <a:ext cx="746501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>
                  <a:solidFill>
                    <a:srgbClr val="000000"/>
                  </a:solidFill>
                </a:rPr>
                <a:t>2. Колебания векторов напряженности электрического и магнитного поля происходят в </a:t>
              </a:r>
              <a:r>
                <a:rPr lang="ru-RU" altLang="ru-RU" sz="2400">
                  <a:solidFill>
                    <a:srgbClr val="FF3300"/>
                  </a:solidFill>
                </a:rPr>
                <a:t>одной фазе</a:t>
              </a:r>
              <a:r>
                <a:rPr lang="ru-RU" altLang="ru-RU" sz="2400">
                  <a:solidFill>
                    <a:srgbClr val="000000"/>
                  </a:solidFill>
                </a:rPr>
                <a:t>.</a:t>
              </a:r>
            </a:p>
          </p:txBody>
        </p:sp>
        <p:graphicFrame>
          <p:nvGraphicFramePr>
            <p:cNvPr id="109575" name="Object 9">
              <a:extLst>
                <a:ext uri="{FF2B5EF4-FFF2-40B4-BE49-F238E27FC236}">
                  <a16:creationId xmlns:a16="http://schemas.microsoft.com/office/drawing/2014/main" id="{AA970FAB-9D8B-403A-A129-4C63D7828C3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34358" y="4306070"/>
            <a:ext cx="2908300" cy="503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Формула" r:id="rId2" imgW="2197100" imgH="381000" progId="Equation.3">
                    <p:embed/>
                  </p:oleObj>
                </mc:Choice>
                <mc:Fallback>
                  <p:oleObj name="Формула" r:id="rId2" imgW="2197100" imgH="3810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4358" y="4306070"/>
                          <a:ext cx="2908300" cy="503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0">
            <a:extLst>
              <a:ext uri="{FF2B5EF4-FFF2-40B4-BE49-F238E27FC236}">
                <a16:creationId xmlns:a16="http://schemas.microsoft.com/office/drawing/2014/main" id="{DEB68247-D36C-458B-84A0-539C9AB4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3850" y="981075"/>
            <a:ext cx="71929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4. </a:t>
            </a:r>
            <a:r>
              <a:rPr lang="ru-RU" altLang="ru-RU" sz="2400">
                <a:solidFill>
                  <a:srgbClr val="FF3300"/>
                </a:solidFill>
              </a:rPr>
              <a:t>Фазовая скорость</a:t>
            </a:r>
            <a:r>
              <a:rPr lang="ru-RU" altLang="ru-RU" sz="2400">
                <a:solidFill>
                  <a:srgbClr val="000000"/>
                </a:solidFill>
              </a:rPr>
              <a:t> электромагнитной волны равна</a:t>
            </a:r>
          </a:p>
        </p:txBody>
      </p:sp>
      <p:graphicFrame>
        <p:nvGraphicFramePr>
          <p:cNvPr id="110595" name="Object 11">
            <a:extLst>
              <a:ext uri="{FF2B5EF4-FFF2-40B4-BE49-F238E27FC236}">
                <a16:creationId xmlns:a16="http://schemas.microsoft.com/office/drawing/2014/main" id="{C101FD17-8779-4148-BF30-E664F79A1D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5325" y="1916113"/>
          <a:ext cx="3036888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651000" imgH="469900" progId="Equation.3">
                  <p:embed/>
                </p:oleObj>
              </mc:Choice>
              <mc:Fallback>
                <p:oleObj name="Формула" r:id="rId2" imgW="1651000" imgH="4699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1916113"/>
                        <a:ext cx="3036888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6" name="Text Box 12">
            <a:extLst>
              <a:ext uri="{FF2B5EF4-FFF2-40B4-BE49-F238E27FC236}">
                <a16:creationId xmlns:a16="http://schemas.microsoft.com/office/drawing/2014/main" id="{F05DBB2D-52FF-4898-931C-22DBBEF1E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9150" y="3357563"/>
            <a:ext cx="6381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где</a:t>
            </a:r>
          </a:p>
        </p:txBody>
      </p:sp>
      <p:graphicFrame>
        <p:nvGraphicFramePr>
          <p:cNvPr id="110597" name="Object 13">
            <a:extLst>
              <a:ext uri="{FF2B5EF4-FFF2-40B4-BE49-F238E27FC236}">
                <a16:creationId xmlns:a16="http://schemas.microsoft.com/office/drawing/2014/main" id="{877C4C14-1786-4740-A2D6-F15BBDF91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84663" y="3200400"/>
          <a:ext cx="12842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698500" imgH="469900" progId="Equation.3">
                  <p:embed/>
                </p:oleObj>
              </mc:Choice>
              <mc:Fallback>
                <p:oleObj name="Формула" r:id="rId4" imgW="698500" imgH="4699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3200400"/>
                        <a:ext cx="12842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8" name="Text Box 14">
            <a:extLst>
              <a:ext uri="{FF2B5EF4-FFF2-40B4-BE49-F238E27FC236}">
                <a16:creationId xmlns:a16="http://schemas.microsoft.com/office/drawing/2014/main" id="{33A77C64-A9F4-47A0-9BC1-E3E2DA153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8950" y="3357563"/>
            <a:ext cx="41767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ru-RU" altLang="ru-RU" sz="2400">
                <a:solidFill>
                  <a:srgbClr val="000000"/>
                </a:solidFill>
              </a:rPr>
              <a:t>фазовая скорость в вакууме</a:t>
            </a:r>
            <a:r>
              <a:rPr lang="en-US" altLang="ru-RU" sz="2400">
                <a:solidFill>
                  <a:srgbClr val="000000"/>
                </a:solidFill>
              </a:rPr>
              <a:t>,</a:t>
            </a:r>
            <a:r>
              <a:rPr lang="ru-RU" altLang="ru-RU" sz="240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10599" name="Object 15">
            <a:extLst>
              <a:ext uri="{FF2B5EF4-FFF2-40B4-BE49-F238E27FC236}">
                <a16:creationId xmlns:a16="http://schemas.microsoft.com/office/drawing/2014/main" id="{812605F7-C885-4BA6-A547-CF4F676AEC6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78200" y="4941888"/>
          <a:ext cx="2190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1231366" imgH="203112" progId="Equation.3">
                  <p:embed/>
                </p:oleObj>
              </mc:Choice>
              <mc:Fallback>
                <p:oleObj name="Формула" r:id="rId6" imgW="1231366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200" y="4941888"/>
                        <a:ext cx="2190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0" name="Text Box 14">
            <a:extLst>
              <a:ext uri="{FF2B5EF4-FFF2-40B4-BE49-F238E27FC236}">
                <a16:creationId xmlns:a16="http://schemas.microsoft.com/office/drawing/2014/main" id="{5D5C1FF5-BF2E-4036-945F-79B71DC35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2775" y="4064000"/>
            <a:ext cx="5322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-</a:t>
            </a:r>
            <a:r>
              <a:rPr lang="en-US" altLang="ru-RU" sz="2400">
                <a:solidFill>
                  <a:srgbClr val="000000"/>
                </a:solidFill>
              </a:rPr>
              <a:t> </a:t>
            </a:r>
            <a:r>
              <a:rPr lang="ru-RU" altLang="ru-RU" sz="2400">
                <a:solidFill>
                  <a:srgbClr val="000000"/>
                </a:solidFill>
              </a:rPr>
              <a:t>показатель преломления среды, </a:t>
            </a:r>
          </a:p>
        </p:txBody>
      </p:sp>
      <p:graphicFrame>
        <p:nvGraphicFramePr>
          <p:cNvPr id="110601" name="Объект 1">
            <a:extLst>
              <a:ext uri="{FF2B5EF4-FFF2-40B4-BE49-F238E27FC236}">
                <a16:creationId xmlns:a16="http://schemas.microsoft.com/office/drawing/2014/main" id="{8D48161F-2C2A-4243-9B50-A026588A5A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95663" y="4064000"/>
          <a:ext cx="10271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558558" imgH="253890" progId="Equation.3">
                  <p:embed/>
                </p:oleObj>
              </mc:Choice>
              <mc:Fallback>
                <p:oleObj name="Формула" r:id="rId8" imgW="558558" imgH="25389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63" y="4064000"/>
                        <a:ext cx="10271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6">
            <a:extLst>
              <a:ext uri="{FF2B5EF4-FFF2-40B4-BE49-F238E27FC236}">
                <a16:creationId xmlns:a16="http://schemas.microsoft.com/office/drawing/2014/main" id="{A9A5D26F-1098-45FB-98FA-FCA6FC7D5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49275"/>
            <a:ext cx="6985000" cy="323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5. Электромагнитные волны переносят энергию. Средняя объемная плотность энергии (Дж/м3)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240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Средний поток энергии (Вт/м2)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ru-RU" sz="1800" b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8AF60C-2138-46C6-AA2C-1917B104C8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89325" y="3378952"/>
            <a:ext cx="2057037" cy="109119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6708A-E9A9-4B33-B404-2C8B2097574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47728" y="1556792"/>
            <a:ext cx="4272921" cy="8310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11621" name="TextBox 7">
            <a:extLst>
              <a:ext uri="{FF2B5EF4-FFF2-40B4-BE49-F238E27FC236}">
                <a16:creationId xmlns:a16="http://schemas.microsoft.com/office/drawing/2014/main" id="{2C8413B0-0C90-4A94-B374-5AAA887B4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4630738"/>
            <a:ext cx="6094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Средний по времени поток энергии световой волны называют интенсивностью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ECC995-A449-4194-93CD-A6B94910E54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70261" y="5733256"/>
            <a:ext cx="825739" cy="369332"/>
          </a:xfrm>
          <a:prstGeom prst="rect">
            <a:avLst/>
          </a:prstGeom>
          <a:blipFill>
            <a:blip r:embed="rId4"/>
            <a:stretch>
              <a:fillRect l="-8148" b="-1147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5">
            <a:extLst>
              <a:ext uri="{FF2B5EF4-FFF2-40B4-BE49-F238E27FC236}">
                <a16:creationId xmlns:a16="http://schemas.microsoft.com/office/drawing/2014/main" id="{2E6A3284-82F7-4B2C-B9C2-B4BBDA17328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92888" y="1700213"/>
          <a:ext cx="19732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914400" imgH="419100" progId="Equation.3">
                  <p:embed/>
                </p:oleObj>
              </mc:Choice>
              <mc:Fallback>
                <p:oleObj name="Формула" r:id="rId2" imgW="9144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888" y="1700213"/>
                        <a:ext cx="1973262" cy="904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3">
            <a:extLst>
              <a:ext uri="{FF2B5EF4-FFF2-40B4-BE49-F238E27FC236}">
                <a16:creationId xmlns:a16="http://schemas.microsoft.com/office/drawing/2014/main" id="{0F46C5D1-2E3E-441A-8F8A-2BD5F6862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4063" y="47625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C00000"/>
                </a:solidFill>
              </a:rPr>
              <a:t>                                    </a:t>
            </a:r>
            <a:r>
              <a:rPr lang="ru-RU" altLang="ru-RU" sz="2400" b="1">
                <a:solidFill>
                  <a:srgbClr val="C00000"/>
                </a:solidFill>
              </a:rPr>
              <a:t>Сферические волны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Пусть функция </a:t>
            </a:r>
            <a:r>
              <a:rPr lang="el-GR" altLang="ru-RU" sz="2400">
                <a:solidFill>
                  <a:srgbClr val="000000"/>
                </a:solidFill>
              </a:rPr>
              <a:t>ξ</a:t>
            </a:r>
            <a:r>
              <a:rPr lang="ru-RU" altLang="ru-RU" sz="2400">
                <a:solidFill>
                  <a:srgbClr val="000000"/>
                </a:solidFill>
              </a:rPr>
              <a:t> в волновом уравнении зависит лишь от времени и расстояния </a:t>
            </a:r>
            <a:r>
              <a:rPr lang="en-US" altLang="ru-RU" sz="2400">
                <a:solidFill>
                  <a:srgbClr val="000000"/>
                </a:solidFill>
              </a:rPr>
              <a:t>r </a:t>
            </a:r>
            <a:r>
              <a:rPr lang="ru-RU" altLang="ru-RU" sz="2400">
                <a:solidFill>
                  <a:srgbClr val="000000"/>
                </a:solidFill>
              </a:rPr>
              <a:t>до некоторой точки, называемой точечным источником </a:t>
            </a:r>
            <a:r>
              <a:rPr lang="el-GR" altLang="ru-RU" sz="2400">
                <a:solidFill>
                  <a:srgbClr val="000000"/>
                </a:solidFill>
              </a:rPr>
              <a:t>ξ</a:t>
            </a:r>
            <a:r>
              <a:rPr lang="en-US" altLang="ru-RU" sz="2400">
                <a:solidFill>
                  <a:srgbClr val="000000"/>
                </a:solidFill>
              </a:rPr>
              <a:t>=</a:t>
            </a:r>
            <a:r>
              <a:rPr lang="el-GR" altLang="ru-RU" sz="2400">
                <a:solidFill>
                  <a:srgbClr val="000000"/>
                </a:solidFill>
              </a:rPr>
              <a:t> ξ</a:t>
            </a:r>
            <a:r>
              <a:rPr lang="en-US" altLang="ru-RU" sz="2400">
                <a:solidFill>
                  <a:srgbClr val="000000"/>
                </a:solidFill>
              </a:rPr>
              <a:t>(r,t)</a:t>
            </a:r>
            <a:r>
              <a:rPr lang="ru-RU" altLang="ru-RU" sz="2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112644" name="Text Box 3">
            <a:extLst>
              <a:ext uri="{FF2B5EF4-FFF2-40B4-BE49-F238E27FC236}">
                <a16:creationId xmlns:a16="http://schemas.microsoft.com/office/drawing/2014/main" id="{0322B837-7CAF-417A-A405-5D57D7D2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25654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  В этом случае, расходящаяся сферическая монохроматическая волна имеет вид:</a:t>
            </a:r>
          </a:p>
        </p:txBody>
      </p:sp>
      <p:graphicFrame>
        <p:nvGraphicFramePr>
          <p:cNvPr id="112645" name="Object 4">
            <a:extLst>
              <a:ext uri="{FF2B5EF4-FFF2-40B4-BE49-F238E27FC236}">
                <a16:creationId xmlns:a16="http://schemas.microsoft.com/office/drawing/2014/main" id="{0554B134-032B-4499-B3B3-B880AB0E22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3250" y="3351213"/>
          <a:ext cx="3713163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1586811" imgH="406224" progId="Equation.3">
                  <p:embed/>
                </p:oleObj>
              </mc:Choice>
              <mc:Fallback>
                <p:oleObj name="Формула" r:id="rId4" imgW="1586811" imgH="40622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3351213"/>
                        <a:ext cx="3713163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Text Box 3">
            <a:extLst>
              <a:ext uri="{FF2B5EF4-FFF2-40B4-BE49-F238E27FC236}">
                <a16:creationId xmlns:a16="http://schemas.microsoft.com/office/drawing/2014/main" id="{67A02AA8-6E96-4B9C-8FF2-D468E7596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4238" y="4365625"/>
            <a:ext cx="8229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000000"/>
                </a:solidFill>
              </a:rPr>
              <a:t>Амплитуда сферической волны убывает обратно пропорционально расстоянию до источника; соответственно интенсивность обратно пропорциональна квадрату расстояния:</a:t>
            </a:r>
          </a:p>
        </p:txBody>
      </p:sp>
      <p:graphicFrame>
        <p:nvGraphicFramePr>
          <p:cNvPr id="112647" name="Object 11">
            <a:extLst>
              <a:ext uri="{FF2B5EF4-FFF2-40B4-BE49-F238E27FC236}">
                <a16:creationId xmlns:a16="http://schemas.microsoft.com/office/drawing/2014/main" id="{30A3B078-A10F-4494-83C1-53DF1F73B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7025" y="5930900"/>
          <a:ext cx="9842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6" imgW="431613" imgH="190417" progId="Equation.3">
                  <p:embed/>
                </p:oleObj>
              </mc:Choice>
              <mc:Fallback>
                <p:oleObj name="Формула" r:id="rId6" imgW="431613" imgH="190417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7025" y="5930900"/>
                        <a:ext cx="9842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8" name="Объект 1">
            <a:extLst>
              <a:ext uri="{FF2B5EF4-FFF2-40B4-BE49-F238E27FC236}">
                <a16:creationId xmlns:a16="http://schemas.microsoft.com/office/drawing/2014/main" id="{18E2ACA8-A547-4D24-9A09-A3285B03E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57825" y="5792788"/>
          <a:ext cx="849313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8" imgW="418918" imgH="482391" progId="Equation.3">
                  <p:embed/>
                </p:oleObj>
              </mc:Choice>
              <mc:Fallback>
                <p:oleObj name="Формула" r:id="rId8" imgW="418918" imgH="482391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792788"/>
                        <a:ext cx="849313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96EAB0EA-2913-4AEB-9E90-02802A6B4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7772400" cy="733425"/>
          </a:xfrm>
        </p:spPr>
        <p:txBody>
          <a:bodyPr/>
          <a:lstStyle/>
          <a:p>
            <a:pPr eaLnBrk="1" hangingPunct="1"/>
            <a:r>
              <a:rPr lang="ru-RU" altLang="ru-RU" sz="2400" b="1">
                <a:solidFill>
                  <a:srgbClr val="C00000"/>
                </a:solidFill>
              </a:rPr>
              <a:t>Шкала электромагнитных волн</a:t>
            </a:r>
          </a:p>
        </p:txBody>
      </p:sp>
      <p:sp>
        <p:nvSpPr>
          <p:cNvPr id="113667" name="Rectangle 4">
            <a:extLst>
              <a:ext uri="{FF2B5EF4-FFF2-40B4-BE49-F238E27FC236}">
                <a16:creationId xmlns:a16="http://schemas.microsoft.com/office/drawing/2014/main" id="{48F70986-217B-4530-A90D-3149BE885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797425"/>
            <a:ext cx="2981325" cy="59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b="1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i="1">
                <a:solidFill>
                  <a:srgbClr val="000000"/>
                </a:solidFill>
                <a:cs typeface="Times New Roman" panose="02020603050405020304" pitchFamily="18" charset="0"/>
              </a:rPr>
              <a:t>V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(</a:t>
            </a:r>
            <a:r>
              <a:rPr lang="en-US" altLang="ru-RU" sz="2000" b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r>
              <a:rPr lang="en-US" altLang="ru-RU" sz="2000" b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ru-RU" sz="2000" b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 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 при </a:t>
            </a:r>
            <a:r>
              <a:rPr lang="en-US" altLang="ru-RU" sz="2000" b="1">
                <a:solidFill>
                  <a:srgbClr val="00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ru-RU" altLang="ru-RU" sz="2000" b="1">
                <a:solidFill>
                  <a:srgbClr val="000000"/>
                </a:solidFill>
                <a:cs typeface="Times New Roman" panose="02020603050405020304" pitchFamily="18" charset="0"/>
              </a:rPr>
              <a:t>=555 нм</a:t>
            </a:r>
            <a:r>
              <a:rPr lang="ru-RU" altLang="ru-RU" sz="200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ru-RU" altLang="ru-RU" sz="2000">
              <a:solidFill>
                <a:srgbClr val="00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3668" name="Rectangle 5">
            <a:extLst>
              <a:ext uri="{FF2B5EF4-FFF2-40B4-BE49-F238E27FC236}">
                <a16:creationId xmlns:a16="http://schemas.microsoft.com/office/drawing/2014/main" id="{CB96DC81-4688-4743-81CB-D0D53563B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7913" y="736600"/>
            <a:ext cx="475773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</a:rPr>
              <a:t>   </a:t>
            </a:r>
            <a:r>
              <a:rPr lang="ru-RU" altLang="ru-RU" sz="2000" b="1"/>
              <a:t>К</a:t>
            </a:r>
            <a:r>
              <a:rPr lang="ru-RU" altLang="ru-RU" sz="2000" b="1">
                <a:cs typeface="Times New Roman" panose="02020603050405020304" pitchFamily="18" charset="0"/>
              </a:rPr>
              <a:t>ривая относительной спектральной</a:t>
            </a:r>
            <a:endParaRPr lang="ru-RU" altLang="ru-RU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 чувствительности глаза</a:t>
            </a:r>
            <a:endParaRPr lang="ru-RU" altLang="ru-RU" sz="2400"/>
          </a:p>
        </p:txBody>
      </p:sp>
      <p:graphicFrame>
        <p:nvGraphicFramePr>
          <p:cNvPr id="113669" name="Object 6">
            <a:extLst>
              <a:ext uri="{FF2B5EF4-FFF2-40B4-BE49-F238E27FC236}">
                <a16:creationId xmlns:a16="http://schemas.microsoft.com/office/drawing/2014/main" id="{CB8DECBE-EE83-4044-884F-C52F8183C2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9775" y="1693863"/>
          <a:ext cx="5097463" cy="280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3028950" imgH="1666875" progId="CorelDRAW.Graphic.9">
                  <p:embed/>
                </p:oleObj>
              </mc:Choice>
              <mc:Fallback>
                <p:oleObj name="CorelDRAW" r:id="rId2" imgW="3028950" imgH="1666875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1693863"/>
                        <a:ext cx="5097463" cy="280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0" name="Объект 1">
            <a:extLst>
              <a:ext uri="{FF2B5EF4-FFF2-40B4-BE49-F238E27FC236}">
                <a16:creationId xmlns:a16="http://schemas.microsoft.com/office/drawing/2014/main" id="{07CD9B3C-35FD-4D7B-B53D-C610E91E05E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99200" y="4826000"/>
          <a:ext cx="203993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4" imgW="926698" imgH="444307" progId="Equation.3">
                  <p:embed/>
                </p:oleObj>
              </mc:Choice>
              <mc:Fallback>
                <p:oleObj name="Формула" r:id="rId4" imgW="926698" imgH="444307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200" y="4826000"/>
                        <a:ext cx="2039938" cy="979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2AEDD285-E3CC-436D-BA83-CA136D0A27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715963"/>
            <a:ext cx="7772400" cy="390525"/>
          </a:xfrm>
        </p:spPr>
        <p:txBody>
          <a:bodyPr lIns="18000" tIns="10800" rIns="18000" bIns="10800">
            <a:spAutoFit/>
          </a:bodyPr>
          <a:lstStyle/>
          <a:p>
            <a:r>
              <a:rPr lang="ru-RU" altLang="ru-RU" sz="2400" b="1">
                <a:solidFill>
                  <a:srgbClr val="C00000"/>
                </a:solidFill>
              </a:rPr>
              <a:t>Законы геометрической оптики</a:t>
            </a:r>
          </a:p>
        </p:txBody>
      </p:sp>
      <p:sp>
        <p:nvSpPr>
          <p:cNvPr id="92163" name="Text Box 7">
            <a:extLst>
              <a:ext uri="{FF2B5EF4-FFF2-40B4-BE49-F238E27FC236}">
                <a16:creationId xmlns:a16="http://schemas.microsoft.com/office/drawing/2014/main" id="{D03ABC1E-55D0-4DF9-BF2F-726389201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3765550"/>
            <a:ext cx="60372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Лучи при пересечении не возмущают друг друга.</a:t>
            </a:r>
            <a:endParaRPr lang="ru-RU" altLang="ru-RU" sz="2400"/>
          </a:p>
        </p:txBody>
      </p:sp>
      <p:sp>
        <p:nvSpPr>
          <p:cNvPr id="92164" name="Text Box 8">
            <a:extLst>
              <a:ext uri="{FF2B5EF4-FFF2-40B4-BE49-F238E27FC236}">
                <a16:creationId xmlns:a16="http://schemas.microsoft.com/office/drawing/2014/main" id="{DB4EB414-3CAD-4067-B40C-2F3E9F5BD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8263" y="1635125"/>
            <a:ext cx="607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1. </a:t>
            </a:r>
            <a:r>
              <a:rPr lang="ru-RU" altLang="ru-RU" sz="2000" b="1">
                <a:cs typeface="Times New Roman" panose="02020603050405020304" pitchFamily="18" charset="0"/>
              </a:rPr>
              <a:t>Закон прямолинейного распространения света</a:t>
            </a:r>
            <a:endParaRPr lang="ru-RU" altLang="ru-RU" sz="2400" b="1"/>
          </a:p>
        </p:txBody>
      </p:sp>
      <p:sp>
        <p:nvSpPr>
          <p:cNvPr id="92165" name="Text Box 9">
            <a:extLst>
              <a:ext uri="{FF2B5EF4-FFF2-40B4-BE49-F238E27FC236}">
                <a16:creationId xmlns:a16="http://schemas.microsoft.com/office/drawing/2014/main" id="{8727932D-8745-4E00-B27F-A36C8402B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8425" y="3230563"/>
            <a:ext cx="5348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2. </a:t>
            </a:r>
            <a:r>
              <a:rPr lang="ru-RU" altLang="ru-RU" sz="2000" b="1">
                <a:cs typeface="Times New Roman" panose="02020603050405020304" pitchFamily="18" charset="0"/>
              </a:rPr>
              <a:t>Закон независимости световых лучей</a:t>
            </a:r>
            <a:endParaRPr lang="ru-RU" altLang="ru-RU" sz="2400"/>
          </a:p>
        </p:txBody>
      </p:sp>
      <p:sp>
        <p:nvSpPr>
          <p:cNvPr id="92166" name="Line 11">
            <a:extLst>
              <a:ext uri="{FF2B5EF4-FFF2-40B4-BE49-F238E27FC236}">
                <a16:creationId xmlns:a16="http://schemas.microsoft.com/office/drawing/2014/main" id="{660D1C77-CEBB-49F9-B1A6-F14E480D9E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128125" y="2141538"/>
            <a:ext cx="13144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92167" name="Group 14">
            <a:extLst>
              <a:ext uri="{FF2B5EF4-FFF2-40B4-BE49-F238E27FC236}">
                <a16:creationId xmlns:a16="http://schemas.microsoft.com/office/drawing/2014/main" id="{CDF99AF0-FAB2-46E9-8915-A304F86487A0}"/>
              </a:ext>
            </a:extLst>
          </p:cNvPr>
          <p:cNvGrpSpPr>
            <a:grpSpLocks/>
          </p:cNvGrpSpPr>
          <p:nvPr/>
        </p:nvGrpSpPr>
        <p:grpSpPr bwMode="auto">
          <a:xfrm>
            <a:off x="9315450" y="3268663"/>
            <a:ext cx="1127125" cy="1001712"/>
            <a:chOff x="4797" y="1870"/>
            <a:chExt cx="711" cy="631"/>
          </a:xfrm>
        </p:grpSpPr>
        <p:sp>
          <p:nvSpPr>
            <p:cNvPr id="92173" name="Line 12">
              <a:extLst>
                <a:ext uri="{FF2B5EF4-FFF2-40B4-BE49-F238E27FC236}">
                  <a16:creationId xmlns:a16="http://schemas.microsoft.com/office/drawing/2014/main" id="{E4292BA1-BE01-44E7-B02F-1EF4D8F7C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7" y="2012"/>
              <a:ext cx="711" cy="426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174" name="Line 13">
              <a:extLst>
                <a:ext uri="{FF2B5EF4-FFF2-40B4-BE49-F238E27FC236}">
                  <a16:creationId xmlns:a16="http://schemas.microsoft.com/office/drawing/2014/main" id="{9F8AC8C6-2A0D-4156-8D3F-88E87F647A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" y="1870"/>
              <a:ext cx="631" cy="63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168" name="TextBox 1">
            <a:extLst>
              <a:ext uri="{FF2B5EF4-FFF2-40B4-BE49-F238E27FC236}">
                <a16:creationId xmlns:a16="http://schemas.microsoft.com/office/drawing/2014/main" id="{F52783DB-F69F-410D-A331-698F36BED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800" y="2141538"/>
            <a:ext cx="51990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В однородной среде свет распространяется прямолинейно</a:t>
            </a:r>
            <a:r>
              <a:rPr lang="en-US" altLang="ru-RU" sz="2000" b="1">
                <a:cs typeface="Times New Roman" panose="02020603050405020304" pitchFamily="18" charset="0"/>
              </a:rPr>
              <a:t> (</a:t>
            </a:r>
            <a:r>
              <a:rPr lang="ru-RU" altLang="ru-RU" sz="2000" b="1">
                <a:cs typeface="Times New Roman" panose="02020603050405020304" pitchFamily="18" charset="0"/>
              </a:rPr>
              <a:t>Евклид, 300 до н. э. ???)</a:t>
            </a:r>
            <a:r>
              <a:rPr lang="ru-RU" altLang="ru-RU" sz="2000" b="1"/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2169" name="TextBox 1">
            <a:extLst>
              <a:ext uri="{FF2B5EF4-FFF2-40B4-BE49-F238E27FC236}">
                <a16:creationId xmlns:a16="http://schemas.microsoft.com/office/drawing/2014/main" id="{31C3712C-613B-4089-806C-281A25B77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138" y="4587875"/>
            <a:ext cx="4552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/>
              <a:t>3</a:t>
            </a:r>
            <a:r>
              <a:rPr lang="ru-RU" altLang="ru-RU" sz="2000" b="1"/>
              <a:t>. Закон обратимости световых лучей</a:t>
            </a:r>
          </a:p>
        </p:txBody>
      </p:sp>
      <p:sp>
        <p:nvSpPr>
          <p:cNvPr id="92170" name="TextBox 2">
            <a:extLst>
              <a:ext uri="{FF2B5EF4-FFF2-40B4-BE49-F238E27FC236}">
                <a16:creationId xmlns:a16="http://schemas.microsoft.com/office/drawing/2014/main" id="{6BF4FF9D-A619-4D16-8E1A-E8C234F88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5122863"/>
            <a:ext cx="58943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Если свет может распространяться по определенному пути в одну сторону, то он может по нему распространяться и в противоположную</a:t>
            </a: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00392A52-BE59-4360-9E90-7FAE42B5D035}"/>
              </a:ext>
            </a:extLst>
          </p:cNvPr>
          <p:cNvCxnSpPr>
            <a:cxnSpLocks/>
          </p:cNvCxnSpPr>
          <p:nvPr/>
        </p:nvCxnSpPr>
        <p:spPr bwMode="auto">
          <a:xfrm>
            <a:off x="9315450" y="5732463"/>
            <a:ext cx="1533525" cy="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3B0F08EB-8257-473F-9C23-C98AAD286A3E}"/>
              </a:ext>
            </a:extLst>
          </p:cNvPr>
          <p:cNvCxnSpPr>
            <a:cxnSpLocks/>
          </p:cNvCxnSpPr>
          <p:nvPr/>
        </p:nvCxnSpPr>
        <p:spPr bwMode="auto">
          <a:xfrm flipH="1">
            <a:off x="9315450" y="5630863"/>
            <a:ext cx="1533525" cy="0"/>
          </a:xfrm>
          <a:prstGeom prst="straightConnector1">
            <a:avLst/>
          </a:prstGeom>
          <a:ln>
            <a:solidFill>
              <a:srgbClr val="FF66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834D9875-EC3C-450E-9CE5-0DFA39193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81025"/>
            <a:ext cx="7772400" cy="1200150"/>
          </a:xfrm>
        </p:spPr>
        <p:txBody>
          <a:bodyPr>
            <a:spAutoFit/>
          </a:bodyPr>
          <a:lstStyle/>
          <a:p>
            <a:pPr indent="442913" algn="just" eaLnBrk="1" hangingPunct="1">
              <a:spcBef>
                <a:spcPct val="50000"/>
              </a:spcBef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Оптическим излучением (или светом) называются электромагнитные волны, длины которых в вакууме лежат в диапазоне от 10 </a:t>
            </a:r>
            <a:r>
              <a:rPr lang="ru-RU" sz="2400" dirty="0" err="1">
                <a:solidFill>
                  <a:schemeClr val="tx1"/>
                </a:solidFill>
                <a:latin typeface="+mn-lt"/>
              </a:rPr>
              <a:t>нм</a:t>
            </a:r>
            <a:r>
              <a:rPr lang="ru-RU" sz="2400" dirty="0">
                <a:solidFill>
                  <a:schemeClr val="tx1"/>
                </a:solidFill>
                <a:latin typeface="+mn-lt"/>
              </a:rPr>
              <a:t> до 1 мм.</a:t>
            </a:r>
          </a:p>
        </p:txBody>
      </p:sp>
      <p:pic>
        <p:nvPicPr>
          <p:cNvPr id="114691" name="Picture 2" descr="3-6-2">
            <a:extLst>
              <a:ext uri="{FF2B5EF4-FFF2-40B4-BE49-F238E27FC236}">
                <a16:creationId xmlns:a16="http://schemas.microsoft.com/office/drawing/2014/main" id="{1822BE87-9946-4430-9A81-B828DE5D0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184400"/>
            <a:ext cx="86423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45310C-2954-40D6-AE09-3424222C9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499" y="1258636"/>
            <a:ext cx="8779001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5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D301C039-9A01-4367-A704-CE8DF654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4238625"/>
            <a:ext cx="57594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10800" rIns="18000" bIns="108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П</a:t>
            </a:r>
            <a:r>
              <a:rPr lang="ru-RU" altLang="ru-RU" sz="2000" b="1">
                <a:cs typeface="Times New Roman" panose="02020603050405020304" pitchFamily="18" charset="0"/>
              </a:rPr>
              <a:t>реломленный луч лежит в одной плоскости с падающим лучом и нормалью, восстановленной в точке падения; отношение синуса угла падения к синусу угла преломления есть величина постоянная для данных веществ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(</a:t>
            </a:r>
            <a:r>
              <a:rPr lang="ru-RU" altLang="ru-RU" sz="2000" b="1"/>
              <a:t>Снелл, 1621</a:t>
            </a:r>
            <a:r>
              <a:rPr lang="ru-RU" altLang="ru-RU" sz="2000" b="1">
                <a:cs typeface="Times New Roman" panose="02020603050405020304" pitchFamily="18" charset="0"/>
              </a:rPr>
              <a:t>).</a:t>
            </a:r>
            <a:endParaRPr lang="ru-RU" altLang="ru-RU" sz="2400" b="1"/>
          </a:p>
        </p:txBody>
      </p:sp>
      <p:sp>
        <p:nvSpPr>
          <p:cNvPr id="93187" name="Rectangle 4">
            <a:extLst>
              <a:ext uri="{FF2B5EF4-FFF2-40B4-BE49-F238E27FC236}">
                <a16:creationId xmlns:a16="http://schemas.microsoft.com/office/drawing/2014/main" id="{4CC81834-CAFA-4D35-B795-87C74C805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1089025"/>
            <a:ext cx="5259388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Отраженный луч лежит в одной плоскости с падающим лучом и нормалью, восстановленной в точке падения; угол отражения равен углу падения (Герон Александрийский, 100 ???).</a:t>
            </a:r>
            <a:endParaRPr lang="ru-RU" altLang="ru-RU" sz="2400" b="1"/>
          </a:p>
        </p:txBody>
      </p:sp>
      <p:grpSp>
        <p:nvGrpSpPr>
          <p:cNvPr id="93188" name="Группа 1">
            <a:extLst>
              <a:ext uri="{FF2B5EF4-FFF2-40B4-BE49-F238E27FC236}">
                <a16:creationId xmlns:a16="http://schemas.microsoft.com/office/drawing/2014/main" id="{E26C531B-27EC-4879-A602-B77C09B0076C}"/>
              </a:ext>
            </a:extLst>
          </p:cNvPr>
          <p:cNvGrpSpPr>
            <a:grpSpLocks/>
          </p:cNvGrpSpPr>
          <p:nvPr/>
        </p:nvGrpSpPr>
        <p:grpSpPr bwMode="auto">
          <a:xfrm>
            <a:off x="8543925" y="622300"/>
            <a:ext cx="2767013" cy="2390775"/>
            <a:chOff x="3472657" y="350839"/>
            <a:chExt cx="2767012" cy="2390775"/>
          </a:xfrm>
        </p:grpSpPr>
        <p:sp>
          <p:nvSpPr>
            <p:cNvPr id="93192" name="Rectangle 6">
              <a:extLst>
                <a:ext uri="{FF2B5EF4-FFF2-40B4-BE49-F238E27FC236}">
                  <a16:creationId xmlns:a16="http://schemas.microsoft.com/office/drawing/2014/main" id="{087C163E-C11E-4CBF-AD11-C32EEC2A7D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657" y="1531579"/>
              <a:ext cx="2767012" cy="1057275"/>
            </a:xfrm>
            <a:prstGeom prst="rect">
              <a:avLst/>
            </a:pr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93193" name="Group 75">
              <a:extLst>
                <a:ext uri="{FF2B5EF4-FFF2-40B4-BE49-F238E27FC236}">
                  <a16:creationId xmlns:a16="http://schemas.microsoft.com/office/drawing/2014/main" id="{F8B52138-E1BB-4694-8B8E-8DEBF5FE7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81425" y="1128714"/>
              <a:ext cx="260350" cy="1023937"/>
              <a:chOff x="1422" y="711"/>
              <a:chExt cx="164" cy="645"/>
            </a:xfrm>
          </p:grpSpPr>
          <p:sp>
            <p:nvSpPr>
              <p:cNvPr id="93203" name="Rectangle 15">
                <a:extLst>
                  <a:ext uri="{FF2B5EF4-FFF2-40B4-BE49-F238E27FC236}">
                    <a16:creationId xmlns:a16="http://schemas.microsoft.com/office/drawing/2014/main" id="{FA3AF64A-83D8-4076-8B35-886D31DA1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" y="711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2000" b="1" i="1">
                    <a:solidFill>
                      <a:srgbClr val="1F1A17"/>
                    </a:solidFill>
                  </a:rPr>
                  <a:t>n</a:t>
                </a:r>
                <a:endParaRPr lang="ru-RU" altLang="ru-RU" sz="2000"/>
              </a:p>
            </p:txBody>
          </p:sp>
          <p:sp>
            <p:nvSpPr>
              <p:cNvPr id="93204" name="Rectangle 16">
                <a:extLst>
                  <a:ext uri="{FF2B5EF4-FFF2-40B4-BE49-F238E27FC236}">
                    <a16:creationId xmlns:a16="http://schemas.microsoft.com/office/drawing/2014/main" id="{5C8F3EB1-F9FE-4B8C-8BC7-8087BBDAC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" y="782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1F1A17"/>
                    </a:solidFill>
                  </a:rPr>
                  <a:t>1</a:t>
                </a:r>
                <a:endParaRPr lang="ru-RU" altLang="ru-RU" sz="1800"/>
              </a:p>
            </p:txBody>
          </p:sp>
          <p:sp>
            <p:nvSpPr>
              <p:cNvPr id="93205" name="Rectangle 17">
                <a:extLst>
                  <a:ext uri="{FF2B5EF4-FFF2-40B4-BE49-F238E27FC236}">
                    <a16:creationId xmlns:a16="http://schemas.microsoft.com/office/drawing/2014/main" id="{50616617-07A6-4731-8FB2-1DC27B268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" y="1112"/>
                <a:ext cx="89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2000" b="1" i="1">
                    <a:solidFill>
                      <a:srgbClr val="1F1A17"/>
                    </a:solidFill>
                  </a:rPr>
                  <a:t>n</a:t>
                </a:r>
                <a:endParaRPr lang="ru-RU" altLang="ru-RU" sz="2000"/>
              </a:p>
            </p:txBody>
          </p:sp>
          <p:sp>
            <p:nvSpPr>
              <p:cNvPr id="93206" name="Rectangle 18">
                <a:extLst>
                  <a:ext uri="{FF2B5EF4-FFF2-40B4-BE49-F238E27FC236}">
                    <a16:creationId xmlns:a16="http://schemas.microsoft.com/office/drawing/2014/main" id="{F911E784-0D31-414F-97C1-765A6B45C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" y="1183"/>
                <a:ext cx="72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1800" b="1">
                    <a:solidFill>
                      <a:srgbClr val="1F1A17"/>
                    </a:solidFill>
                  </a:rPr>
                  <a:t>2</a:t>
                </a:r>
                <a:endParaRPr lang="ru-RU" altLang="ru-RU" sz="1800"/>
              </a:p>
            </p:txBody>
          </p:sp>
        </p:grpSp>
        <p:sp>
          <p:nvSpPr>
            <p:cNvPr id="93194" name="Rectangle 63">
              <a:extLst>
                <a:ext uri="{FF2B5EF4-FFF2-40B4-BE49-F238E27FC236}">
                  <a16:creationId xmlns:a16="http://schemas.microsoft.com/office/drawing/2014/main" id="{D955C583-249A-437C-BBB6-762E18B59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1725" y="1897064"/>
              <a:ext cx="127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1800" b="1" i="1">
                  <a:solidFill>
                    <a:srgbClr val="1F1A17"/>
                  </a:solidFill>
                </a:rPr>
                <a:t>i'</a:t>
              </a:r>
              <a:endParaRPr lang="ru-RU" altLang="ru-RU" sz="2400" b="1"/>
            </a:p>
          </p:txBody>
        </p:sp>
        <p:sp>
          <p:nvSpPr>
            <p:cNvPr id="93195" name="Line 64">
              <a:extLst>
                <a:ext uri="{FF2B5EF4-FFF2-40B4-BE49-F238E27FC236}">
                  <a16:creationId xmlns:a16="http://schemas.microsoft.com/office/drawing/2014/main" id="{2248A288-E725-416C-BFD6-C3024043C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0675" y="685801"/>
              <a:ext cx="736600" cy="82232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6" name="Line 65">
              <a:extLst>
                <a:ext uri="{FF2B5EF4-FFF2-40B4-BE49-F238E27FC236}">
                  <a16:creationId xmlns:a16="http://schemas.microsoft.com/office/drawing/2014/main" id="{BA98AB5F-7CC1-4545-AE53-F82D78D98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70450" y="676276"/>
              <a:ext cx="736600" cy="82232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7" name="Line 66">
              <a:extLst>
                <a:ext uri="{FF2B5EF4-FFF2-40B4-BE49-F238E27FC236}">
                  <a16:creationId xmlns:a16="http://schemas.microsoft.com/office/drawing/2014/main" id="{D1153F11-02BF-4488-AB5D-B0C571C73B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70450" y="1504951"/>
              <a:ext cx="374650" cy="82867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3198" name="Line 67">
              <a:extLst>
                <a:ext uri="{FF2B5EF4-FFF2-40B4-BE49-F238E27FC236}">
                  <a16:creationId xmlns:a16="http://schemas.microsoft.com/office/drawing/2014/main" id="{3686ADDF-E444-49FD-A6E1-FFE6BC353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56163" y="350839"/>
              <a:ext cx="0" cy="23907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3199" name="Group 76">
              <a:extLst>
                <a:ext uri="{FF2B5EF4-FFF2-40B4-BE49-F238E27FC236}">
                  <a16:creationId xmlns:a16="http://schemas.microsoft.com/office/drawing/2014/main" id="{05C32FDC-3CF8-43DE-8DA1-3FDA3C9721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3751" y="868363"/>
              <a:ext cx="550863" cy="404812"/>
              <a:chOff x="1940" y="547"/>
              <a:chExt cx="347" cy="255"/>
            </a:xfrm>
          </p:grpSpPr>
          <p:sp>
            <p:nvSpPr>
              <p:cNvPr id="93200" name="Freeform 24">
                <a:extLst>
                  <a:ext uri="{FF2B5EF4-FFF2-40B4-BE49-F238E27FC236}">
                    <a16:creationId xmlns:a16="http://schemas.microsoft.com/office/drawing/2014/main" id="{7904EE4F-9D89-4404-8340-9BB8DC59D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8" y="796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6 w 6"/>
                  <a:gd name="T5" fmla="*/ 6 h 6"/>
                  <a:gd name="T6" fmla="*/ 2 w 6"/>
                  <a:gd name="T7" fmla="*/ 0 h 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201" name="Rectangle 62">
                <a:extLst>
                  <a:ext uri="{FF2B5EF4-FFF2-40B4-BE49-F238E27FC236}">
                    <a16:creationId xmlns:a16="http://schemas.microsoft.com/office/drawing/2014/main" id="{6B76C2E3-2697-47E9-8E3E-4BA29A785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" y="547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2000" b="1" i="1">
                    <a:solidFill>
                      <a:srgbClr val="1F1A17"/>
                    </a:solidFill>
                  </a:rPr>
                  <a:t>i</a:t>
                </a:r>
                <a:endParaRPr lang="ru-RU" altLang="ru-RU" sz="2000" b="1"/>
              </a:p>
            </p:txBody>
          </p:sp>
          <p:sp>
            <p:nvSpPr>
              <p:cNvPr id="93202" name="Rectangle 68">
                <a:extLst>
                  <a:ext uri="{FF2B5EF4-FFF2-40B4-BE49-F238E27FC236}">
                    <a16:creationId xmlns:a16="http://schemas.microsoft.com/office/drawing/2014/main" id="{F7BFE1FE-7075-48FB-8356-CC06515F0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0" y="559"/>
                <a:ext cx="98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ru-RU" altLang="ru-RU" sz="2000" b="1" i="1">
                    <a:solidFill>
                      <a:srgbClr val="1F1A17"/>
                    </a:solidFill>
                  </a:rPr>
                  <a:t>i</a:t>
                </a:r>
                <a:endParaRPr lang="ru-RU" altLang="ru-RU" sz="2000" b="1"/>
              </a:p>
            </p:txBody>
          </p:sp>
        </p:grpSp>
      </p:grpSp>
      <p:sp>
        <p:nvSpPr>
          <p:cNvPr id="93189" name="Text Box 69">
            <a:extLst>
              <a:ext uri="{FF2B5EF4-FFF2-40B4-BE49-F238E27FC236}">
                <a16:creationId xmlns:a16="http://schemas.microsoft.com/office/drawing/2014/main" id="{70F0E1AF-345A-4221-BBF6-B995D6278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622300"/>
            <a:ext cx="462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000" b="1"/>
              <a:t>4. </a:t>
            </a:r>
            <a:r>
              <a:rPr lang="ru-RU" altLang="ru-RU" sz="2000" b="1">
                <a:cs typeface="Times New Roman" panose="02020603050405020304" pitchFamily="18" charset="0"/>
              </a:rPr>
              <a:t>Закон отражения света</a:t>
            </a:r>
            <a:endParaRPr lang="ru-RU" altLang="ru-RU" sz="2400"/>
          </a:p>
        </p:txBody>
      </p:sp>
      <p:sp>
        <p:nvSpPr>
          <p:cNvPr id="93190" name="Text Box 70">
            <a:extLst>
              <a:ext uri="{FF2B5EF4-FFF2-40B4-BE49-F238E27FC236}">
                <a16:creationId xmlns:a16="http://schemas.microsoft.com/office/drawing/2014/main" id="{50FDAFF9-B3D4-460E-8465-41FBA1CCD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3802063"/>
            <a:ext cx="462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000" b="1"/>
              <a:t>5. </a:t>
            </a:r>
            <a:r>
              <a:rPr lang="ru-RU" altLang="ru-RU" sz="2000" b="1">
                <a:cs typeface="Times New Roman" panose="02020603050405020304" pitchFamily="18" charset="0"/>
              </a:rPr>
              <a:t>Закон </a:t>
            </a:r>
            <a:r>
              <a:rPr lang="ru-RU" altLang="ru-RU" sz="2000" b="1"/>
              <a:t>преломления</a:t>
            </a:r>
            <a:r>
              <a:rPr lang="ru-RU" altLang="ru-RU" sz="2000" b="1">
                <a:cs typeface="Times New Roman" panose="02020603050405020304" pitchFamily="18" charset="0"/>
              </a:rPr>
              <a:t> света</a:t>
            </a:r>
            <a:endParaRPr lang="ru-RU" altLang="ru-RU" sz="2400"/>
          </a:p>
        </p:txBody>
      </p:sp>
      <p:graphicFrame>
        <p:nvGraphicFramePr>
          <p:cNvPr id="93191" name="Object 71">
            <a:extLst>
              <a:ext uri="{FF2B5EF4-FFF2-40B4-BE49-F238E27FC236}">
                <a16:creationId xmlns:a16="http://schemas.microsoft.com/office/drawing/2014/main" id="{E5ABEDA9-0428-4569-8844-C63504393D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34488" y="4941888"/>
          <a:ext cx="149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498600" imgH="596900" progId="Equation.3">
                  <p:embed/>
                </p:oleObj>
              </mc:Choice>
              <mc:Fallback>
                <p:oleObj name="Формула" r:id="rId2" imgW="1498600" imgH="59690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4488" y="4941888"/>
                        <a:ext cx="149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>
            <a:extLst>
              <a:ext uri="{FF2B5EF4-FFF2-40B4-BE49-F238E27FC236}">
                <a16:creationId xmlns:a16="http://schemas.microsoft.com/office/drawing/2014/main" id="{D9377984-DE5E-4D66-9BCD-B25C83C2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3" y="765175"/>
            <a:ext cx="5476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b="1"/>
              <a:t>Принцип Ферма и принцип Гюйгенса</a:t>
            </a:r>
          </a:p>
        </p:txBody>
      </p:sp>
      <p:sp>
        <p:nvSpPr>
          <p:cNvPr id="94211" name="TextBox 1">
            <a:extLst>
              <a:ext uri="{FF2B5EF4-FFF2-40B4-BE49-F238E27FC236}">
                <a16:creationId xmlns:a16="http://schemas.microsoft.com/office/drawing/2014/main" id="{2723926B-CC25-4215-AB40-A2A77DADE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2988" y="541972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Ферма, 1662</a:t>
            </a:r>
          </a:p>
        </p:txBody>
      </p:sp>
      <p:sp>
        <p:nvSpPr>
          <p:cNvPr id="94212" name="TextBox 2">
            <a:extLst>
              <a:ext uri="{FF2B5EF4-FFF2-40B4-BE49-F238E27FC236}">
                <a16:creationId xmlns:a16="http://schemas.microsoft.com/office/drawing/2014/main" id="{F7561B55-4289-4D2E-86BA-4072AA97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0" y="5859463"/>
            <a:ext cx="1808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Гюйгенс, 1678</a:t>
            </a:r>
          </a:p>
        </p:txBody>
      </p:sp>
      <p:pic>
        <p:nvPicPr>
          <p:cNvPr id="94213" name="Рисунок 4">
            <a:extLst>
              <a:ext uri="{FF2B5EF4-FFF2-40B4-BE49-F238E27FC236}">
                <a16:creationId xmlns:a16="http://schemas.microsoft.com/office/drawing/2014/main" id="{692CDD3F-3FC9-491D-BEB9-B7DA7C07C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844675"/>
            <a:ext cx="30607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9F0622-F007-4C8F-BB0F-1CE74148A9B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99456" y="5250058"/>
            <a:ext cx="2304798" cy="634917"/>
          </a:xfrm>
          <a:prstGeom prst="rect">
            <a:avLst/>
          </a:prstGeom>
          <a:blipFill>
            <a:blip r:embed="rId3"/>
            <a:stretch>
              <a:fillRect b="-962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94215" name="Рисунок 7">
            <a:extLst>
              <a:ext uri="{FF2B5EF4-FFF2-40B4-BE49-F238E27FC236}">
                <a16:creationId xmlns:a16="http://schemas.microsoft.com/office/drawing/2014/main" id="{33F3EBDA-F67D-438F-9CBC-F11EFB322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1349375"/>
            <a:ext cx="5272088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ECCFFD-9631-4BAF-980B-830C460AE97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99456" y="6150693"/>
            <a:ext cx="2009461" cy="307777"/>
          </a:xfrm>
          <a:prstGeom prst="rect">
            <a:avLst/>
          </a:prstGeom>
          <a:blipFill>
            <a:blip r:embed="rId5"/>
            <a:stretch>
              <a:fillRect l="-2432" r="-1216" b="-20000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4217" name="TextBox 9">
            <a:extLst>
              <a:ext uri="{FF2B5EF4-FFF2-40B4-BE49-F238E27FC236}">
                <a16:creationId xmlns:a16="http://schemas.microsoft.com/office/drawing/2014/main" id="{9BCF6687-8D36-45ED-84F5-56E1B20AA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9913" y="6126163"/>
            <a:ext cx="319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 </a:t>
            </a:r>
            <a:r>
              <a:rPr lang="ru-RU" altLang="ru-RU" sz="2000" b="1"/>
              <a:t>-- оптическая длина пути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>
            <a:extLst>
              <a:ext uri="{FF2B5EF4-FFF2-40B4-BE49-F238E27FC236}">
                <a16:creationId xmlns:a16="http://schemas.microsoft.com/office/drawing/2014/main" id="{0E81EDA5-996E-42EA-919F-41D442BFF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613" y="700088"/>
            <a:ext cx="478631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>
                <a:cs typeface="Times New Roman" panose="02020603050405020304" pitchFamily="18" charset="0"/>
              </a:rPr>
              <a:t>  </a:t>
            </a:r>
            <a:r>
              <a:rPr lang="ru-RU" altLang="ru-RU" sz="2400" b="1">
                <a:cs typeface="Times New Roman" panose="02020603050405020304" pitchFamily="18" charset="0"/>
              </a:rPr>
              <a:t>Тонкая линза</a:t>
            </a:r>
            <a:endParaRPr lang="ru-RU" altLang="ru-RU" sz="2400"/>
          </a:p>
        </p:txBody>
      </p:sp>
      <p:sp>
        <p:nvSpPr>
          <p:cNvPr id="95235" name="Rectangle 43">
            <a:extLst>
              <a:ext uri="{FF2B5EF4-FFF2-40B4-BE49-F238E27FC236}">
                <a16:creationId xmlns:a16="http://schemas.microsoft.com/office/drawing/2014/main" id="{A612E751-4934-49D8-AA24-5814FEF25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946650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100"/>
            </a:br>
            <a:endParaRPr lang="ru-RU" altLang="ru-RU" sz="2400"/>
          </a:p>
        </p:txBody>
      </p:sp>
      <p:grpSp>
        <p:nvGrpSpPr>
          <p:cNvPr id="95236" name="Группа 1">
            <a:extLst>
              <a:ext uri="{FF2B5EF4-FFF2-40B4-BE49-F238E27FC236}">
                <a16:creationId xmlns:a16="http://schemas.microsoft.com/office/drawing/2014/main" id="{FE2B263F-FCB2-4B6C-B8F3-99BA0F2C55B7}"/>
              </a:ext>
            </a:extLst>
          </p:cNvPr>
          <p:cNvGrpSpPr>
            <a:grpSpLocks/>
          </p:cNvGrpSpPr>
          <p:nvPr/>
        </p:nvGrpSpPr>
        <p:grpSpPr bwMode="auto">
          <a:xfrm>
            <a:off x="1196975" y="1973263"/>
            <a:ext cx="6276975" cy="3387725"/>
            <a:chOff x="3550656" y="1458885"/>
            <a:chExt cx="3950282" cy="2216178"/>
          </a:xfrm>
        </p:grpSpPr>
        <p:sp>
          <p:nvSpPr>
            <p:cNvPr id="95238" name="Line 5">
              <a:extLst>
                <a:ext uri="{FF2B5EF4-FFF2-40B4-BE49-F238E27FC236}">
                  <a16:creationId xmlns:a16="http://schemas.microsoft.com/office/drawing/2014/main" id="{CD4FF7B0-A60A-4108-9F80-89BE822D6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33800" y="2709863"/>
              <a:ext cx="36576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5239" name="Group 7">
              <a:extLst>
                <a:ext uri="{FF2B5EF4-FFF2-40B4-BE49-F238E27FC236}">
                  <a16:creationId xmlns:a16="http://schemas.microsoft.com/office/drawing/2014/main" id="{0C930221-2AB0-4C31-999C-6B298A8CC7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4775" y="1881188"/>
              <a:ext cx="1011238" cy="1700212"/>
              <a:chOff x="5711" y="2385"/>
              <a:chExt cx="1593" cy="2678"/>
            </a:xfrm>
          </p:grpSpPr>
          <p:sp>
            <p:nvSpPr>
              <p:cNvPr id="95261" name="Arc 10">
                <a:extLst>
                  <a:ext uri="{FF2B5EF4-FFF2-40B4-BE49-F238E27FC236}">
                    <a16:creationId xmlns:a16="http://schemas.microsoft.com/office/drawing/2014/main" id="{32B18E0A-95C7-4B18-B45B-9506A5E9D15A}"/>
                  </a:ext>
                </a:extLst>
              </p:cNvPr>
              <p:cNvSpPr>
                <a:spLocks/>
              </p:cNvSpPr>
              <p:nvPr/>
            </p:nvSpPr>
            <p:spPr bwMode="auto">
              <a:xfrm rot="2863648">
                <a:off x="5639" y="2889"/>
                <a:ext cx="1739" cy="15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2" name="Arc 9">
                <a:extLst>
                  <a:ext uri="{FF2B5EF4-FFF2-40B4-BE49-F238E27FC236}">
                    <a16:creationId xmlns:a16="http://schemas.microsoft.com/office/drawing/2014/main" id="{75271394-CEB6-41D2-A7F2-7BCE29FAB77B}"/>
                  </a:ext>
                </a:extLst>
              </p:cNvPr>
              <p:cNvSpPr>
                <a:spLocks/>
              </p:cNvSpPr>
              <p:nvPr/>
            </p:nvSpPr>
            <p:spPr bwMode="auto">
              <a:xfrm rot="18727253" flipH="1">
                <a:off x="5637" y="2882"/>
                <a:ext cx="1739" cy="15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263" name="Line 8">
                <a:extLst>
                  <a:ext uri="{FF2B5EF4-FFF2-40B4-BE49-F238E27FC236}">
                    <a16:creationId xmlns:a16="http://schemas.microsoft.com/office/drawing/2014/main" id="{7D239934-DC39-406B-A95D-D227C6556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10" y="2385"/>
                <a:ext cx="0" cy="267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5240" name="Oval 6">
              <a:extLst>
                <a:ext uri="{FF2B5EF4-FFF2-40B4-BE49-F238E27FC236}">
                  <a16:creationId xmlns:a16="http://schemas.microsoft.com/office/drawing/2014/main" id="{F7C4CEAB-49DA-4C5D-AA2E-E1F9AB7D9C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2681288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95241" name="Oval 13">
              <a:extLst>
                <a:ext uri="{FF2B5EF4-FFF2-40B4-BE49-F238E27FC236}">
                  <a16:creationId xmlns:a16="http://schemas.microsoft.com/office/drawing/2014/main" id="{9AF93E6E-2972-4B55-A54B-E428C02D6E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9413" y="2671763"/>
              <a:ext cx="71437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95242" name="Line 14">
              <a:extLst>
                <a:ext uri="{FF2B5EF4-FFF2-40B4-BE49-F238E27FC236}">
                  <a16:creationId xmlns:a16="http://schemas.microsoft.com/office/drawing/2014/main" id="{156B1A70-950C-4DD2-A939-5629FB70D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03750" y="1998663"/>
              <a:ext cx="4763" cy="166211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3" name="Line 15">
              <a:extLst>
                <a:ext uri="{FF2B5EF4-FFF2-40B4-BE49-F238E27FC236}">
                  <a16:creationId xmlns:a16="http://schemas.microsoft.com/office/drawing/2014/main" id="{94AC8B14-73C7-4948-9DFE-F9D24E3FDF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7513" y="1922463"/>
              <a:ext cx="4762" cy="17526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4" name="Line 11">
              <a:extLst>
                <a:ext uri="{FF2B5EF4-FFF2-40B4-BE49-F238E27FC236}">
                  <a16:creationId xmlns:a16="http://schemas.microsoft.com/office/drawing/2014/main" id="{8E4C53CC-98AD-4271-970A-37E537E0CE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5175" y="3546758"/>
              <a:ext cx="1118861" cy="111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5" name="Line 12">
              <a:extLst>
                <a:ext uri="{FF2B5EF4-FFF2-40B4-BE49-F238E27FC236}">
                  <a16:creationId xmlns:a16="http://schemas.microsoft.com/office/drawing/2014/main" id="{7572EE25-A6A5-446F-B83C-26FECB7850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97538" y="3552825"/>
              <a:ext cx="10620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6" name="Line 17">
              <a:extLst>
                <a:ext uri="{FF2B5EF4-FFF2-40B4-BE49-F238E27FC236}">
                  <a16:creationId xmlns:a16="http://schemas.microsoft.com/office/drawing/2014/main" id="{0125AEBA-B976-4786-A6C4-6C6F9F0A72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546725" y="2705100"/>
              <a:ext cx="1749425" cy="5286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7" name="Line 16">
              <a:extLst>
                <a:ext uri="{FF2B5EF4-FFF2-40B4-BE49-F238E27FC236}">
                  <a16:creationId xmlns:a16="http://schemas.microsoft.com/office/drawing/2014/main" id="{EE826455-7F3B-49DB-AB78-45DC0A6B9F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8450" y="2236788"/>
              <a:ext cx="1757363" cy="45878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8" name="Text Box 18">
              <a:extLst>
                <a:ext uri="{FF2B5EF4-FFF2-40B4-BE49-F238E27FC236}">
                  <a16:creationId xmlns:a16="http://schemas.microsoft.com/office/drawing/2014/main" id="{4162A628-2616-41F8-96BE-AFEAC51616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9650" y="2747794"/>
              <a:ext cx="339725" cy="284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800" b="1" i="1">
                  <a:cs typeface="Times New Roman" panose="02020603050405020304" pitchFamily="18" charset="0"/>
                </a:rPr>
                <a:t>R</a:t>
              </a:r>
              <a:r>
                <a:rPr lang="en-US" altLang="ru-RU" sz="1800" b="1" baseline="-25000">
                  <a:cs typeface="Times New Roman" panose="02020603050405020304" pitchFamily="18" charset="0"/>
                </a:rPr>
                <a:t>1</a:t>
              </a:r>
              <a:endParaRPr lang="ru-RU" altLang="ru-RU" sz="1800" b="1" baseline="-2500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95249" name="Text Box 19">
              <a:extLst>
                <a:ext uri="{FF2B5EF4-FFF2-40B4-BE49-F238E27FC236}">
                  <a16:creationId xmlns:a16="http://schemas.microsoft.com/office/drawing/2014/main" id="{452A26C9-6090-4A91-B476-E0D46C184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2545" y="2218411"/>
              <a:ext cx="340646" cy="20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000" b="1" i="1">
                  <a:cs typeface="Times New Roman" panose="02020603050405020304" pitchFamily="18" charset="0"/>
                </a:rPr>
                <a:t>R</a:t>
              </a:r>
              <a:r>
                <a:rPr lang="en-US" altLang="ru-RU" sz="2000" b="1" baseline="-25000">
                  <a:cs typeface="Times New Roman" panose="02020603050405020304" pitchFamily="18" charset="0"/>
                </a:rPr>
                <a:t>2</a:t>
              </a:r>
              <a:endParaRPr lang="ru-RU" altLang="ru-RU" sz="2400" b="1"/>
            </a:p>
          </p:txBody>
        </p:sp>
        <p:sp>
          <p:nvSpPr>
            <p:cNvPr id="95250" name="Text Box 20">
              <a:extLst>
                <a:ext uri="{FF2B5EF4-FFF2-40B4-BE49-F238E27FC236}">
                  <a16:creationId xmlns:a16="http://schemas.microsoft.com/office/drawing/2014/main" id="{32685554-C877-427E-99F7-0565B9791C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19647" y="2743200"/>
              <a:ext cx="3619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000" b="1" i="1">
                  <a:cs typeface="Times New Roman" panose="02020603050405020304" pitchFamily="18" charset="0"/>
                </a:rPr>
                <a:t>F</a:t>
              </a:r>
              <a:endParaRPr lang="ru-RU" altLang="ru-RU" sz="2000" b="1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95251" name="Text Box 21">
              <a:extLst>
                <a:ext uri="{FF2B5EF4-FFF2-40B4-BE49-F238E27FC236}">
                  <a16:creationId xmlns:a16="http://schemas.microsoft.com/office/drawing/2014/main" id="{B8EFB5F4-8DCE-4746-9ED3-193F300B9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248" y="2462213"/>
              <a:ext cx="439737" cy="260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800" b="1" i="1">
                  <a:cs typeface="Times New Roman" panose="02020603050405020304" pitchFamily="18" charset="0"/>
                </a:rPr>
                <a:t>F'</a:t>
              </a:r>
              <a:endParaRPr lang="ru-RU" altLang="ru-RU" sz="1800" b="1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95252" name="Text Box 22">
              <a:extLst>
                <a:ext uri="{FF2B5EF4-FFF2-40B4-BE49-F238E27FC236}">
                  <a16:creationId xmlns:a16="http://schemas.microsoft.com/office/drawing/2014/main" id="{4127B619-CFAE-4011-9460-6D973BD78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51339" y="3280662"/>
              <a:ext cx="420688" cy="238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800" b="1" i="1">
                  <a:cs typeface="Times New Roman" panose="02020603050405020304" pitchFamily="18" charset="0"/>
                </a:rPr>
                <a:t>f</a:t>
              </a:r>
              <a:endParaRPr lang="ru-RU" altLang="ru-RU" sz="1800" b="1" i="1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 b="1"/>
            </a:p>
          </p:txBody>
        </p:sp>
        <p:sp>
          <p:nvSpPr>
            <p:cNvPr id="95253" name="Text Box 23">
              <a:extLst>
                <a:ext uri="{FF2B5EF4-FFF2-40B4-BE49-F238E27FC236}">
                  <a16:creationId xmlns:a16="http://schemas.microsoft.com/office/drawing/2014/main" id="{070B8A42-6F35-4127-B420-90A993EFD4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9650" y="3289365"/>
              <a:ext cx="435294" cy="232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400" i="1">
                  <a:cs typeface="Times New Roman" panose="02020603050405020304" pitchFamily="18" charset="0"/>
                </a:rPr>
                <a:t>  </a:t>
              </a:r>
              <a:r>
                <a:rPr lang="en-US" altLang="ru-RU" sz="1800" b="1" i="1">
                  <a:cs typeface="Times New Roman" panose="02020603050405020304" pitchFamily="18" charset="0"/>
                </a:rPr>
                <a:t>f</a:t>
              </a:r>
              <a:endParaRPr lang="ru-RU" altLang="ru-RU" sz="1800" b="1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95254" name="Text Box 29">
              <a:extLst>
                <a:ext uri="{FF2B5EF4-FFF2-40B4-BE49-F238E27FC236}">
                  <a16:creationId xmlns:a16="http://schemas.microsoft.com/office/drawing/2014/main" id="{56EF4B4B-9045-4F25-8360-C0A96C1A2C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8700" y="2316163"/>
              <a:ext cx="539750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800" b="1" i="1">
                  <a:cs typeface="Times New Roman" panose="02020603050405020304" pitchFamily="18" charset="0"/>
                </a:rPr>
                <a:t>n</a:t>
              </a:r>
              <a:r>
                <a:rPr lang="en-US" altLang="ru-RU" sz="1800" b="1" baseline="-25000">
                  <a:cs typeface="Times New Roman" panose="02020603050405020304" pitchFamily="18" charset="0"/>
                </a:rPr>
                <a:t>0</a:t>
              </a:r>
              <a:endParaRPr lang="ru-RU" altLang="ru-RU" sz="1800" b="1" baseline="-25000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95255" name="Text Box 28">
              <a:extLst>
                <a:ext uri="{FF2B5EF4-FFF2-40B4-BE49-F238E27FC236}">
                  <a16:creationId xmlns:a16="http://schemas.microsoft.com/office/drawing/2014/main" id="{AB8D60BB-25B0-4D1E-AC80-E4908D27A8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8620" y="2316162"/>
              <a:ext cx="3238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1800" b="1" i="1">
                  <a:cs typeface="Times New Roman" panose="02020603050405020304" pitchFamily="18" charset="0"/>
                </a:rPr>
                <a:t>n</a:t>
              </a:r>
              <a:endParaRPr lang="ru-RU" altLang="ru-RU" sz="1800" b="1">
                <a:cs typeface="Times New Roman" panose="02020603050405020304" pitchFamily="18" charset="0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grpSp>
          <p:nvGrpSpPr>
            <p:cNvPr id="95256" name="Group 42">
              <a:extLst>
                <a:ext uri="{FF2B5EF4-FFF2-40B4-BE49-F238E27FC236}">
                  <a16:creationId xmlns:a16="http://schemas.microsoft.com/office/drawing/2014/main" id="{7F544937-62BC-41EB-BB13-B676C0D1E1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9200" y="1744663"/>
              <a:ext cx="3741738" cy="461962"/>
              <a:chOff x="0" y="1153"/>
              <a:chExt cx="2357" cy="291"/>
            </a:xfrm>
          </p:grpSpPr>
          <p:sp>
            <p:nvSpPr>
              <p:cNvPr id="95259" name="Rectangle 30">
                <a:extLst>
                  <a:ext uri="{FF2B5EF4-FFF2-40B4-BE49-F238E27FC236}">
                    <a16:creationId xmlns:a16="http://schemas.microsoft.com/office/drawing/2014/main" id="{D83B24CD-4B26-4EFC-879E-27B41BC6B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53"/>
                <a:ext cx="23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  <p:sp>
            <p:nvSpPr>
              <p:cNvPr id="95260" name="Rectangle 31">
                <a:extLst>
                  <a:ext uri="{FF2B5EF4-FFF2-40B4-BE49-F238E27FC236}">
                    <a16:creationId xmlns:a16="http://schemas.microsoft.com/office/drawing/2014/main" id="{84AB9D23-64B3-448A-A38A-BE8A0EAC3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153"/>
                <a:ext cx="235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ru-RU" altLang="ru-RU" sz="2400"/>
              </a:p>
            </p:txBody>
          </p:sp>
        </p:grpSp>
        <p:sp>
          <p:nvSpPr>
            <p:cNvPr id="95257" name="AutoShape 44">
              <a:extLst>
                <a:ext uri="{FF2B5EF4-FFF2-40B4-BE49-F238E27FC236}">
                  <a16:creationId xmlns:a16="http://schemas.microsoft.com/office/drawing/2014/main" id="{402279FB-3DC6-46AB-90C0-35424EA3A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550656" y="1473279"/>
              <a:ext cx="912812" cy="520700"/>
            </a:xfrm>
            <a:prstGeom prst="wedgeRoundRectCallout">
              <a:avLst>
                <a:gd name="adj1" fmla="val -64481"/>
                <a:gd name="adj2" fmla="val 81097"/>
                <a:gd name="adj3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cs typeface="Times New Roman" panose="02020603050405020304" pitchFamily="18" charset="0"/>
                </a:rPr>
                <a:t>Фокальная плоскость</a:t>
              </a:r>
            </a:p>
          </p:txBody>
        </p:sp>
        <p:sp>
          <p:nvSpPr>
            <p:cNvPr id="95258" name="AutoShape 45">
              <a:extLst>
                <a:ext uri="{FF2B5EF4-FFF2-40B4-BE49-F238E27FC236}">
                  <a16:creationId xmlns:a16="http://schemas.microsoft.com/office/drawing/2014/main" id="{ED6BF607-6D85-4C3D-944D-A05B2791C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6354" y="1458885"/>
              <a:ext cx="1403350" cy="258762"/>
            </a:xfrm>
            <a:prstGeom prst="wedgeRoundRectCallout">
              <a:avLst>
                <a:gd name="adj1" fmla="val -60454"/>
                <a:gd name="adj2" fmla="val 123861"/>
                <a:gd name="adj3" fmla="val 16667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7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600" b="1">
                  <a:cs typeface="Times New Roman" panose="02020603050405020304" pitchFamily="18" charset="0"/>
                </a:rPr>
                <a:t>Главная плоскость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88C814-C620-486E-A07C-F14EECC01BF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56951" y="4946650"/>
            <a:ext cx="3485762" cy="82984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>
            <a:extLst>
              <a:ext uri="{FF2B5EF4-FFF2-40B4-BE49-F238E27FC236}">
                <a16:creationId xmlns:a16="http://schemas.microsoft.com/office/drawing/2014/main" id="{C888110A-57E7-4AC9-A422-4F047698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1138" y="438150"/>
            <a:ext cx="7278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ru-RU" altLang="ru-RU" sz="2400" b="1"/>
              <a:t>Характерные лучи тонкой собирающей линзы</a:t>
            </a:r>
          </a:p>
        </p:txBody>
      </p:sp>
      <p:grpSp>
        <p:nvGrpSpPr>
          <p:cNvPr id="96259" name="Группа 1">
            <a:extLst>
              <a:ext uri="{FF2B5EF4-FFF2-40B4-BE49-F238E27FC236}">
                <a16:creationId xmlns:a16="http://schemas.microsoft.com/office/drawing/2014/main" id="{00EC5DD1-9461-4FA3-BB26-CFA86364754F}"/>
              </a:ext>
            </a:extLst>
          </p:cNvPr>
          <p:cNvGrpSpPr>
            <a:grpSpLocks/>
          </p:cNvGrpSpPr>
          <p:nvPr/>
        </p:nvGrpSpPr>
        <p:grpSpPr bwMode="auto">
          <a:xfrm>
            <a:off x="2927350" y="1524000"/>
            <a:ext cx="6270625" cy="3455988"/>
            <a:chOff x="2689225" y="1303338"/>
            <a:chExt cx="7289800" cy="4108450"/>
          </a:xfrm>
        </p:grpSpPr>
        <p:sp>
          <p:nvSpPr>
            <p:cNvPr id="96261" name="Line 3">
              <a:extLst>
                <a:ext uri="{FF2B5EF4-FFF2-40B4-BE49-F238E27FC236}">
                  <a16:creationId xmlns:a16="http://schemas.microsoft.com/office/drawing/2014/main" id="{880681EB-12E7-4AF2-9AF9-E18850236B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9225" y="3332163"/>
              <a:ext cx="7289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2" name="Line 4">
              <a:extLst>
                <a:ext uri="{FF2B5EF4-FFF2-40B4-BE49-F238E27FC236}">
                  <a16:creationId xmlns:a16="http://schemas.microsoft.com/office/drawing/2014/main" id="{F494690E-5249-4A63-A922-C729A9C8BE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3300" y="1352550"/>
              <a:ext cx="0" cy="4021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arrow" w="lg" len="sm"/>
              <a:tailEnd type="arrow" w="lg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3" name="Line 5">
              <a:extLst>
                <a:ext uri="{FF2B5EF4-FFF2-40B4-BE49-F238E27FC236}">
                  <a16:creationId xmlns:a16="http://schemas.microsoft.com/office/drawing/2014/main" id="{9538786F-D6D6-4478-AA19-43FA834A6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5513" y="1303338"/>
              <a:ext cx="0" cy="39322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4" name="Line 6">
              <a:extLst>
                <a:ext uri="{FF2B5EF4-FFF2-40B4-BE49-F238E27FC236}">
                  <a16:creationId xmlns:a16="http://schemas.microsoft.com/office/drawing/2014/main" id="{265F92D4-39E7-4580-93EA-D07E385F9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16963" y="1343025"/>
              <a:ext cx="0" cy="39322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5" name="Line 10">
              <a:extLst>
                <a:ext uri="{FF2B5EF4-FFF2-40B4-BE49-F238E27FC236}">
                  <a16:creationId xmlns:a16="http://schemas.microsoft.com/office/drawing/2014/main" id="{5F8FF4FD-3797-431F-9B6B-42D76010BA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9813" y="1739900"/>
              <a:ext cx="5837238" cy="367188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6266" name="Group 13">
              <a:extLst>
                <a:ext uri="{FF2B5EF4-FFF2-40B4-BE49-F238E27FC236}">
                  <a16:creationId xmlns:a16="http://schemas.microsoft.com/office/drawing/2014/main" id="{7C3A4E86-AD74-44F3-A649-829B93728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3513" y="2843216"/>
              <a:ext cx="6851650" cy="2154238"/>
              <a:chOff x="655" y="1744"/>
              <a:chExt cx="4316" cy="1357"/>
            </a:xfrm>
          </p:grpSpPr>
          <p:sp>
            <p:nvSpPr>
              <p:cNvPr id="96272" name="Line 11">
                <a:extLst>
                  <a:ext uri="{FF2B5EF4-FFF2-40B4-BE49-F238E27FC236}">
                    <a16:creationId xmlns:a16="http://schemas.microsoft.com/office/drawing/2014/main" id="{D91A358B-97E1-4C95-8C1A-9CF92A430C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5" y="1744"/>
                <a:ext cx="2107" cy="1349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273" name="Line 12">
                <a:extLst>
                  <a:ext uri="{FF2B5EF4-FFF2-40B4-BE49-F238E27FC236}">
                    <a16:creationId xmlns:a16="http://schemas.microsoft.com/office/drawing/2014/main" id="{990AADDE-50A1-4D41-842A-109241E74F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2" y="3101"/>
                <a:ext cx="2209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267" name="Text Box 0">
              <a:extLst>
                <a:ext uri="{FF2B5EF4-FFF2-40B4-BE49-F238E27FC236}">
                  <a16:creationId xmlns:a16="http://schemas.microsoft.com/office/drawing/2014/main" id="{61FB15C7-8966-411B-B489-B34AE5322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9925" y="3265488"/>
              <a:ext cx="31273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ru-RU" sz="2400" b="1" i="1"/>
                <a:t>o</a:t>
              </a:r>
              <a:endParaRPr lang="ru-RU" altLang="ru-RU" sz="2400" b="1" i="1"/>
            </a:p>
          </p:txBody>
        </p:sp>
        <p:sp>
          <p:nvSpPr>
            <p:cNvPr id="96268" name="Oval 1">
              <a:extLst>
                <a:ext uri="{FF2B5EF4-FFF2-40B4-BE49-F238E27FC236}">
                  <a16:creationId xmlns:a16="http://schemas.microsoft.com/office/drawing/2014/main" id="{303B6C52-773C-43F0-A377-13BDABAC9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9950" y="3275013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96269" name="Oval 2">
              <a:extLst>
                <a:ext uri="{FF2B5EF4-FFF2-40B4-BE49-F238E27FC236}">
                  <a16:creationId xmlns:a16="http://schemas.microsoft.com/office/drawing/2014/main" id="{E8537E50-3316-49F8-8ADA-8735FA752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3625" y="3292475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2400"/>
            </a:p>
          </p:txBody>
        </p:sp>
        <p:sp>
          <p:nvSpPr>
            <p:cNvPr id="96270" name="Text Box 3">
              <a:extLst>
                <a:ext uri="{FF2B5EF4-FFF2-40B4-BE49-F238E27FC236}">
                  <a16:creationId xmlns:a16="http://schemas.microsoft.com/office/drawing/2014/main" id="{62649F8A-59B8-4137-B881-C854B4F63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5138" y="3402013"/>
              <a:ext cx="3127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ru-RU" sz="2400" b="1" i="1"/>
                <a:t>F</a:t>
              </a:r>
              <a:endParaRPr lang="ru-RU" altLang="ru-RU" sz="2400" b="1" i="1"/>
            </a:p>
          </p:txBody>
        </p:sp>
        <p:sp>
          <p:nvSpPr>
            <p:cNvPr id="96271" name="Text Box 4">
              <a:extLst>
                <a:ext uri="{FF2B5EF4-FFF2-40B4-BE49-F238E27FC236}">
                  <a16:creationId xmlns:a16="http://schemas.microsoft.com/office/drawing/2014/main" id="{6E42BE75-1387-4A40-9F34-9E39C3AA3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31188" y="3375025"/>
              <a:ext cx="5794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ru-RU" sz="2400" b="1" i="1"/>
                <a:t>F'</a:t>
              </a:r>
              <a:endParaRPr lang="ru-RU" altLang="ru-RU" sz="2400" b="1" i="1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E4E26EB-4EBC-404E-9F5F-3C1B64771BDA}"/>
              </a:ext>
            </a:extLst>
          </p:cNvPr>
          <p:cNvSpPr txBox="1"/>
          <p:nvPr/>
        </p:nvSpPr>
        <p:spPr>
          <a:xfrm>
            <a:off x="1343025" y="5503863"/>
            <a:ext cx="9772650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луч, прошедший через оптический центр линзы, не меняет своего направления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параллельные лучи, проходящие через линзу, сходятся в фокальной плоскости</a:t>
            </a:r>
            <a:endParaRPr lang="en-US" sz="2000" b="1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0">
            <a:extLst>
              <a:ext uri="{FF2B5EF4-FFF2-40B4-BE49-F238E27FC236}">
                <a16:creationId xmlns:a16="http://schemas.microsoft.com/office/drawing/2014/main" id="{2F44AE54-E45E-405B-92A2-F19E5028A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8300" y="2160588"/>
            <a:ext cx="3781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7283" name="Rectangle 25">
            <a:extLst>
              <a:ext uri="{FF2B5EF4-FFF2-40B4-BE49-F238E27FC236}">
                <a16:creationId xmlns:a16="http://schemas.microsoft.com/office/drawing/2014/main" id="{7E597922-CBF8-49A7-ABF3-223E14F55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71938"/>
            <a:ext cx="91440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ru-RU" altLang="ru-RU" sz="1100"/>
            </a:br>
            <a:endParaRPr lang="ru-RU" altLang="ru-RU" sz="2400"/>
          </a:p>
        </p:txBody>
      </p:sp>
      <p:sp>
        <p:nvSpPr>
          <p:cNvPr id="97284" name="Text Box 28">
            <a:extLst>
              <a:ext uri="{FF2B5EF4-FFF2-40B4-BE49-F238E27FC236}">
                <a16:creationId xmlns:a16="http://schemas.microsoft.com/office/drawing/2014/main" id="{54D60074-B0C4-4225-824E-935B1826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850" y="542925"/>
            <a:ext cx="5448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Формула </a:t>
            </a:r>
            <a:r>
              <a:rPr lang="ru-RU" altLang="ru-RU" sz="2000" b="1"/>
              <a:t> тонкой </a:t>
            </a:r>
            <a:r>
              <a:rPr lang="ru-RU" altLang="ru-RU" sz="2000" b="1">
                <a:cs typeface="Times New Roman" panose="02020603050405020304" pitchFamily="18" charset="0"/>
              </a:rPr>
              <a:t>линзы</a:t>
            </a:r>
          </a:p>
        </p:txBody>
      </p:sp>
      <p:pic>
        <p:nvPicPr>
          <p:cNvPr id="97285" name="Рисунок 2">
            <a:extLst>
              <a:ext uri="{FF2B5EF4-FFF2-40B4-BE49-F238E27FC236}">
                <a16:creationId xmlns:a16="http://schemas.microsoft.com/office/drawing/2014/main" id="{708EC86B-B9F3-403A-9150-DF3DAD7CC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671638"/>
            <a:ext cx="6729413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306FB9-A75A-4A90-B3D2-A020F609D2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83392" y="2323602"/>
            <a:ext cx="1178208" cy="6321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97287" name="TextBox 5">
            <a:extLst>
              <a:ext uri="{FF2B5EF4-FFF2-40B4-BE49-F238E27FC236}">
                <a16:creationId xmlns:a16="http://schemas.microsoft.com/office/drawing/2014/main" id="{8970484D-5AD7-4380-B990-4D2B71699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5106988"/>
            <a:ext cx="3003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cs typeface="Times New Roman" panose="02020603050405020304" pitchFamily="18" charset="0"/>
              </a:rPr>
              <a:t>Оптическая сила линзы</a:t>
            </a:r>
            <a:r>
              <a:rPr lang="ru-RU" altLang="ru-RU" sz="2000">
                <a:cs typeface="Times New Roman" panose="02020603050405020304" pitchFamily="18" charset="0"/>
              </a:rPr>
              <a:t>    </a:t>
            </a:r>
            <a:r>
              <a:rPr lang="en-US" altLang="ru-RU" sz="2000" b="1" i="1">
                <a:cs typeface="Times New Roman" panose="02020603050405020304" pitchFamily="18" charset="0"/>
              </a:rPr>
              <a:t>D</a:t>
            </a:r>
            <a:r>
              <a:rPr lang="en-US" altLang="ru-RU" sz="2000" b="1">
                <a:cs typeface="Times New Roman" panose="02020603050405020304" pitchFamily="18" charset="0"/>
              </a:rPr>
              <a:t> </a:t>
            </a:r>
            <a:r>
              <a:rPr lang="ru-RU" altLang="ru-RU" sz="2000" b="1">
                <a:cs typeface="Times New Roman" panose="02020603050405020304" pitchFamily="18" charset="0"/>
              </a:rPr>
              <a:t>=</a:t>
            </a:r>
            <a:r>
              <a:rPr lang="en-US" altLang="ru-RU" sz="2000" b="1">
                <a:cs typeface="Times New Roman" panose="02020603050405020304" pitchFamily="18" charset="0"/>
              </a:rPr>
              <a:t> </a:t>
            </a:r>
            <a:r>
              <a:rPr lang="ru-RU" altLang="ru-RU" sz="2000" b="1">
                <a:cs typeface="Times New Roman" panose="02020603050405020304" pitchFamily="18" charset="0"/>
              </a:rPr>
              <a:t>1/</a:t>
            </a:r>
            <a:r>
              <a:rPr lang="en-US" altLang="ru-RU" sz="2000" b="1" i="1">
                <a:cs typeface="Times New Roman" panose="02020603050405020304" pitchFamily="18" charset="0"/>
              </a:rPr>
              <a:t>f</a:t>
            </a:r>
            <a:r>
              <a:rPr lang="en-US" altLang="ru-RU" sz="2000" i="1">
                <a:cs typeface="Times New Roman" panose="02020603050405020304" pitchFamily="18" charset="0"/>
              </a:rPr>
              <a:t> </a:t>
            </a:r>
            <a:r>
              <a:rPr lang="ru-RU" altLang="ru-RU" sz="2000" i="1">
                <a:cs typeface="Times New Roman" panose="02020603050405020304" pitchFamily="18" charset="0"/>
              </a:rPr>
              <a:t>   </a:t>
            </a:r>
            <a:r>
              <a:rPr lang="en-US" altLang="ru-RU" sz="2000" i="1">
                <a:cs typeface="Times New Roman" panose="02020603050405020304" pitchFamily="18" charset="0"/>
              </a:rPr>
              <a:t>(</a:t>
            </a:r>
            <a:r>
              <a:rPr lang="ru-RU" altLang="ru-RU" sz="2000" b="1">
                <a:cs typeface="Times New Roman" panose="02020603050405020304" pitchFamily="18" charset="0"/>
              </a:rPr>
              <a:t>диоптрии)</a:t>
            </a:r>
            <a:endParaRPr lang="ru-RU" altLang="ru-RU" sz="2000" b="1"/>
          </a:p>
          <a:p>
            <a:pPr>
              <a:spcBef>
                <a:spcPct val="0"/>
              </a:spcBef>
              <a:buFontTx/>
              <a:buNone/>
            </a:pPr>
            <a:endParaRPr lang="ru-RU" altLang="ru-RU" sz="2400"/>
          </a:p>
        </p:txBody>
      </p:sp>
      <p:sp>
        <p:nvSpPr>
          <p:cNvPr id="97288" name="TextBox 6">
            <a:extLst>
              <a:ext uri="{FF2B5EF4-FFF2-40B4-BE49-F238E27FC236}">
                <a16:creationId xmlns:a16="http://schemas.microsoft.com/office/drawing/2014/main" id="{F7389E09-A80B-4D0F-ACCF-4735D8E52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1535113"/>
            <a:ext cx="3457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Расстояние до изображения (формула линзы)</a:t>
            </a:r>
          </a:p>
        </p:txBody>
      </p:sp>
      <p:sp>
        <p:nvSpPr>
          <p:cNvPr id="97289" name="TextBox 7">
            <a:extLst>
              <a:ext uri="{FF2B5EF4-FFF2-40B4-BE49-F238E27FC236}">
                <a16:creationId xmlns:a16="http://schemas.microsoft.com/office/drawing/2014/main" id="{7F4D6A4F-95EA-413A-8176-9682199A1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563" y="3373438"/>
            <a:ext cx="272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/>
              <a:t>Линейное увеличение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CC4F11-A1B1-47CE-9C00-76C2282CE3A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770844" y="3894350"/>
            <a:ext cx="2691250" cy="63908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59D08A-7DC4-44A6-B4C7-612348DDC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700808"/>
            <a:ext cx="7632848" cy="4515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A1B68-11BA-416F-994C-8F5B64E58856}"/>
              </a:ext>
            </a:extLst>
          </p:cNvPr>
          <p:cNvSpPr txBox="1"/>
          <p:nvPr/>
        </p:nvSpPr>
        <p:spPr>
          <a:xfrm>
            <a:off x="3143672" y="548680"/>
            <a:ext cx="3963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Конечность скорости света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6A34B2-DC37-45B7-9B70-363A3B1B552C}"/>
              </a:ext>
            </a:extLst>
          </p:cNvPr>
          <p:cNvSpPr txBox="1"/>
          <p:nvPr/>
        </p:nvSpPr>
        <p:spPr>
          <a:xfrm>
            <a:off x="9624392" y="3456745"/>
            <a:ext cx="1858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Затмения Ио</a:t>
            </a:r>
          </a:p>
          <a:p>
            <a:r>
              <a:rPr lang="ru-RU" dirty="0" err="1"/>
              <a:t>Ремер</a:t>
            </a:r>
            <a:r>
              <a:rPr lang="ru-RU" dirty="0"/>
              <a:t>, 1676</a:t>
            </a:r>
          </a:p>
        </p:txBody>
      </p:sp>
    </p:spTree>
    <p:extLst>
      <p:ext uri="{BB962C8B-B14F-4D97-AF65-F5344CB8AC3E}">
        <p14:creationId xmlns:p14="http://schemas.microsoft.com/office/powerpoint/2010/main" val="3090401312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-52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920</Words>
  <Application>Microsoft Office PowerPoint</Application>
  <PresentationFormat>Широкоэкранный</PresentationFormat>
  <Paragraphs>183</Paragraphs>
  <Slides>31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5" baseType="lpstr">
      <vt:lpstr>Arial</vt:lpstr>
      <vt:lpstr>Calibri</vt:lpstr>
      <vt:lpstr>Cambria Math</vt:lpstr>
      <vt:lpstr>Times New Roman</vt:lpstr>
      <vt:lpstr>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Тема Office</vt:lpstr>
      <vt:lpstr>7_Оформление по умолчанию</vt:lpstr>
      <vt:lpstr>Формула</vt:lpstr>
      <vt:lpstr>CorelDRAW</vt:lpstr>
      <vt:lpstr>Презентация PowerPoint</vt:lpstr>
      <vt:lpstr>Презентация PowerPoint</vt:lpstr>
      <vt:lpstr>Законы геометрической оптики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Уравнения Максвелла. Волновое 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Шкала электромагнитных волн</vt:lpstr>
      <vt:lpstr>Оптическим излучением (или светом) называются электромагнитные волны, длины которых в вакууме лежат в диапазоне от 10 нм до 1 мм.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1</dc:creator>
  <cp:lastModifiedBy>dvp1234567@outlook.com</cp:lastModifiedBy>
  <cp:revision>206</cp:revision>
  <dcterms:created xsi:type="dcterms:W3CDTF">1601-01-01T00:00:00Z</dcterms:created>
  <dcterms:modified xsi:type="dcterms:W3CDTF">2023-02-07T17:11:13Z</dcterms:modified>
</cp:coreProperties>
</file>