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79" r:id="rId2"/>
    <p:sldId id="280" r:id="rId3"/>
    <p:sldId id="281" r:id="rId4"/>
    <p:sldId id="272" r:id="rId5"/>
    <p:sldId id="274" r:id="rId6"/>
    <p:sldId id="282" r:id="rId7"/>
    <p:sldId id="276" r:id="rId8"/>
    <p:sldId id="277" r:id="rId9"/>
    <p:sldId id="283" r:id="rId10"/>
    <p:sldId id="284" r:id="rId11"/>
    <p:sldId id="285" r:id="rId12"/>
    <p:sldId id="286" r:id="rId13"/>
    <p:sldId id="273" r:id="rId14"/>
    <p:sldId id="261" r:id="rId15"/>
    <p:sldId id="262" r:id="rId16"/>
    <p:sldId id="287" r:id="rId17"/>
    <p:sldId id="288" r:id="rId18"/>
    <p:sldId id="266" r:id="rId19"/>
    <p:sldId id="269" r:id="rId20"/>
    <p:sldId id="289" r:id="rId21"/>
    <p:sldId id="265" r:id="rId2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5" userDrawn="1">
          <p15:clr>
            <a:srgbClr val="A4A3A4"/>
          </p15:clr>
        </p15:guide>
        <p15:guide id="2" pos="7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DDDDDD"/>
    <a:srgbClr val="FF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3" autoAdjust="0"/>
  </p:normalViewPr>
  <p:slideViewPr>
    <p:cSldViewPr snapToGrid="0">
      <p:cViewPr varScale="1">
        <p:scale>
          <a:sx n="81" d="100"/>
          <a:sy n="81" d="100"/>
        </p:scale>
        <p:origin x="725" y="91"/>
      </p:cViewPr>
      <p:guideLst>
        <p:guide orient="horz" pos="1755"/>
        <p:guide pos="709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7E2B86-73FA-4A10-B564-539C41ED9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433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F31AC-7028-4C20-8F4C-2C58ADCEA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30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BAE34-B790-4976-A98B-D4422D31F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099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0F37C-22CD-4BF8-B33A-9569C604A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4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9F084-7DA2-4E94-976B-08C0F408B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83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9766D-433E-4F03-A724-8D219E6E8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60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F032C-D344-4291-9246-8A0EBDFC8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04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FBF13-4D9E-45B5-819F-F2913A4D0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933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DD044-A514-4C26-9006-BE0948012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01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B99AD-76DC-412C-A865-03DA633ED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86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D1F7D-018A-495A-8A1E-B85780F87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74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63C11-2FD5-4B93-80E0-BBB34F272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14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9731F1A-EB81-4272-8D6A-DD6C92560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image" Target="../media/image55.png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5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6.wmf"/><Relationship Id="rId18" Type="http://schemas.openxmlformats.org/officeDocument/2006/relationships/image" Target="../media/image18.wmf"/><Relationship Id="rId26" Type="http://schemas.openxmlformats.org/officeDocument/2006/relationships/image" Target="../media/image22.wmf"/><Relationship Id="rId3" Type="http://schemas.openxmlformats.org/officeDocument/2006/relationships/image" Target="../media/image23.png"/><Relationship Id="rId21" Type="http://schemas.openxmlformats.org/officeDocument/2006/relationships/oleObject" Target="../embeddings/oleObject15.bin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1.bin"/><Relationship Id="rId17" Type="http://schemas.openxmlformats.org/officeDocument/2006/relationships/oleObject" Target="../embeddings/oleObject13.bin"/><Relationship Id="rId25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png"/><Relationship Id="rId20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5.wmf"/><Relationship Id="rId24" Type="http://schemas.openxmlformats.org/officeDocument/2006/relationships/image" Target="../media/image21.wmf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23" Type="http://schemas.openxmlformats.org/officeDocument/2006/relationships/oleObject" Target="../embeddings/oleObject16.bin"/><Relationship Id="rId10" Type="http://schemas.openxmlformats.org/officeDocument/2006/relationships/oleObject" Target="../embeddings/oleObject10.bin"/><Relationship Id="rId19" Type="http://schemas.openxmlformats.org/officeDocument/2006/relationships/oleObject" Target="../embeddings/oleObject14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2.bin"/><Relationship Id="rId22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518248"/>
              </p:ext>
            </p:extLst>
          </p:nvPr>
        </p:nvGraphicFramePr>
        <p:xfrm>
          <a:off x="2947251" y="2345347"/>
          <a:ext cx="711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" name="Формула" r:id="rId3" imgW="710891" imgH="241195" progId="Equation.3">
                  <p:embed/>
                </p:oleObj>
              </mc:Choice>
              <mc:Fallback>
                <p:oleObj name="Формула" r:id="rId3" imgW="710891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251" y="2345347"/>
                        <a:ext cx="711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248600"/>
              </p:ext>
            </p:extLst>
          </p:nvPr>
        </p:nvGraphicFramePr>
        <p:xfrm>
          <a:off x="4252929" y="2233757"/>
          <a:ext cx="2247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" name="Формула" r:id="rId5" imgW="2247900" imgH="381000" progId="Equation.3">
                  <p:embed/>
                </p:oleObj>
              </mc:Choice>
              <mc:Fallback>
                <p:oleObj name="Формула" r:id="rId5" imgW="2247900" imgH="381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929" y="2233757"/>
                        <a:ext cx="2247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800473"/>
              </p:ext>
            </p:extLst>
          </p:nvPr>
        </p:nvGraphicFramePr>
        <p:xfrm>
          <a:off x="2947251" y="2722252"/>
          <a:ext cx="1536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" name="Формула" r:id="rId7" imgW="1536700" imgH="330200" progId="Equation.3">
                  <p:embed/>
                </p:oleObj>
              </mc:Choice>
              <mc:Fallback>
                <p:oleObj name="Формула" r:id="rId7" imgW="1536700" imgH="330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251" y="2722252"/>
                        <a:ext cx="15367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802613"/>
              </p:ext>
            </p:extLst>
          </p:nvPr>
        </p:nvGraphicFramePr>
        <p:xfrm>
          <a:off x="5073650" y="2760352"/>
          <a:ext cx="1384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" name="Формула" r:id="rId9" imgW="1384300" imgH="292100" progId="Equation.3">
                  <p:embed/>
                </p:oleObj>
              </mc:Choice>
              <mc:Fallback>
                <p:oleObj name="Формула" r:id="rId9" imgW="1384300" imgH="292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2760352"/>
                        <a:ext cx="1384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2507438" y="1559526"/>
            <a:ext cx="5699166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dirty="0"/>
              <a:t>Макс Планк 1900 г.  квантовая гипотеза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6EA215-682C-DF36-5404-AC918E3A784D}"/>
              </a:ext>
            </a:extLst>
          </p:cNvPr>
          <p:cNvSpPr txBox="1"/>
          <p:nvPr/>
        </p:nvSpPr>
        <p:spPr>
          <a:xfrm>
            <a:off x="3521142" y="449948"/>
            <a:ext cx="5308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Квантовые свойства света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0D3A76-7B94-86D9-4A60-E66F8CE61B87}"/>
              </a:ext>
            </a:extLst>
          </p:cNvPr>
          <p:cNvSpPr txBox="1"/>
          <p:nvPr/>
        </p:nvSpPr>
        <p:spPr>
          <a:xfrm>
            <a:off x="2507439" y="3304685"/>
            <a:ext cx="4836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Излучение абсолютно черного тела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7258A33-98E3-3A2E-572B-4EF5C8A14913}"/>
              </a:ext>
            </a:extLst>
          </p:cNvPr>
          <p:cNvGrpSpPr/>
          <p:nvPr/>
        </p:nvGrpSpPr>
        <p:grpSpPr>
          <a:xfrm>
            <a:off x="3521142" y="4018582"/>
            <a:ext cx="4836837" cy="2606057"/>
            <a:chOff x="800100" y="1346200"/>
            <a:chExt cx="6797675" cy="3951288"/>
          </a:xfrm>
        </p:grpSpPr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1FF94091-D177-23F3-5280-2C5ECDC50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" y="1473199"/>
              <a:ext cx="838200" cy="69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ru-RU"/>
            </a:p>
          </p:txBody>
        </p:sp>
        <p:sp>
          <p:nvSpPr>
            <p:cNvPr id="12" name="Line 2">
              <a:extLst>
                <a:ext uri="{FF2B5EF4-FFF2-40B4-BE49-F238E27FC236}">
                  <a16:creationId xmlns:a16="http://schemas.microsoft.com/office/drawing/2014/main" id="{A61DFC80-BCA8-5292-12B7-22459B5D4E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7200" y="4927600"/>
              <a:ext cx="5854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Line 3">
              <a:extLst>
                <a:ext uri="{FF2B5EF4-FFF2-40B4-BE49-F238E27FC236}">
                  <a16:creationId xmlns:a16="http://schemas.microsoft.com/office/drawing/2014/main" id="{D18AD629-BB2F-7E03-5A3E-E6F07C3916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9900" y="1346200"/>
              <a:ext cx="0" cy="35941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6159BD1-6883-6A19-9A0B-935FA94E5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0" y="1373188"/>
              <a:ext cx="4737100" cy="3554412"/>
            </a:xfrm>
            <a:custGeom>
              <a:avLst/>
              <a:gdLst>
                <a:gd name="T0" fmla="*/ 0 w 2984"/>
                <a:gd name="T1" fmla="*/ 2147483647 h 2239"/>
                <a:gd name="T2" fmla="*/ 1814512500 w 2984"/>
                <a:gd name="T3" fmla="*/ 2147483647 h 2239"/>
                <a:gd name="T4" fmla="*/ 2147483647 w 2984"/>
                <a:gd name="T5" fmla="*/ 37801545 h 2239"/>
                <a:gd name="T6" fmla="*/ 2147483647 w 2984"/>
                <a:gd name="T7" fmla="*/ 2147483647 h 2239"/>
                <a:gd name="T8" fmla="*/ 2147483647 w 2984"/>
                <a:gd name="T9" fmla="*/ 2147483647 h 2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4" h="2239">
                  <a:moveTo>
                    <a:pt x="0" y="2223"/>
                  </a:moveTo>
                  <a:cubicBezTo>
                    <a:pt x="248" y="2231"/>
                    <a:pt x="512" y="2239"/>
                    <a:pt x="720" y="1871"/>
                  </a:cubicBezTo>
                  <a:cubicBezTo>
                    <a:pt x="928" y="1503"/>
                    <a:pt x="1067" y="30"/>
                    <a:pt x="1248" y="15"/>
                  </a:cubicBezTo>
                  <a:cubicBezTo>
                    <a:pt x="1429" y="0"/>
                    <a:pt x="1519" y="1424"/>
                    <a:pt x="1808" y="1783"/>
                  </a:cubicBezTo>
                  <a:cubicBezTo>
                    <a:pt x="2097" y="2142"/>
                    <a:pt x="2533" y="2154"/>
                    <a:pt x="2984" y="2167"/>
                  </a:cubicBez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5" name="Object 7">
              <a:extLst>
                <a:ext uri="{FF2B5EF4-FFF2-40B4-BE49-F238E27FC236}">
                  <a16:creationId xmlns:a16="http://schemas.microsoft.com/office/drawing/2014/main" id="{FD40C39D-EB53-8723-ABFA-5FFA8CA5A3D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74750" y="1397000"/>
            <a:ext cx="3937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1" name="Формула" r:id="rId11" imgW="393359" imgH="406048" progId="Equation.3">
                    <p:embed/>
                  </p:oleObj>
                </mc:Choice>
                <mc:Fallback>
                  <p:oleObj name="Формула" r:id="rId11" imgW="393359" imgH="406048" progId="Equation.3">
                    <p:embed/>
                    <p:pic>
                      <p:nvPicPr>
                        <p:cNvPr id="11271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4750" y="1397000"/>
                          <a:ext cx="3937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0">
              <a:extLst>
                <a:ext uri="{FF2B5EF4-FFF2-40B4-BE49-F238E27FC236}">
                  <a16:creationId xmlns:a16="http://schemas.microsoft.com/office/drawing/2014/main" id="{5A1A856F-A408-F387-0F05-8177408F44E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407275" y="5056188"/>
            <a:ext cx="1905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2" name="Формула" r:id="rId13" imgW="190417" imgH="241195" progId="Equation.3">
                    <p:embed/>
                  </p:oleObj>
                </mc:Choice>
                <mc:Fallback>
                  <p:oleObj name="Формула" r:id="rId13" imgW="190417" imgH="241195" progId="Equation.3">
                    <p:embed/>
                    <p:pic>
                      <p:nvPicPr>
                        <p:cNvPr id="11283" name="Object 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07275" y="5056188"/>
                          <a:ext cx="1905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5E33D4-7C3A-F7EC-18D9-A9C075B282CB}"/>
              </a:ext>
            </a:extLst>
          </p:cNvPr>
          <p:cNvSpPr txBox="1"/>
          <p:nvPr/>
        </p:nvSpPr>
        <p:spPr>
          <a:xfrm>
            <a:off x="-271775" y="543198"/>
            <a:ext cx="12735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Внутренний фотоэффект. Фотосопротивления. Фотоэлементы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C99B0E-A01A-5D0B-4679-34B227957D24}"/>
              </a:ext>
            </a:extLst>
          </p:cNvPr>
          <p:cNvSpPr txBox="1"/>
          <p:nvPr/>
        </p:nvSpPr>
        <p:spPr>
          <a:xfrm>
            <a:off x="5637229" y="2974156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176BE696-EEF2-EDDD-3964-9BAE749D21A6}"/>
              </a:ext>
            </a:extLst>
          </p:cNvPr>
          <p:cNvGrpSpPr/>
          <p:nvPr/>
        </p:nvGrpSpPr>
        <p:grpSpPr>
          <a:xfrm>
            <a:off x="994266" y="1448031"/>
            <a:ext cx="3553905" cy="2040904"/>
            <a:chOff x="1140643" y="2032567"/>
            <a:chExt cx="3553905" cy="204090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260CAC27-8EF6-C9FE-214A-A38EDD5BD39B}"/>
                </a:ext>
              </a:extLst>
            </p:cNvPr>
            <p:cNvSpPr/>
            <p:nvPr/>
          </p:nvSpPr>
          <p:spPr>
            <a:xfrm>
              <a:off x="1140643" y="2683017"/>
              <a:ext cx="3553905" cy="96153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D0447E03-9DE7-7C80-D47C-1957D4D1D1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86260" y="3463788"/>
              <a:ext cx="119720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F103C14-FDE7-EC9C-586A-C864D7B628C9}"/>
                    </a:ext>
                  </a:extLst>
                </p:cNvPr>
                <p:cNvSpPr txBox="1"/>
                <p:nvPr/>
              </p:nvSpPr>
              <p:spPr>
                <a:xfrm>
                  <a:off x="3940404" y="3129137"/>
                  <a:ext cx="23243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oMath>
                    </m:oMathPara>
                  </a14:m>
                  <a:endParaRPr lang="ru-RU" sz="2000" b="1" dirty="0"/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F103C14-FDE7-EC9C-586A-C864D7B628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0404" y="3129137"/>
                  <a:ext cx="232436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23077" r="-23077" b="-784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ADE74A92-4CFC-961F-6755-A95E0E9DECA4}"/>
                </a:ext>
              </a:extLst>
            </p:cNvPr>
            <p:cNvGrpSpPr/>
            <p:nvPr/>
          </p:nvGrpSpPr>
          <p:grpSpPr>
            <a:xfrm>
              <a:off x="1754900" y="2032567"/>
              <a:ext cx="1976600" cy="1431221"/>
              <a:chOff x="1754900" y="2032567"/>
              <a:chExt cx="1976600" cy="1431221"/>
            </a:xfrm>
          </p:grpSpPr>
          <p:cxnSp>
            <p:nvCxnSpPr>
              <p:cNvPr id="6" name="Прямая со стрелкой 5">
                <a:extLst>
                  <a:ext uri="{FF2B5EF4-FFF2-40B4-BE49-F238E27FC236}">
                    <a16:creationId xmlns:a16="http://schemas.microsoft.com/office/drawing/2014/main" id="{2D62BE10-FED7-15EE-F893-9B641475A283}"/>
                  </a:ext>
                </a:extLst>
              </p:cNvPr>
              <p:cNvCxnSpPr/>
              <p:nvPr/>
            </p:nvCxnSpPr>
            <p:spPr>
              <a:xfrm>
                <a:off x="1989056" y="2032567"/>
                <a:ext cx="688156" cy="94268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 стрелкой 7">
                <a:extLst>
                  <a:ext uri="{FF2B5EF4-FFF2-40B4-BE49-F238E27FC236}">
                    <a16:creationId xmlns:a16="http://schemas.microsoft.com/office/drawing/2014/main" id="{9632EBA7-323E-E4C0-9541-65F11E588546}"/>
                  </a:ext>
                </a:extLst>
              </p:cNvPr>
              <p:cNvCxnSpPr/>
              <p:nvPr/>
            </p:nvCxnSpPr>
            <p:spPr>
              <a:xfrm flipV="1">
                <a:off x="2677212" y="2880980"/>
                <a:ext cx="735291" cy="9426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 стрелкой 9">
                <a:extLst>
                  <a:ext uri="{FF2B5EF4-FFF2-40B4-BE49-F238E27FC236}">
                    <a16:creationId xmlns:a16="http://schemas.microsoft.com/office/drawing/2014/main" id="{A7FB3E5A-2FC9-9407-E818-DFF9A36C9A3E}"/>
                  </a:ext>
                </a:extLst>
              </p:cNvPr>
              <p:cNvCxnSpPr/>
              <p:nvPr/>
            </p:nvCxnSpPr>
            <p:spPr>
              <a:xfrm flipH="1">
                <a:off x="2073897" y="2975248"/>
                <a:ext cx="603315" cy="27337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9C126D49-1D22-36D7-835F-98965C599E88}"/>
                      </a:ext>
                    </a:extLst>
                  </p:cNvPr>
                  <p:cNvSpPr txBox="1"/>
                  <p:nvPr/>
                </p:nvSpPr>
                <p:spPr>
                  <a:xfrm>
                    <a:off x="1754900" y="3156011"/>
                    <a:ext cx="318997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9C126D49-1D22-36D7-835F-98965C599E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4900" y="3156011"/>
                    <a:ext cx="318997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6923" r="-25000" b="-28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4AD3536-F0F2-819D-3369-E126855585F8}"/>
                      </a:ext>
                    </a:extLst>
                  </p:cNvPr>
                  <p:cNvSpPr txBox="1"/>
                  <p:nvPr/>
                </p:nvSpPr>
                <p:spPr>
                  <a:xfrm>
                    <a:off x="3412503" y="2727091"/>
                    <a:ext cx="318997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⊖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4AD3536-F0F2-819D-3369-E126855585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12503" y="2727091"/>
                    <a:ext cx="318997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6923" r="-25000" b="-27451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0EB79F82-BEE5-8727-33E6-2E53E135DCBE}"/>
                      </a:ext>
                    </a:extLst>
                  </p:cNvPr>
                  <p:cNvSpPr txBox="1"/>
                  <p:nvPr/>
                </p:nvSpPr>
                <p:spPr>
                  <a:xfrm>
                    <a:off x="2333080" y="2084663"/>
                    <a:ext cx="344132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0EB79F82-BEE5-8727-33E6-2E53E135DC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33080" y="2084663"/>
                    <a:ext cx="344132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7857" r="-5357" b="-784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211E99-D6F4-73A9-5465-C037FA6040E6}"/>
                </a:ext>
              </a:extLst>
            </p:cNvPr>
            <p:cNvSpPr txBox="1"/>
            <p:nvPr/>
          </p:nvSpPr>
          <p:spPr>
            <a:xfrm>
              <a:off x="1914398" y="3673361"/>
              <a:ext cx="1869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/>
                <a:t>полупроводник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4CB4AD7-AFD0-0146-CCA9-663B8776F404}"/>
              </a:ext>
            </a:extLst>
          </p:cNvPr>
          <p:cNvSpPr txBox="1"/>
          <p:nvPr/>
        </p:nvSpPr>
        <p:spPr>
          <a:xfrm>
            <a:off x="6199693" y="2099498"/>
            <a:ext cx="5165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 действием света меняется сопротивление полупроводника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0F71212A-38B5-38F9-08AD-8290D256F319}"/>
              </a:ext>
            </a:extLst>
          </p:cNvPr>
          <p:cNvGrpSpPr/>
          <p:nvPr/>
        </p:nvGrpSpPr>
        <p:grpSpPr>
          <a:xfrm>
            <a:off x="989814" y="3840786"/>
            <a:ext cx="3558356" cy="2786257"/>
            <a:chOff x="989814" y="3840786"/>
            <a:chExt cx="3558356" cy="2786257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ABB1B1E9-0F6F-9D5C-96AE-5EAF3B469AEF}"/>
                </a:ext>
              </a:extLst>
            </p:cNvPr>
            <p:cNvGrpSpPr/>
            <p:nvPr/>
          </p:nvGrpSpPr>
          <p:grpSpPr>
            <a:xfrm>
              <a:off x="994265" y="3840786"/>
              <a:ext cx="3553905" cy="1857080"/>
              <a:chOff x="1151585" y="4675694"/>
              <a:chExt cx="3553905" cy="1857080"/>
            </a:xfrm>
          </p:grpSpPr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28615ECB-E0C4-E406-FD73-37A85409194B}"/>
                  </a:ext>
                </a:extLst>
              </p:cNvPr>
              <p:cNvSpPr/>
              <p:nvPr/>
            </p:nvSpPr>
            <p:spPr>
              <a:xfrm>
                <a:off x="1151585" y="5344997"/>
                <a:ext cx="3553905" cy="118777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5" name="Прямая соединительная линия 24">
                <a:extLst>
                  <a:ext uri="{FF2B5EF4-FFF2-40B4-BE49-F238E27FC236}">
                    <a16:creationId xmlns:a16="http://schemas.microsoft.com/office/drawing/2014/main" id="{15479645-F701-674D-7D0D-99D9E9F40B7D}"/>
                  </a:ext>
                </a:extLst>
              </p:cNvPr>
              <p:cNvCxnSpPr>
                <a:stCxn id="23" idx="0"/>
                <a:endCxn id="23" idx="2"/>
              </p:cNvCxnSpPr>
              <p:nvPr/>
            </p:nvCxnSpPr>
            <p:spPr>
              <a:xfrm>
                <a:off x="2928538" y="5344997"/>
                <a:ext cx="0" cy="11877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11E9BC6C-DE65-4503-136C-70AEBD601FAD}"/>
                      </a:ext>
                    </a:extLst>
                  </p:cNvPr>
                  <p:cNvSpPr txBox="1"/>
                  <p:nvPr/>
                </p:nvSpPr>
                <p:spPr>
                  <a:xfrm>
                    <a:off x="1249352" y="5349710"/>
                    <a:ext cx="209929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11E9BC6C-DE65-4503-136C-70AEBD601F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49352" y="5349710"/>
                    <a:ext cx="209929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8571" r="-22857" b="-28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135D8DA0-3BBA-2F2E-0532-7796E5034E8C}"/>
                      </a:ext>
                    </a:extLst>
                  </p:cNvPr>
                  <p:cNvSpPr txBox="1"/>
                  <p:nvPr/>
                </p:nvSpPr>
                <p:spPr>
                  <a:xfrm>
                    <a:off x="4382355" y="5359137"/>
                    <a:ext cx="215957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135D8DA0-3BBA-2F2E-0532-7796E5034E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82355" y="5359137"/>
                    <a:ext cx="215957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889" r="-11111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759360B2-0481-0B68-72BF-C2CF160BE0AA}"/>
                  </a:ext>
                </a:extLst>
              </p:cNvPr>
              <p:cNvCxnSpPr/>
              <p:nvPr/>
            </p:nvCxnSpPr>
            <p:spPr>
              <a:xfrm>
                <a:off x="1621410" y="4704471"/>
                <a:ext cx="688156" cy="94268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>
                <a:extLst>
                  <a:ext uri="{FF2B5EF4-FFF2-40B4-BE49-F238E27FC236}">
                    <a16:creationId xmlns:a16="http://schemas.microsoft.com/office/drawing/2014/main" id="{DA8EF2AD-8DA8-B480-D18C-927A9C722F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09566" y="5513025"/>
                <a:ext cx="1262435" cy="13412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 стрелкой 31">
                <a:extLst>
                  <a:ext uri="{FF2B5EF4-FFF2-40B4-BE49-F238E27FC236}">
                    <a16:creationId xmlns:a16="http://schemas.microsoft.com/office/drawing/2014/main" id="{AEFB9560-1C26-79A5-2564-99A35D59AE14}"/>
                  </a:ext>
                </a:extLst>
              </p:cNvPr>
              <p:cNvCxnSpPr/>
              <p:nvPr/>
            </p:nvCxnSpPr>
            <p:spPr>
              <a:xfrm flipH="1">
                <a:off x="1706251" y="5647152"/>
                <a:ext cx="603315" cy="27337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1960F13B-8808-E76A-50E2-1B16ECD61B4B}"/>
                      </a:ext>
                    </a:extLst>
                  </p:cNvPr>
                  <p:cNvSpPr txBox="1"/>
                  <p:nvPr/>
                </p:nvSpPr>
                <p:spPr>
                  <a:xfrm>
                    <a:off x="1387254" y="5827915"/>
                    <a:ext cx="318997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1960F13B-8808-E76A-50E2-1B16ECD61B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87254" y="5827915"/>
                    <a:ext cx="318997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6923" r="-25000" b="-27451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29F115AB-D817-B409-9D86-C2D65367F001}"/>
                      </a:ext>
                    </a:extLst>
                  </p:cNvPr>
                  <p:cNvSpPr txBox="1"/>
                  <p:nvPr/>
                </p:nvSpPr>
                <p:spPr>
                  <a:xfrm>
                    <a:off x="3603883" y="5366908"/>
                    <a:ext cx="318997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⊖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29F115AB-D817-B409-9D86-C2D65367F0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03883" y="5366908"/>
                    <a:ext cx="318997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4528" r="-24528" b="-27451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CED02592-4FE6-CB44-A1E4-BBD34EC56CBD}"/>
                      </a:ext>
                    </a:extLst>
                  </p:cNvPr>
                  <p:cNvSpPr txBox="1"/>
                  <p:nvPr/>
                </p:nvSpPr>
                <p:spPr>
                  <a:xfrm>
                    <a:off x="1965434" y="4756567"/>
                    <a:ext cx="344132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CED02592-4FE6-CB44-A1E4-BBD34EC56C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5434" y="4756567"/>
                    <a:ext cx="344132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7857" r="-5357" b="-784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Прямая со стрелкой 37">
                <a:extLst>
                  <a:ext uri="{FF2B5EF4-FFF2-40B4-BE49-F238E27FC236}">
                    <a16:creationId xmlns:a16="http://schemas.microsoft.com/office/drawing/2014/main" id="{00D9C460-78F4-9283-400A-5FEF30E4FD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7212" y="4675694"/>
                <a:ext cx="922312" cy="133133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 стрелкой 38">
                <a:extLst>
                  <a:ext uri="{FF2B5EF4-FFF2-40B4-BE49-F238E27FC236}">
                    <a16:creationId xmlns:a16="http://schemas.microsoft.com/office/drawing/2014/main" id="{1719F8F0-3F51-0BCC-2111-29BF7284D7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99524" y="6007025"/>
                <a:ext cx="586789" cy="11903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 стрелкой 39">
                <a:extLst>
                  <a:ext uri="{FF2B5EF4-FFF2-40B4-BE49-F238E27FC236}">
                    <a16:creationId xmlns:a16="http://schemas.microsoft.com/office/drawing/2014/main" id="{6AC27724-A49F-68E3-65DB-01CC8A2F93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75554" y="6007025"/>
                <a:ext cx="1223970" cy="2806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5EC74F0-DE0A-31DD-77FE-934A484C339A}"/>
                      </a:ext>
                    </a:extLst>
                  </p:cNvPr>
                  <p:cNvSpPr txBox="1"/>
                  <p:nvPr/>
                </p:nvSpPr>
                <p:spPr>
                  <a:xfrm>
                    <a:off x="2022752" y="6178690"/>
                    <a:ext cx="318997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5EC74F0-DE0A-31DD-77FE-934A484C33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2752" y="6178690"/>
                    <a:ext cx="318997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5000" r="-26923" b="-28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CE4C781-3B7E-7B9A-B709-D476356D2311}"/>
                      </a:ext>
                    </a:extLst>
                  </p:cNvPr>
                  <p:cNvSpPr txBox="1"/>
                  <p:nvPr/>
                </p:nvSpPr>
                <p:spPr>
                  <a:xfrm>
                    <a:off x="4229174" y="6007025"/>
                    <a:ext cx="318997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⊖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CE4C781-3B7E-7B9A-B709-D476356D23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29174" y="6007025"/>
                    <a:ext cx="318997" cy="30777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6923" r="-25000" b="-27451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6F2E633-324D-A6FD-F2DB-E96A0BC65012}"/>
                      </a:ext>
                    </a:extLst>
                  </p:cNvPr>
                  <p:cNvSpPr txBox="1"/>
                  <p:nvPr/>
                </p:nvSpPr>
                <p:spPr>
                  <a:xfrm>
                    <a:off x="3034791" y="4717162"/>
                    <a:ext cx="344132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6F2E633-324D-A6FD-F2DB-E96A0BC650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34791" y="4717162"/>
                    <a:ext cx="344132" cy="30777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7857" r="-7143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8C5C851E-D881-F293-F854-F0EE54AEE23C}"/>
                </a:ext>
              </a:extLst>
            </p:cNvPr>
            <p:cNvSpPr/>
            <p:nvPr/>
          </p:nvSpPr>
          <p:spPr>
            <a:xfrm>
              <a:off x="989814" y="6023728"/>
              <a:ext cx="3535052" cy="603315"/>
            </a:xfrm>
            <a:custGeom>
              <a:avLst/>
              <a:gdLst>
                <a:gd name="connsiteX0" fmla="*/ 0 w 3535052"/>
                <a:gd name="connsiteY0" fmla="*/ 603315 h 603315"/>
                <a:gd name="connsiteX1" fmla="*/ 1376314 w 3535052"/>
                <a:gd name="connsiteY1" fmla="*/ 518474 h 603315"/>
                <a:gd name="connsiteX2" fmla="*/ 2102178 w 3535052"/>
                <a:gd name="connsiteY2" fmla="*/ 103695 h 603315"/>
                <a:gd name="connsiteX3" fmla="*/ 3535052 w 3535052"/>
                <a:gd name="connsiteY3" fmla="*/ 0 h 60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5052" h="603315">
                  <a:moveTo>
                    <a:pt x="0" y="603315"/>
                  </a:moveTo>
                  <a:cubicBezTo>
                    <a:pt x="512975" y="602529"/>
                    <a:pt x="1025951" y="601744"/>
                    <a:pt x="1376314" y="518474"/>
                  </a:cubicBezTo>
                  <a:cubicBezTo>
                    <a:pt x="1726677" y="435204"/>
                    <a:pt x="1742388" y="190107"/>
                    <a:pt x="2102178" y="103695"/>
                  </a:cubicBezTo>
                  <a:cubicBezTo>
                    <a:pt x="2461968" y="17283"/>
                    <a:pt x="2998510" y="8641"/>
                    <a:pt x="3535052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78BA6349-9071-3BD9-708E-DDDE01F23CE0}"/>
                    </a:ext>
                  </a:extLst>
                </p:cNvPr>
                <p:cNvSpPr txBox="1"/>
                <p:nvPr/>
              </p:nvSpPr>
              <p:spPr>
                <a:xfrm>
                  <a:off x="4269471" y="6007025"/>
                  <a:ext cx="24275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78BA6349-9071-3BD9-708E-DDDE01F23C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9471" y="6007025"/>
                  <a:ext cx="242759" cy="307777"/>
                </a:xfrm>
                <a:prstGeom prst="rect">
                  <a:avLst/>
                </a:prstGeom>
                <a:blipFill>
                  <a:blip r:embed="rId14"/>
                  <a:stretch>
                    <a:fillRect l="-25000" r="-20000" b="-254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9918BDDC-F653-F6D6-AE42-F913FCDE53A6}"/>
              </a:ext>
            </a:extLst>
          </p:cNvPr>
          <p:cNvSpPr txBox="1"/>
          <p:nvPr/>
        </p:nvSpPr>
        <p:spPr>
          <a:xfrm>
            <a:off x="6124184" y="4816136"/>
            <a:ext cx="4998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 действием света на </a:t>
            </a:r>
            <a:r>
              <a:rPr lang="en-US" dirty="0"/>
              <a:t>p-n </a:t>
            </a:r>
            <a:r>
              <a:rPr lang="ru-RU" dirty="0"/>
              <a:t>переходе возникает ЭДС</a:t>
            </a:r>
          </a:p>
        </p:txBody>
      </p:sp>
    </p:spTree>
    <p:extLst>
      <p:ext uri="{BB962C8B-B14F-4D97-AF65-F5344CB8AC3E}">
        <p14:creationId xmlns:p14="http://schemas.microsoft.com/office/powerpoint/2010/main" val="3652867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1619B4-0EA5-4838-7328-C12D31E9C9F3}"/>
              </a:ext>
            </a:extLst>
          </p:cNvPr>
          <p:cNvSpPr txBox="1"/>
          <p:nvPr/>
        </p:nvSpPr>
        <p:spPr>
          <a:xfrm>
            <a:off x="4277874" y="499620"/>
            <a:ext cx="3636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Опыт Боте (1925)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D14605-E810-8E10-FCCB-E5601FC75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14" y="1424255"/>
            <a:ext cx="4829658" cy="50206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0F0625-42C6-FEF4-34F4-D8984D63BC79}"/>
              </a:ext>
            </a:extLst>
          </p:cNvPr>
          <p:cNvSpPr txBox="1"/>
          <p:nvPr/>
        </p:nvSpPr>
        <p:spPr>
          <a:xfrm>
            <a:off x="5991058" y="1905506"/>
            <a:ext cx="54728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Фиксировались отдельные акты излучения</a:t>
            </a:r>
          </a:p>
          <a:p>
            <a:endParaRPr lang="ru-RU" dirty="0"/>
          </a:p>
          <a:p>
            <a:r>
              <a:rPr lang="ru-RU" dirty="0"/>
              <a:t>В среднем число отметок справа и слева равны</a:t>
            </a:r>
          </a:p>
          <a:p>
            <a:endParaRPr lang="ru-RU" dirty="0"/>
          </a:p>
          <a:p>
            <a:r>
              <a:rPr lang="ru-RU" dirty="0"/>
              <a:t>Отметки справа и слева не коррелированы</a:t>
            </a:r>
          </a:p>
          <a:p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Вывод:</a:t>
            </a:r>
            <a:r>
              <a:rPr lang="ru-RU" dirty="0"/>
              <a:t> излучаются и распространяются отдельные фотоны</a:t>
            </a:r>
          </a:p>
        </p:txBody>
      </p:sp>
    </p:spTree>
    <p:extLst>
      <p:ext uri="{BB962C8B-B14F-4D97-AF65-F5344CB8AC3E}">
        <p14:creationId xmlns:p14="http://schemas.microsoft.com/office/powerpoint/2010/main" val="3845416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467EDF-67E8-F135-5524-7DCA5E1BAB58}"/>
              </a:ext>
            </a:extLst>
          </p:cNvPr>
          <p:cNvSpPr txBox="1"/>
          <p:nvPr/>
        </p:nvSpPr>
        <p:spPr>
          <a:xfrm>
            <a:off x="2044506" y="428375"/>
            <a:ext cx="8102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Давление света. Опыты Лебедева</a:t>
            </a:r>
            <a:r>
              <a:rPr lang="en-US" sz="3600" dirty="0">
                <a:solidFill>
                  <a:srgbClr val="FF0000"/>
                </a:solidFill>
              </a:rPr>
              <a:t> (1899)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2A23A4-8C40-6DCC-FBEB-1A13DC2EA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3" y="1306563"/>
            <a:ext cx="7183225" cy="5387419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07553ED8-8381-9601-3030-189DEE701CF6}"/>
              </a:ext>
            </a:extLst>
          </p:cNvPr>
          <p:cNvGrpSpPr/>
          <p:nvPr/>
        </p:nvGrpSpPr>
        <p:grpSpPr>
          <a:xfrm>
            <a:off x="8405550" y="1406625"/>
            <a:ext cx="2563138" cy="2362945"/>
            <a:chOff x="8110910" y="1945105"/>
            <a:chExt cx="2563138" cy="236294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D063C99-CEC6-9FC6-2D46-59A2C075E6BE}"/>
                </a:ext>
              </a:extLst>
            </p:cNvPr>
            <p:cNvSpPr txBox="1"/>
            <p:nvPr/>
          </p:nvSpPr>
          <p:spPr>
            <a:xfrm>
              <a:off x="8110910" y="1945105"/>
              <a:ext cx="25631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/>
                <a:t>Волновое объяснение</a:t>
              </a:r>
            </a:p>
          </p:txBody>
        </p: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85E6590C-3FC1-8DAF-F745-3344236B3177}"/>
                </a:ext>
              </a:extLst>
            </p:cNvPr>
            <p:cNvCxnSpPr/>
            <p:nvPr/>
          </p:nvCxnSpPr>
          <p:spPr>
            <a:xfrm flipV="1">
              <a:off x="8597245" y="2771480"/>
              <a:ext cx="0" cy="8578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59F536BE-50FA-1C19-9B1B-3572FC19981B}"/>
                </a:ext>
              </a:extLst>
            </p:cNvPr>
            <p:cNvCxnSpPr>
              <a:cxnSpLocks/>
            </p:cNvCxnSpPr>
            <p:nvPr/>
          </p:nvCxnSpPr>
          <p:spPr>
            <a:xfrm>
              <a:off x="8597245" y="3629320"/>
              <a:ext cx="622169" cy="3864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FF5E1AE5-FE5D-214C-6061-4CE3632375CA}"/>
                </a:ext>
              </a:extLst>
            </p:cNvPr>
            <p:cNvCxnSpPr/>
            <p:nvPr/>
          </p:nvCxnSpPr>
          <p:spPr>
            <a:xfrm flipV="1">
              <a:off x="8597245" y="3337089"/>
              <a:ext cx="499621" cy="2922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AFD9AFA3-CC9E-9E15-E1E6-F4E8CE02C3CF}"/>
                </a:ext>
              </a:extLst>
            </p:cNvPr>
            <p:cNvCxnSpPr/>
            <p:nvPr/>
          </p:nvCxnSpPr>
          <p:spPr>
            <a:xfrm flipV="1">
              <a:off x="9605376" y="2639505"/>
              <a:ext cx="0" cy="4713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6423F952-2B26-9571-AA5E-3556DDC33418}"/>
                </a:ext>
              </a:extLst>
            </p:cNvPr>
            <p:cNvCxnSpPr/>
            <p:nvPr/>
          </p:nvCxnSpPr>
          <p:spPr>
            <a:xfrm flipV="1">
              <a:off x="9605376" y="2804845"/>
              <a:ext cx="509585" cy="306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E5DAE43-8F06-030D-814E-FB9468BC10FF}"/>
                    </a:ext>
                  </a:extLst>
                </p:cNvPr>
                <p:cNvSpPr txBox="1"/>
                <p:nvPr/>
              </p:nvSpPr>
              <p:spPr>
                <a:xfrm>
                  <a:off x="8245612" y="2721286"/>
                  <a:ext cx="23442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oMath>
                    </m:oMathPara>
                  </a14:m>
                  <a:endParaRPr lang="ru-RU" sz="2000" b="1" dirty="0"/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E5DAE43-8F06-030D-814E-FB9468BC10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5612" y="2721286"/>
                  <a:ext cx="234423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26316" r="-23684" b="-784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057EB5E-6015-2519-B437-1AFAB3893C43}"/>
                    </a:ext>
                  </a:extLst>
                </p:cNvPr>
                <p:cNvSpPr txBox="1"/>
                <p:nvPr/>
              </p:nvSpPr>
              <p:spPr>
                <a:xfrm>
                  <a:off x="8908329" y="4000273"/>
                  <a:ext cx="25006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oMath>
                    </m:oMathPara>
                  </a14:m>
                  <a:endParaRPr lang="ru-RU" sz="2000" b="1" dirty="0"/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057EB5E-6015-2519-B437-1AFAB3893C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8329" y="4000273"/>
                  <a:ext cx="250068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24390" r="-19512" b="-8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BE106E4-2410-482E-4DCA-2C985AABA893}"/>
                    </a:ext>
                  </a:extLst>
                </p:cNvPr>
                <p:cNvSpPr txBox="1"/>
                <p:nvPr/>
              </p:nvSpPr>
              <p:spPr>
                <a:xfrm>
                  <a:off x="9108807" y="3161863"/>
                  <a:ext cx="22121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oMath>
                    </m:oMathPara>
                  </a14:m>
                  <a:endParaRPr lang="ru-RU" sz="2000" b="1" dirty="0"/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BE106E4-2410-482E-4DCA-2C985AABA8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8807" y="3161863"/>
                  <a:ext cx="221214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30556" r="-27778" b="-980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107FF62-E6A9-F146-9C7A-D84D61E83B7D}"/>
                    </a:ext>
                  </a:extLst>
                </p:cNvPr>
                <p:cNvSpPr txBox="1"/>
                <p:nvPr/>
              </p:nvSpPr>
              <p:spPr>
                <a:xfrm>
                  <a:off x="9392479" y="2485616"/>
                  <a:ext cx="16350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oMath>
                    </m:oMathPara>
                  </a14:m>
                  <a:endParaRPr lang="ru-RU" sz="2000" b="1" dirty="0"/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107FF62-E6A9-F146-9C7A-D84D61E83B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2479" y="2485616"/>
                  <a:ext cx="163506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51852" r="-51852" b="-3529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820DC3C-C481-C1E8-4DD1-B06FC5DB7D96}"/>
                    </a:ext>
                  </a:extLst>
                </p:cNvPr>
                <p:cNvSpPr txBox="1"/>
                <p:nvPr/>
              </p:nvSpPr>
              <p:spPr>
                <a:xfrm>
                  <a:off x="10120001" y="2617591"/>
                  <a:ext cx="23121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oMath>
                    </m:oMathPara>
                  </a14:m>
                  <a:endParaRPr lang="ru-RU" sz="2000" b="1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820DC3C-C481-C1E8-4DD1-B06FC5DB7D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0001" y="2617591"/>
                  <a:ext cx="231217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21053" r="-26316" b="-784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E639130-AAAD-F635-D8B4-2683CD83804F}"/>
              </a:ext>
            </a:extLst>
          </p:cNvPr>
          <p:cNvGrpSpPr/>
          <p:nvPr/>
        </p:nvGrpSpPr>
        <p:grpSpPr>
          <a:xfrm>
            <a:off x="8497790" y="4471113"/>
            <a:ext cx="2651110" cy="1484160"/>
            <a:chOff x="8525070" y="4561389"/>
            <a:chExt cx="2651110" cy="148416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59C440A-368B-B705-7ACB-ED002D387060}"/>
                </a:ext>
              </a:extLst>
            </p:cNvPr>
            <p:cNvSpPr txBox="1"/>
            <p:nvPr/>
          </p:nvSpPr>
          <p:spPr>
            <a:xfrm>
              <a:off x="8525070" y="4561389"/>
              <a:ext cx="2651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/>
                <a:t>Квантовое объяснение</a:t>
              </a:r>
            </a:p>
          </p:txBody>
        </p:sp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4849D869-7A4D-A331-316F-2A1CAE040E6C}"/>
                </a:ext>
              </a:extLst>
            </p:cNvPr>
            <p:cNvCxnSpPr/>
            <p:nvPr/>
          </p:nvCxnSpPr>
          <p:spPr>
            <a:xfrm flipV="1">
              <a:off x="9001760" y="5486400"/>
              <a:ext cx="898256" cy="508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6562FF8-3719-532B-EDB0-E72D88D0202A}"/>
                    </a:ext>
                  </a:extLst>
                </p:cNvPr>
                <p:cNvSpPr txBox="1"/>
                <p:nvPr/>
              </p:nvSpPr>
              <p:spPr>
                <a:xfrm>
                  <a:off x="9991960" y="5737772"/>
                  <a:ext cx="84927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oMath>
                    </m:oMathPara>
                  </a14:m>
                  <a:endParaRPr lang="ru-RU" sz="2000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6562FF8-3719-532B-EDB0-E72D88D020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1960" y="5737772"/>
                  <a:ext cx="849271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6475" r="-2158" b="-784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6ECB096-F187-FDDA-46D4-EB8BE7A3DCF5}"/>
                    </a:ext>
                  </a:extLst>
                </p:cNvPr>
                <p:cNvSpPr txBox="1"/>
                <p:nvPr/>
              </p:nvSpPr>
              <p:spPr>
                <a:xfrm>
                  <a:off x="9991960" y="5287977"/>
                  <a:ext cx="107657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ru-RU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6ECB096-F187-FDDA-46D4-EB8BE7A3D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1960" y="5287977"/>
                  <a:ext cx="1076577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5114" r="-2273" b="-36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57323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2948306" y="430133"/>
            <a:ext cx="6536690" cy="914400"/>
          </a:xfrm>
        </p:spPr>
        <p:txBody>
          <a:bodyPr/>
          <a:lstStyle/>
          <a:p>
            <a:pPr algn="l" eaLnBrk="1" hangingPunct="1"/>
            <a:r>
              <a:rPr lang="ru-RU" sz="3600" b="1" dirty="0">
                <a:solidFill>
                  <a:srgbClr val="FF0000"/>
                </a:solidFill>
              </a:rPr>
              <a:t>ФОТОНЫ И ИХ СВОЙСТВА</a:t>
            </a: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3699668" y="1857534"/>
            <a:ext cx="1458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/>
              <a:t>Энергия</a:t>
            </a:r>
          </a:p>
        </p:txBody>
      </p:sp>
      <p:graphicFrame>
        <p:nvGraphicFramePr>
          <p:cNvPr id="92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581814"/>
              </p:ext>
            </p:extLst>
          </p:nvPr>
        </p:nvGraphicFramePr>
        <p:xfrm>
          <a:off x="2914651" y="2644776"/>
          <a:ext cx="1308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3" name="Формула" r:id="rId3" imgW="1307532" imgH="253890" progId="Equation.3">
                  <p:embed/>
                </p:oleObj>
              </mc:Choice>
              <mc:Fallback>
                <p:oleObj name="Формула" r:id="rId3" imgW="1307532" imgH="25389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1" y="2644776"/>
                        <a:ext cx="13081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047411"/>
              </p:ext>
            </p:extLst>
          </p:nvPr>
        </p:nvGraphicFramePr>
        <p:xfrm>
          <a:off x="4991100" y="2370773"/>
          <a:ext cx="850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4" name="Формула" r:id="rId5" imgW="850531" imgH="723586" progId="Equation.3">
                  <p:embed/>
                </p:oleObj>
              </mc:Choice>
              <mc:Fallback>
                <p:oleObj name="Формула" r:id="rId5" imgW="850531" imgH="72358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2370773"/>
                        <a:ext cx="8509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274299"/>
              </p:ext>
            </p:extLst>
          </p:nvPr>
        </p:nvGraphicFramePr>
        <p:xfrm>
          <a:off x="2851151" y="3280411"/>
          <a:ext cx="274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5" name="Формула" r:id="rId7" imgW="2743200" imgH="304560" progId="Equation.3">
                  <p:embed/>
                </p:oleObj>
              </mc:Choice>
              <mc:Fallback>
                <p:oleObj name="Формула" r:id="rId7" imgW="2743200" imgH="3045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1" y="3280411"/>
                        <a:ext cx="2743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858290"/>
              </p:ext>
            </p:extLst>
          </p:nvPr>
        </p:nvGraphicFramePr>
        <p:xfrm>
          <a:off x="2851151" y="3680461"/>
          <a:ext cx="3365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6" name="Формула" r:id="rId9" imgW="3365500" imgH="368300" progId="Equation.3">
                  <p:embed/>
                </p:oleObj>
              </mc:Choice>
              <mc:Fallback>
                <p:oleObj name="Формула" r:id="rId9" imgW="3365500" imgH="3683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1" y="3680461"/>
                        <a:ext cx="3365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3593306" y="4433887"/>
            <a:ext cx="1671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/>
              <a:t>Импульс</a:t>
            </a:r>
          </a:p>
        </p:txBody>
      </p:sp>
      <p:graphicFrame>
        <p:nvGraphicFramePr>
          <p:cNvPr id="923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575958"/>
              </p:ext>
            </p:extLst>
          </p:nvPr>
        </p:nvGraphicFramePr>
        <p:xfrm>
          <a:off x="2851151" y="5049522"/>
          <a:ext cx="1231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7" name="Формула" r:id="rId11" imgW="1231366" imgH="622030" progId="Equation.3">
                  <p:embed/>
                </p:oleObj>
              </mc:Choice>
              <mc:Fallback>
                <p:oleObj name="Формула" r:id="rId11" imgW="1231366" imgH="62203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1" y="5049522"/>
                        <a:ext cx="12319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052301"/>
              </p:ext>
            </p:extLst>
          </p:nvPr>
        </p:nvGraphicFramePr>
        <p:xfrm>
          <a:off x="5157154" y="5157472"/>
          <a:ext cx="876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8" name="Формула" r:id="rId13" imgW="875920" imgH="406224" progId="Equation.3">
                  <p:embed/>
                </p:oleObj>
              </mc:Choice>
              <mc:Fallback>
                <p:oleObj name="Формула" r:id="rId13" imgW="875920" imgH="406224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154" y="5157472"/>
                        <a:ext cx="8763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BA7899-815C-6C99-EB57-00922D3515F3}"/>
                  </a:ext>
                </a:extLst>
              </p:cNvPr>
              <p:cNvSpPr txBox="1"/>
              <p:nvPr/>
            </p:nvSpPr>
            <p:spPr>
              <a:xfrm>
                <a:off x="8107680" y="2370773"/>
                <a:ext cx="202408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Волна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endParaRPr lang="en-US" b="1" dirty="0">
                  <a:ea typeface="Cambria Math" panose="02040503050406030204" pitchFamily="18" charset="0"/>
                </a:endParaRPr>
              </a:p>
              <a:p>
                <a:endParaRPr lang="en-US" b="1" dirty="0"/>
              </a:p>
              <a:p>
                <a:r>
                  <a:rPr lang="ru-RU" dirty="0"/>
                  <a:t>Фотон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BA7899-815C-6C99-EB57-00922D351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680" y="2370773"/>
                <a:ext cx="2024080" cy="1200329"/>
              </a:xfrm>
              <a:prstGeom prst="rect">
                <a:avLst/>
              </a:prstGeom>
              <a:blipFill>
                <a:blip r:embed="rId15"/>
                <a:stretch>
                  <a:fillRect l="-4518" t="-4061" r="-1506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98249"/>
            <a:ext cx="7772400" cy="765175"/>
          </a:xfrm>
        </p:spPr>
        <p:txBody>
          <a:bodyPr/>
          <a:lstStyle/>
          <a:p>
            <a:pPr eaLnBrk="1" hangingPunct="1"/>
            <a:r>
              <a:rPr lang="ru-RU" sz="3600" b="1" dirty="0">
                <a:solidFill>
                  <a:srgbClr val="FF0000"/>
                </a:solidFill>
              </a:rPr>
              <a:t>ЭФФЕКТ КОМПТОНА</a:t>
            </a:r>
            <a:r>
              <a:rPr lang="en-US" sz="3600" b="1" dirty="0">
                <a:solidFill>
                  <a:srgbClr val="FF0000"/>
                </a:solidFill>
              </a:rPr>
              <a:t> (1923)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D298F5C-B475-6181-B3F6-7B2F757A948D}"/>
              </a:ext>
            </a:extLst>
          </p:cNvPr>
          <p:cNvGrpSpPr/>
          <p:nvPr/>
        </p:nvGrpSpPr>
        <p:grpSpPr>
          <a:xfrm>
            <a:off x="1917700" y="1605280"/>
            <a:ext cx="7551420" cy="4687034"/>
            <a:chOff x="1917700" y="876300"/>
            <a:chExt cx="8572500" cy="5428997"/>
          </a:xfrm>
        </p:grpSpPr>
        <p:sp>
          <p:nvSpPr>
            <p:cNvPr id="10243" name="Rectangle 3"/>
            <p:cNvSpPr>
              <a:spLocks noChangeArrowheads="1"/>
            </p:cNvSpPr>
            <p:nvPr/>
          </p:nvSpPr>
          <p:spPr bwMode="auto">
            <a:xfrm>
              <a:off x="3581400" y="1973263"/>
              <a:ext cx="88900" cy="1422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3581400" y="3467100"/>
              <a:ext cx="88900" cy="1422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4229100" y="1968500"/>
              <a:ext cx="88900" cy="1422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4229100" y="3467100"/>
              <a:ext cx="88900" cy="1422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7" name="Oval 7"/>
            <p:cNvSpPr>
              <a:spLocks noChangeArrowheads="1"/>
            </p:cNvSpPr>
            <p:nvPr/>
          </p:nvSpPr>
          <p:spPr bwMode="auto">
            <a:xfrm>
              <a:off x="1917700" y="2819400"/>
              <a:ext cx="1219200" cy="1219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8" name="AutoShape 9"/>
            <p:cNvSpPr>
              <a:spLocks noChangeArrowheads="1"/>
            </p:cNvSpPr>
            <p:nvPr/>
          </p:nvSpPr>
          <p:spPr bwMode="auto">
            <a:xfrm>
              <a:off x="2419350" y="3959225"/>
              <a:ext cx="241300" cy="1016000"/>
            </a:xfrm>
            <a:prstGeom prst="roundRect">
              <a:avLst>
                <a:gd name="adj" fmla="val 48028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9" name="AutoShape 10"/>
            <p:cNvSpPr>
              <a:spLocks noChangeArrowheads="1"/>
            </p:cNvSpPr>
            <p:nvPr/>
          </p:nvSpPr>
          <p:spPr bwMode="auto">
            <a:xfrm>
              <a:off x="2425700" y="1905000"/>
              <a:ext cx="241300" cy="1016000"/>
            </a:xfrm>
            <a:prstGeom prst="roundRect">
              <a:avLst>
                <a:gd name="adj" fmla="val 48028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0" name="Rectangle 11"/>
            <p:cNvSpPr>
              <a:spLocks noChangeArrowheads="1"/>
            </p:cNvSpPr>
            <p:nvPr/>
          </p:nvSpPr>
          <p:spPr bwMode="auto">
            <a:xfrm>
              <a:off x="2443163" y="3810000"/>
              <a:ext cx="19526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1" name="Rectangle 12"/>
            <p:cNvSpPr>
              <a:spLocks noChangeArrowheads="1"/>
            </p:cNvSpPr>
            <p:nvPr/>
          </p:nvSpPr>
          <p:spPr bwMode="auto">
            <a:xfrm>
              <a:off x="2449513" y="2767013"/>
              <a:ext cx="19526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2" name="Line 13"/>
            <p:cNvSpPr>
              <a:spLocks noChangeShapeType="1"/>
            </p:cNvSpPr>
            <p:nvPr/>
          </p:nvSpPr>
          <p:spPr bwMode="auto">
            <a:xfrm>
              <a:off x="2389189" y="3243263"/>
              <a:ext cx="300037" cy="38576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3" name="Line 14"/>
            <p:cNvSpPr>
              <a:spLocks noChangeShapeType="1"/>
            </p:cNvSpPr>
            <p:nvPr/>
          </p:nvSpPr>
          <p:spPr bwMode="auto">
            <a:xfrm>
              <a:off x="2540000" y="3429000"/>
              <a:ext cx="0" cy="21097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4" name="Line 15"/>
            <p:cNvSpPr>
              <a:spLocks noChangeShapeType="1"/>
            </p:cNvSpPr>
            <p:nvPr/>
          </p:nvSpPr>
          <p:spPr bwMode="auto">
            <a:xfrm>
              <a:off x="2395539" y="2962275"/>
              <a:ext cx="2952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5" name="Line 16"/>
            <p:cNvSpPr>
              <a:spLocks noChangeShapeType="1"/>
            </p:cNvSpPr>
            <p:nvPr/>
          </p:nvSpPr>
          <p:spPr bwMode="auto">
            <a:xfrm flipV="1">
              <a:off x="2540000" y="1509714"/>
              <a:ext cx="0" cy="14382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6" name="Line 17"/>
            <p:cNvSpPr>
              <a:spLocks noChangeShapeType="1"/>
            </p:cNvSpPr>
            <p:nvPr/>
          </p:nvSpPr>
          <p:spPr bwMode="auto">
            <a:xfrm>
              <a:off x="2540000" y="3429000"/>
              <a:ext cx="339883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7" name="Rectangle 18"/>
            <p:cNvSpPr>
              <a:spLocks noChangeArrowheads="1"/>
            </p:cNvSpPr>
            <p:nvPr/>
          </p:nvSpPr>
          <p:spPr bwMode="auto">
            <a:xfrm>
              <a:off x="5913438" y="3124200"/>
              <a:ext cx="1003300" cy="6096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8" name="Line 19"/>
            <p:cNvSpPr>
              <a:spLocks noChangeShapeType="1"/>
            </p:cNvSpPr>
            <p:nvPr/>
          </p:nvSpPr>
          <p:spPr bwMode="auto">
            <a:xfrm>
              <a:off x="5918200" y="3429000"/>
              <a:ext cx="297180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9" name="Line 20"/>
            <p:cNvSpPr>
              <a:spLocks noChangeShapeType="1"/>
            </p:cNvSpPr>
            <p:nvPr/>
          </p:nvSpPr>
          <p:spPr bwMode="auto">
            <a:xfrm>
              <a:off x="6426200" y="3429000"/>
              <a:ext cx="2057400" cy="116840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0" name="Oval 21"/>
            <p:cNvSpPr>
              <a:spLocks noChangeArrowheads="1"/>
            </p:cNvSpPr>
            <p:nvPr/>
          </p:nvSpPr>
          <p:spPr bwMode="auto">
            <a:xfrm>
              <a:off x="8039100" y="4102100"/>
              <a:ext cx="939800" cy="9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1" name="Rectangle 22"/>
            <p:cNvSpPr>
              <a:spLocks noChangeArrowheads="1"/>
            </p:cNvSpPr>
            <p:nvPr/>
          </p:nvSpPr>
          <p:spPr bwMode="auto">
            <a:xfrm rot="19446638">
              <a:off x="8460406" y="4283666"/>
              <a:ext cx="88900" cy="5080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2" name="Line 23"/>
            <p:cNvSpPr>
              <a:spLocks noChangeShapeType="1"/>
            </p:cNvSpPr>
            <p:nvPr/>
          </p:nvSpPr>
          <p:spPr bwMode="auto">
            <a:xfrm>
              <a:off x="8470899" y="4571999"/>
              <a:ext cx="419098" cy="123190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263" name="Line 25"/>
            <p:cNvSpPr>
              <a:spLocks noChangeShapeType="1"/>
            </p:cNvSpPr>
            <p:nvPr/>
          </p:nvSpPr>
          <p:spPr bwMode="auto">
            <a:xfrm>
              <a:off x="7912097" y="5806125"/>
              <a:ext cx="1955799" cy="269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264" name="AutoShape 26"/>
            <p:cNvSpPr>
              <a:spLocks noChangeArrowheads="1"/>
            </p:cNvSpPr>
            <p:nvPr/>
          </p:nvSpPr>
          <p:spPr bwMode="auto">
            <a:xfrm>
              <a:off x="8572500" y="3581400"/>
              <a:ext cx="1917700" cy="431800"/>
            </a:xfrm>
            <a:prstGeom prst="wedgeRectCallout">
              <a:avLst>
                <a:gd name="adj1" fmla="val -39074"/>
                <a:gd name="adj2" fmla="val 190074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ru-RU" sz="1800" b="1"/>
                <a:t>Спектрограф</a:t>
              </a:r>
            </a:p>
          </p:txBody>
        </p:sp>
        <p:sp>
          <p:nvSpPr>
            <p:cNvPr id="10265" name="Text Box 27"/>
            <p:cNvSpPr txBox="1">
              <a:spLocks noChangeArrowheads="1"/>
            </p:cNvSpPr>
            <p:nvPr/>
          </p:nvSpPr>
          <p:spPr bwMode="auto">
            <a:xfrm>
              <a:off x="8253263" y="5848097"/>
              <a:ext cx="1295399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 dirty="0"/>
                <a:t>J</a:t>
              </a:r>
              <a:r>
                <a:rPr lang="en-US" b="1" dirty="0"/>
                <a:t>=</a:t>
              </a:r>
              <a:r>
                <a:rPr lang="en-US" b="1" i="1" dirty="0"/>
                <a:t>f </a:t>
              </a:r>
              <a:r>
                <a:rPr lang="en-US" dirty="0"/>
                <a:t>(</a:t>
              </a:r>
              <a:r>
                <a:rPr lang="en-US" dirty="0">
                  <a:latin typeface="Symbol" pitchFamily="18" charset="2"/>
                  <a:sym typeface="Symbol" pitchFamily="18" charset="2"/>
                </a:rPr>
                <a:t></a:t>
              </a:r>
              <a:r>
                <a:rPr lang="en-US" dirty="0"/>
                <a:t>)</a:t>
              </a:r>
              <a:endParaRPr lang="ru-RU" dirty="0"/>
            </a:p>
          </p:txBody>
        </p:sp>
        <p:sp>
          <p:nvSpPr>
            <p:cNvPr id="10266" name="AutoShape 28"/>
            <p:cNvSpPr>
              <a:spLocks noChangeArrowheads="1"/>
            </p:cNvSpPr>
            <p:nvPr/>
          </p:nvSpPr>
          <p:spPr bwMode="auto">
            <a:xfrm>
              <a:off x="6705600" y="1866900"/>
              <a:ext cx="2552700" cy="685800"/>
            </a:xfrm>
            <a:prstGeom prst="wedgeRectCallout">
              <a:avLst>
                <a:gd name="adj1" fmla="val -59079"/>
                <a:gd name="adj2" fmla="val 1606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ru-RU" sz="1800" b="1" dirty="0"/>
                <a:t>Рассеивающее вещество</a:t>
              </a:r>
            </a:p>
          </p:txBody>
        </p:sp>
        <p:sp>
          <p:nvSpPr>
            <p:cNvPr id="10267" name="AutoShape 29"/>
            <p:cNvSpPr>
              <a:spLocks noChangeArrowheads="1"/>
            </p:cNvSpPr>
            <p:nvPr/>
          </p:nvSpPr>
          <p:spPr bwMode="auto">
            <a:xfrm>
              <a:off x="2952750" y="876300"/>
              <a:ext cx="2628900" cy="647700"/>
            </a:xfrm>
            <a:prstGeom prst="wedgeRectCallout">
              <a:avLst>
                <a:gd name="adj1" fmla="val -60690"/>
                <a:gd name="adj2" fmla="val 25465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268" name="Text Box 30"/>
            <p:cNvSpPr txBox="1">
              <a:spLocks noChangeArrowheads="1"/>
            </p:cNvSpPr>
            <p:nvPr/>
          </p:nvSpPr>
          <p:spPr bwMode="auto">
            <a:xfrm>
              <a:off x="2998788" y="1016001"/>
              <a:ext cx="248761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sz="1800" b="1"/>
                <a:t>Рентгеновская трубка</a:t>
              </a:r>
            </a:p>
          </p:txBody>
        </p:sp>
        <p:sp>
          <p:nvSpPr>
            <p:cNvPr id="10269" name="AutoShape 31"/>
            <p:cNvSpPr>
              <a:spLocks noChangeArrowheads="1"/>
            </p:cNvSpPr>
            <p:nvPr/>
          </p:nvSpPr>
          <p:spPr bwMode="auto">
            <a:xfrm flipV="1">
              <a:off x="3263900" y="5435600"/>
              <a:ext cx="1955800" cy="482600"/>
            </a:xfrm>
            <a:prstGeom prst="wedgeRectCallout">
              <a:avLst>
                <a:gd name="adj1" fmla="val -11852"/>
                <a:gd name="adj2" fmla="val 20525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r>
                <a:rPr lang="ru-RU" sz="1800" b="1"/>
                <a:t>Диафрагмы</a:t>
              </a:r>
            </a:p>
          </p:txBody>
        </p:sp>
        <p:sp>
          <p:nvSpPr>
            <p:cNvPr id="10270" name="Arc 34"/>
            <p:cNvSpPr>
              <a:spLocks/>
            </p:cNvSpPr>
            <p:nvPr/>
          </p:nvSpPr>
          <p:spPr bwMode="auto">
            <a:xfrm rot="20635203" flipV="1">
              <a:off x="7291388" y="3452813"/>
              <a:ext cx="381000" cy="457200"/>
            </a:xfrm>
            <a:custGeom>
              <a:avLst/>
              <a:gdLst>
                <a:gd name="T0" fmla="*/ 0 w 21600"/>
                <a:gd name="T1" fmla="*/ 0 h 21600"/>
                <a:gd name="T2" fmla="*/ 6720417 w 21600"/>
                <a:gd name="T3" fmla="*/ 9677400 h 21600"/>
                <a:gd name="T4" fmla="*/ 0 w 21600"/>
                <a:gd name="T5" fmla="*/ 96774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1" name="Line 36"/>
            <p:cNvSpPr>
              <a:spLocks noChangeShapeType="1"/>
            </p:cNvSpPr>
            <p:nvPr/>
          </p:nvSpPr>
          <p:spPr bwMode="auto">
            <a:xfrm flipV="1">
              <a:off x="6445251" y="3230564"/>
              <a:ext cx="504825" cy="18097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72" name="Line 37"/>
            <p:cNvSpPr>
              <a:spLocks noChangeShapeType="1"/>
            </p:cNvSpPr>
            <p:nvPr/>
          </p:nvSpPr>
          <p:spPr bwMode="auto">
            <a:xfrm flipH="1" flipV="1">
              <a:off x="6330950" y="3157539"/>
              <a:ext cx="101600" cy="26193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73" name="Line 38"/>
            <p:cNvSpPr>
              <a:spLocks noChangeShapeType="1"/>
            </p:cNvSpPr>
            <p:nvPr/>
          </p:nvSpPr>
          <p:spPr bwMode="auto">
            <a:xfrm flipH="1">
              <a:off x="6348414" y="3424238"/>
              <a:ext cx="71437" cy="19526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74" name="Line 39"/>
            <p:cNvSpPr>
              <a:spLocks noChangeShapeType="1"/>
            </p:cNvSpPr>
            <p:nvPr/>
          </p:nvSpPr>
          <p:spPr bwMode="auto">
            <a:xfrm flipH="1">
              <a:off x="6210301" y="3424238"/>
              <a:ext cx="219075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75" name="Text Box 0"/>
            <p:cNvSpPr txBox="1">
              <a:spLocks noChangeArrowheads="1"/>
            </p:cNvSpPr>
            <p:nvPr/>
          </p:nvSpPr>
          <p:spPr bwMode="auto">
            <a:xfrm>
              <a:off x="7194551" y="3459164"/>
              <a:ext cx="3968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sz="2000" b="1">
                  <a:cs typeface="Times New Roman" pitchFamily="18" charset="0"/>
                </a:rPr>
                <a:t>θ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69052"/>
              </p:ext>
            </p:extLst>
          </p:nvPr>
        </p:nvGraphicFramePr>
        <p:xfrm>
          <a:off x="4023517" y="5792788"/>
          <a:ext cx="3086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Формула" r:id="rId3" imgW="3086100" imgH="355600" progId="Equation.3">
                  <p:embed/>
                </p:oleObj>
              </mc:Choice>
              <mc:Fallback>
                <p:oleObj name="Формула" r:id="rId3" imgW="3086100" imgH="355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3517" y="5792788"/>
                        <a:ext cx="3086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9" name="Text Box 0"/>
          <p:cNvSpPr txBox="1">
            <a:spLocks noChangeArrowheads="1"/>
          </p:cNvSpPr>
          <p:nvPr/>
        </p:nvSpPr>
        <p:spPr bwMode="auto">
          <a:xfrm>
            <a:off x="2231869" y="562108"/>
            <a:ext cx="89049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>
                <a:solidFill>
                  <a:srgbClr val="FF0000"/>
                </a:solidFill>
              </a:rPr>
              <a:t>Спектральный состав исходного и рассеянного излучения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A19C030-9C62-E023-ADE3-7DF8A3E25309}"/>
              </a:ext>
            </a:extLst>
          </p:cNvPr>
          <p:cNvGrpSpPr/>
          <p:nvPr/>
        </p:nvGrpSpPr>
        <p:grpSpPr>
          <a:xfrm>
            <a:off x="6684328" y="1891428"/>
            <a:ext cx="4252912" cy="3767138"/>
            <a:chOff x="5729288" y="1104900"/>
            <a:chExt cx="4252912" cy="3767138"/>
          </a:xfrm>
        </p:grpSpPr>
        <p:sp>
          <p:nvSpPr>
            <p:cNvPr id="11268" name="Line 5"/>
            <p:cNvSpPr>
              <a:spLocks noChangeShapeType="1"/>
            </p:cNvSpPr>
            <p:nvPr/>
          </p:nvSpPr>
          <p:spPr bwMode="auto">
            <a:xfrm>
              <a:off x="6286500" y="4292600"/>
              <a:ext cx="3479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69" name="Line 6"/>
            <p:cNvSpPr>
              <a:spLocks noChangeShapeType="1"/>
            </p:cNvSpPr>
            <p:nvPr/>
          </p:nvSpPr>
          <p:spPr bwMode="auto">
            <a:xfrm flipV="1">
              <a:off x="6286500" y="1104900"/>
              <a:ext cx="0" cy="3187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0" name="Freeform 7"/>
            <p:cNvSpPr>
              <a:spLocks/>
            </p:cNvSpPr>
            <p:nvPr/>
          </p:nvSpPr>
          <p:spPr bwMode="auto">
            <a:xfrm>
              <a:off x="6499225" y="1771650"/>
              <a:ext cx="2382838" cy="2660650"/>
            </a:xfrm>
            <a:custGeom>
              <a:avLst/>
              <a:gdLst>
                <a:gd name="T0" fmla="*/ 0 w 1501"/>
                <a:gd name="T1" fmla="*/ 2147483647 h 1916"/>
                <a:gd name="T2" fmla="*/ 1164312432 w 1501"/>
                <a:gd name="T3" fmla="*/ 2147483647 h 1916"/>
                <a:gd name="T4" fmla="*/ 1658263160 w 1501"/>
                <a:gd name="T5" fmla="*/ 7713941 h 1916"/>
                <a:gd name="T6" fmla="*/ 2013606060 w 1501"/>
                <a:gd name="T7" fmla="*/ 2147483647 h 1916"/>
                <a:gd name="T8" fmla="*/ 2147483647 w 1501"/>
                <a:gd name="T9" fmla="*/ 2147483647 h 1916"/>
                <a:gd name="T10" fmla="*/ 2147483647 w 1501"/>
                <a:gd name="T11" fmla="*/ 2147483647 h 1916"/>
                <a:gd name="T12" fmla="*/ 2147483647 w 1501"/>
                <a:gd name="T13" fmla="*/ 2147483647 h 1916"/>
                <a:gd name="T14" fmla="*/ 2147483647 w 1501"/>
                <a:gd name="T15" fmla="*/ 2147483647 h 19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01" h="1916">
                  <a:moveTo>
                    <a:pt x="0" y="1826"/>
                  </a:moveTo>
                  <a:cubicBezTo>
                    <a:pt x="77" y="1789"/>
                    <a:pt x="352" y="1908"/>
                    <a:pt x="462" y="1604"/>
                  </a:cubicBezTo>
                  <a:cubicBezTo>
                    <a:pt x="572" y="1300"/>
                    <a:pt x="602" y="0"/>
                    <a:pt x="658" y="4"/>
                  </a:cubicBezTo>
                  <a:cubicBezTo>
                    <a:pt x="729" y="2"/>
                    <a:pt x="726" y="1338"/>
                    <a:pt x="799" y="1626"/>
                  </a:cubicBezTo>
                  <a:cubicBezTo>
                    <a:pt x="870" y="1916"/>
                    <a:pt x="1014" y="1793"/>
                    <a:pt x="1084" y="1746"/>
                  </a:cubicBezTo>
                  <a:cubicBezTo>
                    <a:pt x="1154" y="1699"/>
                    <a:pt x="1159" y="1344"/>
                    <a:pt x="1222" y="1344"/>
                  </a:cubicBezTo>
                  <a:cubicBezTo>
                    <a:pt x="1285" y="1344"/>
                    <a:pt x="1286" y="1658"/>
                    <a:pt x="1333" y="1737"/>
                  </a:cubicBezTo>
                  <a:cubicBezTo>
                    <a:pt x="1380" y="1816"/>
                    <a:pt x="1466" y="1801"/>
                    <a:pt x="1501" y="1818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3" name="Text Box 12"/>
            <p:cNvSpPr txBox="1">
              <a:spLocks noChangeArrowheads="1"/>
            </p:cNvSpPr>
            <p:nvPr/>
          </p:nvSpPr>
          <p:spPr bwMode="auto">
            <a:xfrm>
              <a:off x="7340600" y="4292600"/>
              <a:ext cx="2641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dirty="0">
                  <a:sym typeface="Symbol" pitchFamily="18" charset="2"/>
                </a:rPr>
                <a:t></a:t>
              </a:r>
              <a:r>
                <a:rPr lang="en-US" dirty="0">
                  <a:sym typeface="Symbol" pitchFamily="18" charset="2"/>
                </a:rPr>
                <a:t>          </a:t>
              </a:r>
              <a:r>
                <a:rPr lang="en-US" sz="3200" dirty="0">
                  <a:sym typeface="Symbol" pitchFamily="18" charset="2"/>
                </a:rPr>
                <a:t>' </a:t>
              </a:r>
              <a:r>
                <a:rPr lang="en-US" dirty="0">
                  <a:sym typeface="Symbol" pitchFamily="18" charset="2"/>
                </a:rPr>
                <a:t>           </a:t>
              </a:r>
              <a:r>
                <a:rPr lang="ru-RU" dirty="0">
                  <a:sym typeface="Symbol" pitchFamily="18" charset="2"/>
                </a:rPr>
                <a:t></a:t>
              </a:r>
            </a:p>
          </p:txBody>
        </p:sp>
        <p:sp>
          <p:nvSpPr>
            <p:cNvPr id="11275" name="Line 15"/>
            <p:cNvSpPr>
              <a:spLocks noChangeShapeType="1"/>
            </p:cNvSpPr>
            <p:nvPr/>
          </p:nvSpPr>
          <p:spPr bwMode="auto">
            <a:xfrm>
              <a:off x="7543800" y="1841500"/>
              <a:ext cx="0" cy="2451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6" name="Line 16"/>
            <p:cNvSpPr>
              <a:spLocks noChangeShapeType="1"/>
            </p:cNvSpPr>
            <p:nvPr/>
          </p:nvSpPr>
          <p:spPr bwMode="auto">
            <a:xfrm>
              <a:off x="8432800" y="3695700"/>
              <a:ext cx="0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3" name="Text Box 2"/>
            <p:cNvSpPr txBox="1">
              <a:spLocks noChangeArrowheads="1"/>
            </p:cNvSpPr>
            <p:nvPr/>
          </p:nvSpPr>
          <p:spPr bwMode="auto">
            <a:xfrm>
              <a:off x="5729288" y="1144588"/>
              <a:ext cx="4365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J</a:t>
              </a:r>
              <a:endParaRPr lang="ru-RU" b="1" i="1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A148C78-5D77-AC53-AAC3-0B9507EE7C56}"/>
              </a:ext>
            </a:extLst>
          </p:cNvPr>
          <p:cNvGrpSpPr/>
          <p:nvPr/>
        </p:nvGrpSpPr>
        <p:grpSpPr>
          <a:xfrm>
            <a:off x="1137123" y="1754903"/>
            <a:ext cx="3786825" cy="3803352"/>
            <a:chOff x="2006600" y="950913"/>
            <a:chExt cx="3786825" cy="3803352"/>
          </a:xfrm>
        </p:grpSpPr>
        <p:sp>
          <p:nvSpPr>
            <p:cNvPr id="11272" name="Text Box 11"/>
            <p:cNvSpPr txBox="1">
              <a:spLocks noChangeArrowheads="1"/>
            </p:cNvSpPr>
            <p:nvPr/>
          </p:nvSpPr>
          <p:spPr bwMode="auto">
            <a:xfrm>
              <a:off x="3644901" y="4292600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dirty="0">
                  <a:sym typeface="Symbol" pitchFamily="18" charset="2"/>
                </a:rPr>
                <a:t></a:t>
              </a:r>
            </a:p>
          </p:txBody>
        </p:sp>
        <p:sp>
          <p:nvSpPr>
            <p:cNvPr id="11266" name="Line 3"/>
            <p:cNvSpPr>
              <a:spLocks noChangeShapeType="1"/>
            </p:cNvSpPr>
            <p:nvPr/>
          </p:nvSpPr>
          <p:spPr bwMode="auto">
            <a:xfrm flipV="1">
              <a:off x="2540000" y="1092200"/>
              <a:ext cx="0" cy="3200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67" name="Line 4"/>
            <p:cNvSpPr>
              <a:spLocks noChangeShapeType="1"/>
            </p:cNvSpPr>
            <p:nvPr/>
          </p:nvSpPr>
          <p:spPr bwMode="auto">
            <a:xfrm>
              <a:off x="2540000" y="4292600"/>
              <a:ext cx="307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1" name="Freeform 8"/>
            <p:cNvSpPr>
              <a:spLocks/>
            </p:cNvSpPr>
            <p:nvPr/>
          </p:nvSpPr>
          <p:spPr bwMode="auto">
            <a:xfrm>
              <a:off x="2752726" y="1381125"/>
              <a:ext cx="2157413" cy="3028950"/>
            </a:xfrm>
            <a:custGeom>
              <a:avLst/>
              <a:gdLst>
                <a:gd name="T0" fmla="*/ 0 w 1359"/>
                <a:gd name="T1" fmla="*/ 2147483647 h 1908"/>
                <a:gd name="T2" fmla="*/ 1164312457 w 1359"/>
                <a:gd name="T3" fmla="*/ 2147483647 h 1908"/>
                <a:gd name="T4" fmla="*/ 1658263197 w 1359"/>
                <a:gd name="T5" fmla="*/ 5040313 h 1908"/>
                <a:gd name="T6" fmla="*/ 2041327036 w 1359"/>
                <a:gd name="T7" fmla="*/ 2147483647 h 1908"/>
                <a:gd name="T8" fmla="*/ 2147483647 w 1359"/>
                <a:gd name="T9" fmla="*/ 2147483647 h 1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59" h="1908">
                  <a:moveTo>
                    <a:pt x="0" y="1824"/>
                  </a:moveTo>
                  <a:cubicBezTo>
                    <a:pt x="77" y="1787"/>
                    <a:pt x="352" y="1906"/>
                    <a:pt x="462" y="1602"/>
                  </a:cubicBezTo>
                  <a:cubicBezTo>
                    <a:pt x="572" y="1298"/>
                    <a:pt x="587" y="4"/>
                    <a:pt x="658" y="2"/>
                  </a:cubicBezTo>
                  <a:cubicBezTo>
                    <a:pt x="729" y="0"/>
                    <a:pt x="693" y="1302"/>
                    <a:pt x="810" y="1605"/>
                  </a:cubicBezTo>
                  <a:cubicBezTo>
                    <a:pt x="927" y="1908"/>
                    <a:pt x="1245" y="1776"/>
                    <a:pt x="1359" y="1821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4" name="Line 14"/>
            <p:cNvSpPr>
              <a:spLocks noChangeShapeType="1"/>
            </p:cNvSpPr>
            <p:nvPr/>
          </p:nvSpPr>
          <p:spPr bwMode="auto">
            <a:xfrm>
              <a:off x="3784600" y="1384300"/>
              <a:ext cx="0" cy="29083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7" name="Text Box 17"/>
            <p:cNvSpPr txBox="1">
              <a:spLocks noChangeArrowheads="1"/>
            </p:cNvSpPr>
            <p:nvPr/>
          </p:nvSpPr>
          <p:spPr bwMode="auto">
            <a:xfrm>
              <a:off x="4102100" y="1435101"/>
              <a:ext cx="1384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/>
                <a:t>K</a:t>
              </a:r>
              <a:r>
                <a:rPr lang="en-US" sz="2000" b="1">
                  <a:sym typeface="Symbol" pitchFamily="18" charset="2"/>
                </a:rPr>
                <a:t> </a:t>
              </a:r>
              <a:r>
                <a:rPr lang="ru-RU" sz="2000" b="1">
                  <a:sym typeface="Symbol" pitchFamily="18" charset="2"/>
                </a:rPr>
                <a:t>Мо</a:t>
              </a:r>
              <a:endParaRPr lang="ru-RU" sz="2000" b="1"/>
            </a:p>
          </p:txBody>
        </p:sp>
        <p:sp>
          <p:nvSpPr>
            <p:cNvPr id="11281" name="Text Box 0"/>
            <p:cNvSpPr txBox="1">
              <a:spLocks noChangeArrowheads="1"/>
            </p:cNvSpPr>
            <p:nvPr/>
          </p:nvSpPr>
          <p:spPr bwMode="auto">
            <a:xfrm>
              <a:off x="2006600" y="950913"/>
              <a:ext cx="431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ru-RU"/>
            </a:p>
          </p:txBody>
        </p:sp>
        <p:sp>
          <p:nvSpPr>
            <p:cNvPr id="11282" name="Text Box 1"/>
            <p:cNvSpPr txBox="1">
              <a:spLocks noChangeArrowheads="1"/>
            </p:cNvSpPr>
            <p:nvPr/>
          </p:nvSpPr>
          <p:spPr bwMode="auto">
            <a:xfrm>
              <a:off x="2014538" y="1087438"/>
              <a:ext cx="4365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J</a:t>
              </a:r>
              <a:endParaRPr lang="ru-RU" b="1" i="1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C729914-535D-8BF7-432B-EBCCA4767046}"/>
                </a:ext>
              </a:extLst>
            </p:cNvPr>
            <p:cNvSpPr txBox="1"/>
            <p:nvPr/>
          </p:nvSpPr>
          <p:spPr>
            <a:xfrm>
              <a:off x="5374325" y="4292600"/>
              <a:ext cx="4191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sym typeface="Symbol" pitchFamily="18" charset="2"/>
                </a:rPr>
                <a:t></a:t>
              </a:r>
              <a:endParaRPr lang="ru-RU" dirty="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479F88-CD30-13FE-388A-709C7DB35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3" y="567405"/>
            <a:ext cx="7939177" cy="55567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174F28-2911-5C94-F96F-1E4CA3B132F0}"/>
                  </a:ext>
                </a:extLst>
              </p:cNvPr>
              <p:cNvSpPr txBox="1"/>
              <p:nvPr/>
            </p:nvSpPr>
            <p:spPr>
              <a:xfrm>
                <a:off x="8950960" y="2090172"/>
                <a:ext cx="281432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Зависимость сдвига длины волны от угла рассеяния на графите. Падающее излучение --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линия молибдена (0.710 </a:t>
                </a:r>
                <a:r>
                  <a:rPr lang="en-US" dirty="0"/>
                  <a:t>Å</a:t>
                </a:r>
                <a:r>
                  <a:rPr lang="ru-RU" dirty="0"/>
                  <a:t>)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174F28-2911-5C94-F96F-1E4CA3B13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0960" y="2090172"/>
                <a:ext cx="2814320" cy="2677656"/>
              </a:xfrm>
              <a:prstGeom prst="rect">
                <a:avLst/>
              </a:prstGeom>
              <a:blipFill>
                <a:blip r:embed="rId3"/>
                <a:stretch>
                  <a:fillRect l="-3247" t="-1822" r="-4545" b="-4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227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4BC812-7599-ED2B-E498-369A20FB2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41" y="244827"/>
            <a:ext cx="6652837" cy="65309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10946A-2E90-6A71-EC10-E67343B5CCEC}"/>
                  </a:ext>
                </a:extLst>
              </p:cNvPr>
              <p:cNvSpPr txBox="1"/>
              <p:nvPr/>
            </p:nvSpPr>
            <p:spPr>
              <a:xfrm>
                <a:off x="7721600" y="2418080"/>
                <a:ext cx="393192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Комптоновский эффект для разных веществ. Падающее излучение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ru-RU" dirty="0"/>
                  <a:t> </a:t>
                </a:r>
                <a:r>
                  <a:rPr lang="en-US" dirty="0"/>
                  <a:t> </a:t>
                </a:r>
                <a:r>
                  <a:rPr lang="ru-RU" dirty="0"/>
                  <a:t>линия серебра (0.560 </a:t>
                </a:r>
                <a:r>
                  <a:rPr lang="en-US" dirty="0"/>
                  <a:t>Å</a:t>
                </a:r>
                <a:r>
                  <a:rPr lang="ru-RU" dirty="0"/>
                  <a:t>)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10946A-2E90-6A71-EC10-E67343B5C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600" y="2418080"/>
                <a:ext cx="3931921" cy="1569660"/>
              </a:xfrm>
              <a:prstGeom prst="rect">
                <a:avLst/>
              </a:prstGeom>
              <a:blipFill>
                <a:blip r:embed="rId3"/>
                <a:stretch>
                  <a:fillRect l="-2481" t="-3113" b="-81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1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9"/>
          <p:cNvSpPr>
            <a:spLocks noChangeArrowheads="1"/>
          </p:cNvSpPr>
          <p:nvPr/>
        </p:nvSpPr>
        <p:spPr bwMode="auto">
          <a:xfrm>
            <a:off x="6650038" y="2357438"/>
            <a:ext cx="2362200" cy="2362200"/>
          </a:xfrm>
          <a:prstGeom prst="ellips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298307" y="364332"/>
            <a:ext cx="7772400" cy="898525"/>
          </a:xfrm>
        </p:spPr>
        <p:txBody>
          <a:bodyPr/>
          <a:lstStyle/>
          <a:p>
            <a:pPr eaLnBrk="1" hangingPunct="1"/>
            <a:r>
              <a:rPr lang="ru-RU" sz="2000" b="1" dirty="0">
                <a:solidFill>
                  <a:srgbClr val="FF0000"/>
                </a:solidFill>
              </a:rPr>
              <a:t>Теория эффекта Комптона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7666038" y="3368675"/>
            <a:ext cx="355600" cy="355600"/>
            <a:chOff x="2544" y="2093"/>
            <a:chExt cx="224" cy="224"/>
          </a:xfrm>
        </p:grpSpPr>
        <p:sp>
          <p:nvSpPr>
            <p:cNvPr id="12303" name="Oval 5"/>
            <p:cNvSpPr>
              <a:spLocks noChangeArrowheads="1"/>
            </p:cNvSpPr>
            <p:nvPr/>
          </p:nvSpPr>
          <p:spPr bwMode="auto">
            <a:xfrm>
              <a:off x="2544" y="2093"/>
              <a:ext cx="224" cy="224"/>
            </a:xfrm>
            <a:prstGeom prst="ellipse">
              <a:avLst/>
            </a:prstGeom>
            <a:solidFill>
              <a:srgbClr val="3399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304" name="Group 6"/>
            <p:cNvGrpSpPr>
              <a:grpSpLocks/>
            </p:cNvGrpSpPr>
            <p:nvPr/>
          </p:nvGrpSpPr>
          <p:grpSpPr bwMode="auto">
            <a:xfrm>
              <a:off x="2600" y="2146"/>
              <a:ext cx="120" cy="121"/>
              <a:chOff x="2600" y="2146"/>
              <a:chExt cx="120" cy="121"/>
            </a:xfrm>
          </p:grpSpPr>
          <p:sp>
            <p:nvSpPr>
              <p:cNvPr id="12305" name="Line 7"/>
              <p:cNvSpPr>
                <a:spLocks noChangeShapeType="1"/>
              </p:cNvSpPr>
              <p:nvPr/>
            </p:nvSpPr>
            <p:spPr bwMode="auto">
              <a:xfrm>
                <a:off x="2600" y="2205"/>
                <a:ext cx="12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6" name="Line 8"/>
              <p:cNvSpPr>
                <a:spLocks noChangeShapeType="1"/>
              </p:cNvSpPr>
              <p:nvPr/>
            </p:nvSpPr>
            <p:spPr bwMode="auto">
              <a:xfrm rot="5400000">
                <a:off x="2599" y="2207"/>
                <a:ext cx="121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2293" name="Group 20"/>
          <p:cNvGrpSpPr>
            <a:grpSpLocks/>
          </p:cNvGrpSpPr>
          <p:nvPr/>
        </p:nvGrpSpPr>
        <p:grpSpPr bwMode="auto">
          <a:xfrm>
            <a:off x="7691438" y="2217738"/>
            <a:ext cx="304800" cy="304800"/>
            <a:chOff x="2560" y="1368"/>
            <a:chExt cx="192" cy="192"/>
          </a:xfrm>
        </p:grpSpPr>
        <p:sp>
          <p:nvSpPr>
            <p:cNvPr id="12301" name="Oval 10"/>
            <p:cNvSpPr>
              <a:spLocks noChangeArrowheads="1"/>
            </p:cNvSpPr>
            <p:nvPr/>
          </p:nvSpPr>
          <p:spPr bwMode="auto">
            <a:xfrm>
              <a:off x="2560" y="136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2" name="Line 11"/>
            <p:cNvSpPr>
              <a:spLocks noChangeShapeType="1"/>
            </p:cNvSpPr>
            <p:nvPr/>
          </p:nvSpPr>
          <p:spPr bwMode="auto">
            <a:xfrm>
              <a:off x="2610" y="1469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94" name="Group 15"/>
          <p:cNvGrpSpPr>
            <a:grpSpLocks/>
          </p:cNvGrpSpPr>
          <p:nvPr/>
        </p:nvGrpSpPr>
        <p:grpSpPr bwMode="auto">
          <a:xfrm>
            <a:off x="6365875" y="2244725"/>
            <a:ext cx="642938" cy="190500"/>
            <a:chOff x="888" y="1616"/>
            <a:chExt cx="405" cy="120"/>
          </a:xfrm>
        </p:grpSpPr>
        <p:sp>
          <p:nvSpPr>
            <p:cNvPr id="12298" name="Oval 12"/>
            <p:cNvSpPr>
              <a:spLocks noChangeArrowheads="1"/>
            </p:cNvSpPr>
            <p:nvPr/>
          </p:nvSpPr>
          <p:spPr bwMode="auto">
            <a:xfrm>
              <a:off x="888" y="1616"/>
              <a:ext cx="256" cy="120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9" name="Freeform 13"/>
            <p:cNvSpPr>
              <a:spLocks/>
            </p:cNvSpPr>
            <p:nvPr/>
          </p:nvSpPr>
          <p:spPr bwMode="auto">
            <a:xfrm>
              <a:off x="894" y="1619"/>
              <a:ext cx="243" cy="115"/>
            </a:xfrm>
            <a:custGeom>
              <a:avLst/>
              <a:gdLst>
                <a:gd name="T0" fmla="*/ 0 w 243"/>
                <a:gd name="T1" fmla="*/ 61 h 115"/>
                <a:gd name="T2" fmla="*/ 33 w 243"/>
                <a:gd name="T3" fmla="*/ 16 h 115"/>
                <a:gd name="T4" fmla="*/ 51 w 243"/>
                <a:gd name="T5" fmla="*/ 106 h 115"/>
                <a:gd name="T6" fmla="*/ 72 w 243"/>
                <a:gd name="T7" fmla="*/ 1 h 115"/>
                <a:gd name="T8" fmla="*/ 93 w 243"/>
                <a:gd name="T9" fmla="*/ 112 h 115"/>
                <a:gd name="T10" fmla="*/ 111 w 243"/>
                <a:gd name="T11" fmla="*/ 1 h 115"/>
                <a:gd name="T12" fmla="*/ 129 w 243"/>
                <a:gd name="T13" fmla="*/ 115 h 115"/>
                <a:gd name="T14" fmla="*/ 159 w 243"/>
                <a:gd name="T15" fmla="*/ 4 h 115"/>
                <a:gd name="T16" fmla="*/ 174 w 243"/>
                <a:gd name="T17" fmla="*/ 109 h 115"/>
                <a:gd name="T18" fmla="*/ 201 w 243"/>
                <a:gd name="T19" fmla="*/ 19 h 115"/>
                <a:gd name="T20" fmla="*/ 243 w 243"/>
                <a:gd name="T21" fmla="*/ 61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3" h="115">
                  <a:moveTo>
                    <a:pt x="0" y="61"/>
                  </a:moveTo>
                  <a:cubicBezTo>
                    <a:pt x="12" y="35"/>
                    <a:pt x="25" y="9"/>
                    <a:pt x="33" y="16"/>
                  </a:cubicBezTo>
                  <a:cubicBezTo>
                    <a:pt x="41" y="23"/>
                    <a:pt x="45" y="108"/>
                    <a:pt x="51" y="106"/>
                  </a:cubicBezTo>
                  <a:cubicBezTo>
                    <a:pt x="57" y="104"/>
                    <a:pt x="65" y="0"/>
                    <a:pt x="72" y="1"/>
                  </a:cubicBezTo>
                  <a:cubicBezTo>
                    <a:pt x="79" y="2"/>
                    <a:pt x="87" y="112"/>
                    <a:pt x="93" y="112"/>
                  </a:cubicBezTo>
                  <a:cubicBezTo>
                    <a:pt x="99" y="112"/>
                    <a:pt x="105" y="1"/>
                    <a:pt x="111" y="1"/>
                  </a:cubicBezTo>
                  <a:cubicBezTo>
                    <a:pt x="117" y="1"/>
                    <a:pt x="121" y="115"/>
                    <a:pt x="129" y="115"/>
                  </a:cubicBezTo>
                  <a:cubicBezTo>
                    <a:pt x="137" y="115"/>
                    <a:pt x="152" y="5"/>
                    <a:pt x="159" y="4"/>
                  </a:cubicBezTo>
                  <a:cubicBezTo>
                    <a:pt x="166" y="3"/>
                    <a:pt x="167" y="107"/>
                    <a:pt x="174" y="109"/>
                  </a:cubicBezTo>
                  <a:cubicBezTo>
                    <a:pt x="181" y="111"/>
                    <a:pt x="190" y="27"/>
                    <a:pt x="201" y="19"/>
                  </a:cubicBezTo>
                  <a:cubicBezTo>
                    <a:pt x="212" y="11"/>
                    <a:pt x="227" y="36"/>
                    <a:pt x="243" y="61"/>
                  </a:cubicBez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0" name="Line 14"/>
            <p:cNvSpPr>
              <a:spLocks noChangeShapeType="1"/>
            </p:cNvSpPr>
            <p:nvPr/>
          </p:nvSpPr>
          <p:spPr bwMode="auto">
            <a:xfrm>
              <a:off x="1140" y="1680"/>
              <a:ext cx="153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2295" name="Object 0"/>
          <p:cNvGraphicFramePr>
            <a:graphicFrameLocks noChangeAspect="1"/>
          </p:cNvGraphicFramePr>
          <p:nvPr/>
        </p:nvGraphicFramePr>
        <p:xfrm>
          <a:off x="3014663" y="1658938"/>
          <a:ext cx="889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name="Формула" r:id="rId3" imgW="888614" imgH="393529" progId="Equation.3">
                  <p:embed/>
                </p:oleObj>
              </mc:Choice>
              <mc:Fallback>
                <p:oleObj name="Формула" r:id="rId3" imgW="888614" imgH="393529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663" y="1658938"/>
                        <a:ext cx="8890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 Box 1"/>
          <p:cNvSpPr txBox="1">
            <a:spLocks noChangeArrowheads="1"/>
          </p:cNvSpPr>
          <p:nvPr/>
        </p:nvSpPr>
        <p:spPr bwMode="auto">
          <a:xfrm>
            <a:off x="2620964" y="2332038"/>
            <a:ext cx="1874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/>
              <a:t>h</a:t>
            </a:r>
            <a:r>
              <a:rPr lang="el-GR" b="1">
                <a:cs typeface="Times New Roman" pitchFamily="18" charset="0"/>
              </a:rPr>
              <a:t>ν</a:t>
            </a:r>
            <a:r>
              <a:rPr lang="en-US" b="1">
                <a:cs typeface="Times New Roman" pitchFamily="18" charset="0"/>
              </a:rPr>
              <a:t> &gt;&gt;</a:t>
            </a:r>
            <a:r>
              <a:rPr lang="ru-RU" b="1">
                <a:cs typeface="Times New Roman" pitchFamily="18" charset="0"/>
              </a:rPr>
              <a:t> </a:t>
            </a:r>
            <a:r>
              <a:rPr lang="en-US" b="1" i="1">
                <a:cs typeface="Times New Roman" pitchFamily="18" charset="0"/>
              </a:rPr>
              <a:t>E</a:t>
            </a:r>
            <a:r>
              <a:rPr lang="ru-RU" b="1" baseline="-25000">
                <a:cs typeface="Times New Roman" pitchFamily="18" charset="0"/>
              </a:rPr>
              <a:t>связи</a:t>
            </a:r>
            <a:endParaRPr lang="el-GR" b="1" baseline="-25000">
              <a:cs typeface="Times New Roman" pitchFamily="18" charset="0"/>
            </a:endParaRPr>
          </a:p>
        </p:txBody>
      </p:sp>
      <p:sp>
        <p:nvSpPr>
          <p:cNvPr id="12297" name="Text Box 4"/>
          <p:cNvSpPr txBox="1">
            <a:spLocks noChangeArrowheads="1"/>
          </p:cNvSpPr>
          <p:nvPr/>
        </p:nvSpPr>
        <p:spPr bwMode="auto">
          <a:xfrm>
            <a:off x="1965325" y="3336926"/>
            <a:ext cx="4116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b="1"/>
              <a:t>Электрон практически свободный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5FD45246-942A-939C-1EE7-8E15E8294C2F}"/>
              </a:ext>
            </a:extLst>
          </p:cNvPr>
          <p:cNvGrpSpPr/>
          <p:nvPr/>
        </p:nvGrpSpPr>
        <p:grpSpPr>
          <a:xfrm>
            <a:off x="6495393" y="1863883"/>
            <a:ext cx="3768091" cy="2979007"/>
            <a:chOff x="4392273" y="1768059"/>
            <a:chExt cx="3768091" cy="2979007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8A2A3DD5-C314-A423-6DB5-038A3455292E}"/>
                </a:ext>
              </a:extLst>
            </p:cNvPr>
            <p:cNvGrpSpPr/>
            <p:nvPr/>
          </p:nvGrpSpPr>
          <p:grpSpPr>
            <a:xfrm>
              <a:off x="4846775" y="2615731"/>
              <a:ext cx="2057400" cy="1368426"/>
              <a:chOff x="3148805" y="2623137"/>
              <a:chExt cx="2057400" cy="1368426"/>
            </a:xfrm>
          </p:grpSpPr>
          <p:sp>
            <p:nvSpPr>
              <p:cNvPr id="13315" name="Line 4"/>
              <p:cNvSpPr>
                <a:spLocks noChangeShapeType="1"/>
              </p:cNvSpPr>
              <p:nvPr/>
            </p:nvSpPr>
            <p:spPr bwMode="auto">
              <a:xfrm>
                <a:off x="3313906" y="3326400"/>
                <a:ext cx="646113" cy="665163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16" name="Line 5"/>
              <p:cNvSpPr>
                <a:spLocks noChangeShapeType="1"/>
              </p:cNvSpPr>
              <p:nvPr/>
            </p:nvSpPr>
            <p:spPr bwMode="auto">
              <a:xfrm flipV="1">
                <a:off x="3339305" y="2623137"/>
                <a:ext cx="1206500" cy="677862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317" name="Group 6"/>
              <p:cNvGrpSpPr>
                <a:grpSpLocks/>
              </p:cNvGrpSpPr>
              <p:nvPr/>
            </p:nvGrpSpPr>
            <p:grpSpPr bwMode="auto">
              <a:xfrm>
                <a:off x="3148805" y="3173999"/>
                <a:ext cx="304800" cy="304800"/>
                <a:chOff x="2624" y="1888"/>
                <a:chExt cx="192" cy="192"/>
              </a:xfrm>
            </p:grpSpPr>
            <p:sp>
              <p:nvSpPr>
                <p:cNvPr id="13342" name="Oval 7"/>
                <p:cNvSpPr>
                  <a:spLocks noChangeArrowheads="1"/>
                </p:cNvSpPr>
                <p:nvPr/>
              </p:nvSpPr>
              <p:spPr bwMode="auto">
                <a:xfrm>
                  <a:off x="2624" y="188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343" name="Line 8"/>
                <p:cNvSpPr>
                  <a:spLocks noChangeShapeType="1"/>
                </p:cNvSpPr>
                <p:nvPr/>
              </p:nvSpPr>
              <p:spPr bwMode="auto">
                <a:xfrm>
                  <a:off x="2682" y="1981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13319" name="Line 12"/>
              <p:cNvSpPr>
                <a:spLocks noChangeShapeType="1"/>
              </p:cNvSpPr>
              <p:nvPr/>
            </p:nvSpPr>
            <p:spPr bwMode="auto">
              <a:xfrm>
                <a:off x="3453605" y="3313699"/>
                <a:ext cx="1752600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0" name="Line 13"/>
              <p:cNvSpPr>
                <a:spLocks noChangeShapeType="1"/>
              </p:cNvSpPr>
              <p:nvPr/>
            </p:nvSpPr>
            <p:spPr bwMode="auto">
              <a:xfrm flipV="1">
                <a:off x="3972718" y="3340688"/>
                <a:ext cx="1211262" cy="6492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1" name="Line 14"/>
              <p:cNvSpPr>
                <a:spLocks noChangeShapeType="1"/>
              </p:cNvSpPr>
              <p:nvPr/>
            </p:nvSpPr>
            <p:spPr bwMode="auto">
              <a:xfrm flipH="1" flipV="1">
                <a:off x="4520406" y="2626313"/>
                <a:ext cx="682625" cy="7016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322" name="Group 28"/>
              <p:cNvGrpSpPr>
                <a:grpSpLocks/>
              </p:cNvGrpSpPr>
              <p:nvPr/>
            </p:nvGrpSpPr>
            <p:grpSpPr bwMode="auto">
              <a:xfrm>
                <a:off x="3601243" y="3310524"/>
                <a:ext cx="539750" cy="471488"/>
                <a:chOff x="3213" y="1590"/>
                <a:chExt cx="340" cy="297"/>
              </a:xfrm>
            </p:grpSpPr>
            <p:sp>
              <p:nvSpPr>
                <p:cNvPr id="13337" name="Arc 15"/>
                <p:cNvSpPr>
                  <a:spLocks/>
                </p:cNvSpPr>
                <p:nvPr/>
              </p:nvSpPr>
              <p:spPr bwMode="auto">
                <a:xfrm rot="10322048" flipH="1">
                  <a:off x="3213" y="1590"/>
                  <a:ext cx="165" cy="203"/>
                </a:xfrm>
                <a:custGeom>
                  <a:avLst/>
                  <a:gdLst>
                    <a:gd name="T0" fmla="*/ 0 w 21600"/>
                    <a:gd name="T1" fmla="*/ 0 h 21600"/>
                    <a:gd name="T2" fmla="*/ 1 w 21600"/>
                    <a:gd name="T3" fmla="*/ 2 h 21600"/>
                    <a:gd name="T4" fmla="*/ 0 w 21600"/>
                    <a:gd name="T5" fmla="*/ 2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33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307" y="1599"/>
                  <a:ext cx="24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>
                      <a:latin typeface="Symbol" pitchFamily="18" charset="2"/>
                    </a:rPr>
                    <a:t>q</a:t>
                  </a:r>
                  <a:endParaRPr lang="ru-RU">
                    <a:latin typeface="Symbol" pitchFamily="18" charset="2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326" name="Object 20"/>
                <p:cNvSpPr txBox="1"/>
                <p:nvPr/>
              </p:nvSpPr>
              <p:spPr bwMode="auto">
                <a:xfrm>
                  <a:off x="4392273" y="4129136"/>
                  <a:ext cx="3768091" cy="6179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 xmlns:m="http://schemas.openxmlformats.org/officeDocument/2006/math">
                      <m:sSubSup>
                        <m:sSubSupPr>
                          <m:ctrlPr>
                            <a:rPr lang="ru-RU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ф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2000" dirty="0">
                      <a:solidFill>
                        <a:srgbClr val="000000"/>
                      </a:solidFill>
                    </a:rPr>
                    <a:t>,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ru-RU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ru-RU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ф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2000" dirty="0"/>
                    <a:t>,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ф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13326" name="Object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92273" y="4129136"/>
                  <a:ext cx="3768091" cy="61793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327" name="Object 22"/>
                <p:cNvSpPr txBox="1"/>
                <p:nvPr/>
              </p:nvSpPr>
              <p:spPr bwMode="auto">
                <a:xfrm>
                  <a:off x="4570549" y="1768059"/>
                  <a:ext cx="3427731" cy="7407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a14:m>
                  <a:r>
                    <a:rPr lang="en-US" sz="2000" dirty="0">
                      <a:solidFill>
                        <a:srgbClr val="000000"/>
                      </a:solidFill>
                    </a:rPr>
                    <a:t>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13327" name="Object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70549" y="1768059"/>
                  <a:ext cx="3427731" cy="74079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328" name="Text Box 23"/>
          <p:cNvSpPr txBox="1">
            <a:spLocks noChangeArrowheads="1"/>
          </p:cNvSpPr>
          <p:nvPr/>
        </p:nvSpPr>
        <p:spPr bwMode="auto">
          <a:xfrm>
            <a:off x="142240" y="363123"/>
            <a:ext cx="1190751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dirty="0">
                <a:solidFill>
                  <a:srgbClr val="FF0000"/>
                </a:solidFill>
              </a:rPr>
              <a:t>Законы сохранения при взаимодействии</a:t>
            </a:r>
          </a:p>
          <a:p>
            <a:pPr algn="ctr" eaLnBrk="1" hangingPunct="1"/>
            <a:r>
              <a:rPr lang="ru-RU" sz="3600" b="1" dirty="0">
                <a:solidFill>
                  <a:srgbClr val="FF0000"/>
                </a:solidFill>
              </a:rPr>
              <a:t> фотона и электрона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29" name="Object 24"/>
              <p:cNvSpPr txBox="1"/>
              <p:nvPr/>
            </p:nvSpPr>
            <p:spPr bwMode="auto">
              <a:xfrm>
                <a:off x="1382775" y="5207946"/>
                <a:ext cx="3709988" cy="88771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ru-RU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3329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2775" y="5207946"/>
                <a:ext cx="3709988" cy="8877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34" name="Text Box 0"/>
          <p:cNvSpPr txBox="1">
            <a:spLocks noChangeArrowheads="1"/>
          </p:cNvSpPr>
          <p:nvPr/>
        </p:nvSpPr>
        <p:spPr bwMode="auto">
          <a:xfrm>
            <a:off x="1851135" y="6241481"/>
            <a:ext cx="26091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/>
              <a:t>сохранение энергии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35" name="Object 6"/>
              <p:cNvSpPr txBox="1"/>
              <p:nvPr/>
            </p:nvSpPr>
            <p:spPr bwMode="auto">
              <a:xfrm>
                <a:off x="6966088" y="5243874"/>
                <a:ext cx="3035301" cy="8877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3335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66088" y="5243874"/>
                <a:ext cx="3035301" cy="8877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36" name="Text Box 7"/>
          <p:cNvSpPr txBox="1">
            <a:spLocks noChangeArrowheads="1"/>
          </p:cNvSpPr>
          <p:nvPr/>
        </p:nvSpPr>
        <p:spPr bwMode="auto">
          <a:xfrm>
            <a:off x="7089982" y="6241481"/>
            <a:ext cx="27875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/>
              <a:t>сохранение импульса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40B49C52-8D43-48A0-471B-F01822FCD81D}"/>
              </a:ext>
            </a:extLst>
          </p:cNvPr>
          <p:cNvGrpSpPr/>
          <p:nvPr/>
        </p:nvGrpSpPr>
        <p:grpSpPr>
          <a:xfrm>
            <a:off x="1168467" y="2811419"/>
            <a:ext cx="3701885" cy="1413541"/>
            <a:chOff x="303965" y="2718009"/>
            <a:chExt cx="3701885" cy="1413541"/>
          </a:xfrm>
        </p:grpSpPr>
        <p:grpSp>
          <p:nvGrpSpPr>
            <p:cNvPr id="13318" name="Group 27"/>
            <p:cNvGrpSpPr>
              <a:grpSpLocks/>
            </p:cNvGrpSpPr>
            <p:nvPr/>
          </p:nvGrpSpPr>
          <p:grpSpPr bwMode="auto">
            <a:xfrm>
              <a:off x="591345" y="3251787"/>
              <a:ext cx="1606550" cy="190500"/>
              <a:chOff x="1317" y="1553"/>
              <a:chExt cx="1012" cy="120"/>
            </a:xfrm>
          </p:grpSpPr>
          <p:sp>
            <p:nvSpPr>
              <p:cNvPr id="13339" name="Oval 9"/>
              <p:cNvSpPr>
                <a:spLocks noChangeArrowheads="1"/>
              </p:cNvSpPr>
              <p:nvPr/>
            </p:nvSpPr>
            <p:spPr bwMode="auto">
              <a:xfrm>
                <a:off x="1317" y="1553"/>
                <a:ext cx="256" cy="120"/>
              </a:xfrm>
              <a:prstGeom prst="ellips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40" name="Freeform 10"/>
              <p:cNvSpPr>
                <a:spLocks/>
              </p:cNvSpPr>
              <p:nvPr/>
            </p:nvSpPr>
            <p:spPr bwMode="auto">
              <a:xfrm>
                <a:off x="1323" y="1556"/>
                <a:ext cx="243" cy="115"/>
              </a:xfrm>
              <a:custGeom>
                <a:avLst/>
                <a:gdLst>
                  <a:gd name="T0" fmla="*/ 0 w 243"/>
                  <a:gd name="T1" fmla="*/ 61 h 115"/>
                  <a:gd name="T2" fmla="*/ 33 w 243"/>
                  <a:gd name="T3" fmla="*/ 16 h 115"/>
                  <a:gd name="T4" fmla="*/ 51 w 243"/>
                  <a:gd name="T5" fmla="*/ 106 h 115"/>
                  <a:gd name="T6" fmla="*/ 72 w 243"/>
                  <a:gd name="T7" fmla="*/ 1 h 115"/>
                  <a:gd name="T8" fmla="*/ 93 w 243"/>
                  <a:gd name="T9" fmla="*/ 112 h 115"/>
                  <a:gd name="T10" fmla="*/ 111 w 243"/>
                  <a:gd name="T11" fmla="*/ 1 h 115"/>
                  <a:gd name="T12" fmla="*/ 129 w 243"/>
                  <a:gd name="T13" fmla="*/ 115 h 115"/>
                  <a:gd name="T14" fmla="*/ 159 w 243"/>
                  <a:gd name="T15" fmla="*/ 4 h 115"/>
                  <a:gd name="T16" fmla="*/ 174 w 243"/>
                  <a:gd name="T17" fmla="*/ 109 h 115"/>
                  <a:gd name="T18" fmla="*/ 201 w 243"/>
                  <a:gd name="T19" fmla="*/ 19 h 115"/>
                  <a:gd name="T20" fmla="*/ 243 w 243"/>
                  <a:gd name="T21" fmla="*/ 61 h 1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3" h="115">
                    <a:moveTo>
                      <a:pt x="0" y="61"/>
                    </a:moveTo>
                    <a:cubicBezTo>
                      <a:pt x="12" y="35"/>
                      <a:pt x="25" y="9"/>
                      <a:pt x="33" y="16"/>
                    </a:cubicBezTo>
                    <a:cubicBezTo>
                      <a:pt x="41" y="23"/>
                      <a:pt x="45" y="108"/>
                      <a:pt x="51" y="106"/>
                    </a:cubicBezTo>
                    <a:cubicBezTo>
                      <a:pt x="57" y="104"/>
                      <a:pt x="65" y="0"/>
                      <a:pt x="72" y="1"/>
                    </a:cubicBezTo>
                    <a:cubicBezTo>
                      <a:pt x="79" y="2"/>
                      <a:pt x="87" y="112"/>
                      <a:pt x="93" y="112"/>
                    </a:cubicBezTo>
                    <a:cubicBezTo>
                      <a:pt x="99" y="112"/>
                      <a:pt x="105" y="1"/>
                      <a:pt x="111" y="1"/>
                    </a:cubicBezTo>
                    <a:cubicBezTo>
                      <a:pt x="117" y="1"/>
                      <a:pt x="121" y="115"/>
                      <a:pt x="129" y="115"/>
                    </a:cubicBezTo>
                    <a:cubicBezTo>
                      <a:pt x="137" y="115"/>
                      <a:pt x="152" y="5"/>
                      <a:pt x="159" y="4"/>
                    </a:cubicBezTo>
                    <a:cubicBezTo>
                      <a:pt x="166" y="3"/>
                      <a:pt x="167" y="107"/>
                      <a:pt x="174" y="109"/>
                    </a:cubicBezTo>
                    <a:cubicBezTo>
                      <a:pt x="181" y="111"/>
                      <a:pt x="190" y="27"/>
                      <a:pt x="201" y="19"/>
                    </a:cubicBezTo>
                    <a:cubicBezTo>
                      <a:pt x="212" y="11"/>
                      <a:pt x="227" y="36"/>
                      <a:pt x="243" y="61"/>
                    </a:cubicBezTo>
                  </a:path>
                </a:pathLst>
              </a:custGeom>
              <a:noFill/>
              <a:ln w="1905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1" name="Line 11"/>
              <p:cNvSpPr>
                <a:spLocks noChangeShapeType="1"/>
              </p:cNvSpPr>
              <p:nvPr/>
            </p:nvSpPr>
            <p:spPr bwMode="auto">
              <a:xfrm flipV="1">
                <a:off x="1569" y="1611"/>
                <a:ext cx="760" cy="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323" name="Object 17"/>
                <p:cNvSpPr txBox="1"/>
                <p:nvPr/>
              </p:nvSpPr>
              <p:spPr bwMode="auto">
                <a:xfrm>
                  <a:off x="515077" y="2728547"/>
                  <a:ext cx="1206500" cy="3937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ru-RU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ф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  <m:r>
                          <a:rPr lang="ru-RU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13323" name="Object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5077" y="2728547"/>
                  <a:ext cx="1206500" cy="393700"/>
                </a:xfrm>
                <a:prstGeom prst="rect">
                  <a:avLst/>
                </a:prstGeom>
                <a:blipFill>
                  <a:blip r:embed="rId6"/>
                  <a:stretch>
                    <a:fillRect b="-20000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324" name="Object 18"/>
                <p:cNvSpPr txBox="1"/>
                <p:nvPr/>
              </p:nvSpPr>
              <p:spPr bwMode="auto">
                <a:xfrm>
                  <a:off x="303965" y="3557174"/>
                  <a:ext cx="2309449" cy="5743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ru-RU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ф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</m:oMath>
                  </a14:m>
                  <a:r>
                    <a:rPr lang="ru-RU" sz="2000" dirty="0">
                      <a:solidFill>
                        <a:srgbClr val="000000"/>
                      </a:solidFill>
                    </a:rPr>
                    <a:t>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ф</m:t>
                          </m:r>
                        </m:sub>
                      </m:sSub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13324" name="Object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965" y="3557174"/>
                  <a:ext cx="2309449" cy="574376"/>
                </a:xfrm>
                <a:prstGeom prst="rect">
                  <a:avLst/>
                </a:prstGeom>
                <a:blipFill>
                  <a:blip r:embed="rId7"/>
                  <a:stretch>
                    <a:fillRect b="-1064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325" name="Object 19"/>
                <p:cNvSpPr txBox="1"/>
                <p:nvPr/>
              </p:nvSpPr>
              <p:spPr bwMode="auto">
                <a:xfrm>
                  <a:off x="2687434" y="2718009"/>
                  <a:ext cx="1318416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13325" name="Object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87434" y="2718009"/>
                  <a:ext cx="1318416" cy="381000"/>
                </a:xfrm>
                <a:prstGeom prst="rect">
                  <a:avLst/>
                </a:prstGeom>
                <a:blipFill>
                  <a:blip r:embed="rId8"/>
                  <a:stretch>
                    <a:fillRect b="-3175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7">
              <a:extLst>
                <a:ext uri="{FF2B5EF4-FFF2-40B4-BE49-F238E27FC236}">
                  <a16:creationId xmlns:a16="http://schemas.microsoft.com/office/drawing/2014/main" id="{13117A26-DDFE-161B-8907-42FCC89B7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4626" y="318599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Line 8">
              <a:extLst>
                <a:ext uri="{FF2B5EF4-FFF2-40B4-BE49-F238E27FC236}">
                  <a16:creationId xmlns:a16="http://schemas.microsoft.com/office/drawing/2014/main" id="{76072DC3-A88F-7CAF-902C-9E6D684037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0826" y="3346520"/>
              <a:ext cx="15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8E54EF3-76F0-5900-F1A2-40C6BAD54160}"/>
                    </a:ext>
                  </a:extLst>
                </p:cNvPr>
                <p:cNvSpPr txBox="1"/>
                <p:nvPr/>
              </p:nvSpPr>
              <p:spPr>
                <a:xfrm>
                  <a:off x="2907444" y="3651320"/>
                  <a:ext cx="79156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8E54EF3-76F0-5900-F1A2-40C6BAD541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7444" y="3651320"/>
                  <a:ext cx="791563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6923" r="-6154" b="-254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7B6E3B-E12B-E5B5-6479-554F014AA785}"/>
              </a:ext>
            </a:extLst>
          </p:cNvPr>
          <p:cNvSpPr txBox="1"/>
          <p:nvPr/>
        </p:nvSpPr>
        <p:spPr>
          <a:xfrm>
            <a:off x="2419416" y="499621"/>
            <a:ext cx="7353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Тормозное рентгеновское излучение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B6719E-DC87-1884-9B0F-E32E89C78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1" y="1659117"/>
            <a:ext cx="6332172" cy="40231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D9F8EA-B776-9125-7342-E03F686B3B0D}"/>
              </a:ext>
            </a:extLst>
          </p:cNvPr>
          <p:cNvSpPr txBox="1"/>
          <p:nvPr/>
        </p:nvSpPr>
        <p:spPr>
          <a:xfrm>
            <a:off x="1407402" y="5896714"/>
            <a:ext cx="5099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Рентгеновская трубка (Рентген, 1895)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0ECCD5-99E7-B33E-0C8F-6193BC222BA6}"/>
                  </a:ext>
                </a:extLst>
              </p:cNvPr>
              <p:cNvSpPr txBox="1"/>
              <p:nvPr/>
            </p:nvSpPr>
            <p:spPr>
              <a:xfrm>
                <a:off x="8191893" y="2507530"/>
                <a:ext cx="3374796" cy="377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Мощность излучения</a:t>
                </a:r>
                <a:endParaRPr lang="en-US" dirty="0"/>
              </a:p>
              <a:p>
                <a:r>
                  <a:rPr lang="ru-RU" dirty="0"/>
                  <a:t>заряда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  <a:p>
                <a:r>
                  <a:rPr lang="ru-RU" dirty="0"/>
                  <a:t>Мощность излучения пучка при торможении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ток пучка</a:t>
                </a:r>
              </a:p>
              <a:p>
                <a:endParaRPr lang="ru-RU" dirty="0"/>
              </a:p>
              <a:p>
                <a:r>
                  <a:rPr lang="en-US" i="1" dirty="0"/>
                  <a:t>U  </a:t>
                </a:r>
                <a:r>
                  <a:rPr lang="ru-RU" dirty="0"/>
                  <a:t>до 50 </a:t>
                </a:r>
                <a:r>
                  <a:rPr lang="ru-RU" dirty="0" err="1"/>
                  <a:t>кВ</a:t>
                </a:r>
                <a:endParaRPr lang="en-US" i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0ECCD5-99E7-B33E-0C8F-6193BC222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893" y="2507530"/>
                <a:ext cx="3374796" cy="3773084"/>
              </a:xfrm>
              <a:prstGeom prst="rect">
                <a:avLst/>
              </a:prstGeom>
              <a:blipFill>
                <a:blip r:embed="rId3"/>
                <a:stretch>
                  <a:fillRect l="-2893" t="-1292" b="-27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390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26">
                <a:extLst>
                  <a:ext uri="{FF2B5EF4-FFF2-40B4-BE49-F238E27FC236}">
                    <a16:creationId xmlns:a16="http://schemas.microsoft.com/office/drawing/2014/main" id="{DB9AF392-B040-BEC5-5BE6-407B6934C54B}"/>
                  </a:ext>
                </a:extLst>
              </p:cNvPr>
              <p:cNvSpPr txBox="1"/>
              <p:nvPr/>
            </p:nvSpPr>
            <p:spPr bwMode="auto">
              <a:xfrm>
                <a:off x="1003516" y="2158999"/>
                <a:ext cx="11216640" cy="113792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d>
                      <m:d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r>
                  <a:rPr lang="ru-RU" dirty="0"/>
                  <a:t>  -- изменение длины волны при комптоновском рассеянии</a:t>
                </a:r>
              </a:p>
            </p:txBody>
          </p:sp>
        </mc:Choice>
        <mc:Fallback>
          <p:sp>
            <p:nvSpPr>
              <p:cNvPr id="2" name="Object 26">
                <a:extLst>
                  <a:ext uri="{FF2B5EF4-FFF2-40B4-BE49-F238E27FC236}">
                    <a16:creationId xmlns:a16="http://schemas.microsoft.com/office/drawing/2014/main" id="{DB9AF392-B040-BEC5-5BE6-407B6934C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516" y="2158999"/>
                <a:ext cx="11216640" cy="1137921"/>
              </a:xfrm>
              <a:prstGeom prst="rect">
                <a:avLst/>
              </a:prstGeom>
              <a:blipFill>
                <a:blip r:embed="rId2"/>
                <a:stretch>
                  <a:fillRect l="-87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23C247-2943-C603-BC02-D462031E982A}"/>
                  </a:ext>
                </a:extLst>
              </p:cNvPr>
              <p:cNvSpPr txBox="1"/>
              <p:nvPr/>
            </p:nvSpPr>
            <p:spPr>
              <a:xfrm>
                <a:off x="1003516" y="3649123"/>
                <a:ext cx="6786880" cy="631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dirty="0"/>
                  <a:t>  -- </a:t>
                </a:r>
                <a:r>
                  <a:rPr lang="ru-RU" dirty="0"/>
                  <a:t>комптоновская длина волны электрона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23C247-2943-C603-BC02-D462031E9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16" y="3649123"/>
                <a:ext cx="6786880" cy="631455"/>
              </a:xfrm>
              <a:prstGeom prst="rect">
                <a:avLst/>
              </a:prstGeom>
              <a:blipFill>
                <a:blip r:embed="rId3"/>
                <a:stretch>
                  <a:fillRect b="-87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7847E8-DD7A-1F03-24B7-0772E7236D3B}"/>
                  </a:ext>
                </a:extLst>
              </p:cNvPr>
              <p:cNvSpPr txBox="1"/>
              <p:nvPr/>
            </p:nvSpPr>
            <p:spPr>
              <a:xfrm>
                <a:off x="1003516" y="914400"/>
                <a:ext cx="5092484" cy="668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ea typeface="Cambria Math" panose="02040503050406030204" pitchFamily="18" charset="0"/>
                  </a:rPr>
                  <a:t>Получим   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  <m: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7847E8-DD7A-1F03-24B7-0772E7236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16" y="914400"/>
                <a:ext cx="5092484" cy="668132"/>
              </a:xfrm>
              <a:prstGeom prst="rect">
                <a:avLst/>
              </a:prstGeom>
              <a:blipFill>
                <a:blip r:embed="rId4"/>
                <a:stretch>
                  <a:fillRect l="-1916" b="-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06FA77-3E60-BEEC-E4DD-9AC5D7FC20C4}"/>
                  </a:ext>
                </a:extLst>
              </p:cNvPr>
              <p:cNvSpPr txBox="1"/>
              <p:nvPr/>
            </p:nvSpPr>
            <p:spPr>
              <a:xfrm>
                <a:off x="871436" y="4799969"/>
                <a:ext cx="5874804" cy="833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6.63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−34</m:t>
                              </m:r>
                            </m:sup>
                          </m:sSup>
                        </m:num>
                        <m:den>
                          <m:r>
                            <a:rPr lang="ru-RU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9.11</m:t>
                          </m:r>
                          <m:r>
                            <a:rPr lang="ru-RU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−31</m:t>
                              </m:r>
                            </m:sup>
                          </m:sSup>
                          <m:r>
                            <a:rPr lang="ru-RU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∙3∙</m:t>
                          </m:r>
                          <m:sSup>
                            <m:sSupPr>
                              <m:ctrlPr>
                                <a:rPr lang="ru-RU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den>
                      </m:f>
                      <m:r>
                        <a:rPr lang="ru-RU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=2.43</m:t>
                      </m:r>
                      <m:r>
                        <a:rPr lang="ru-RU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−12</m:t>
                          </m:r>
                        </m:sup>
                      </m:sSup>
                      <m:r>
                        <a:rPr lang="ru-RU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06FA77-3E60-BEEC-E4DD-9AC5D7FC2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36" y="4799969"/>
                <a:ext cx="5874804" cy="8336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6367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97386"/>
            <a:ext cx="7772400" cy="958850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rgbClr val="FF0000"/>
                </a:solidFill>
              </a:rPr>
              <a:t>Единство волновых и корпускулярных свойств света.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Квадрат амплитуды волны как вероятность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73C1930-9F35-8FCA-D629-250FC0CD7A9C}"/>
              </a:ext>
            </a:extLst>
          </p:cNvPr>
          <p:cNvGrpSpPr/>
          <p:nvPr/>
        </p:nvGrpSpPr>
        <p:grpSpPr>
          <a:xfrm>
            <a:off x="419262" y="2362201"/>
            <a:ext cx="6326978" cy="4078848"/>
            <a:chOff x="2538414" y="1257300"/>
            <a:chExt cx="6994525" cy="5019676"/>
          </a:xfrm>
        </p:grpSpPr>
        <p:sp>
          <p:nvSpPr>
            <p:cNvPr id="14340" name="Freeform 6"/>
            <p:cNvSpPr>
              <a:spLocks/>
            </p:cNvSpPr>
            <p:nvPr/>
          </p:nvSpPr>
          <p:spPr bwMode="auto">
            <a:xfrm>
              <a:off x="3797300" y="3276601"/>
              <a:ext cx="4597400" cy="2517775"/>
            </a:xfrm>
            <a:custGeom>
              <a:avLst/>
              <a:gdLst>
                <a:gd name="T0" fmla="*/ 0 w 2896"/>
                <a:gd name="T1" fmla="*/ 2147483647 h 1586"/>
                <a:gd name="T2" fmla="*/ 1287800638 w 2896"/>
                <a:gd name="T3" fmla="*/ 2089210325 h 1586"/>
                <a:gd name="T4" fmla="*/ 2147483647 w 2896"/>
                <a:gd name="T5" fmla="*/ 2147483647 h 1586"/>
                <a:gd name="T6" fmla="*/ 2147483647 w 2896"/>
                <a:gd name="T7" fmla="*/ 0 h 1586"/>
                <a:gd name="T8" fmla="*/ 2147483647 w 2896"/>
                <a:gd name="T9" fmla="*/ 2147483647 h 1586"/>
                <a:gd name="T10" fmla="*/ 2147483647 w 2896"/>
                <a:gd name="T11" fmla="*/ 2096770000 h 1586"/>
                <a:gd name="T12" fmla="*/ 2147483647 w 2896"/>
                <a:gd name="T13" fmla="*/ 2147483647 h 15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96" h="1586">
                  <a:moveTo>
                    <a:pt x="0" y="1456"/>
                  </a:moveTo>
                  <a:cubicBezTo>
                    <a:pt x="85" y="1352"/>
                    <a:pt x="341" y="831"/>
                    <a:pt x="511" y="829"/>
                  </a:cubicBezTo>
                  <a:cubicBezTo>
                    <a:pt x="681" y="827"/>
                    <a:pt x="862" y="1582"/>
                    <a:pt x="1018" y="1444"/>
                  </a:cubicBezTo>
                  <a:cubicBezTo>
                    <a:pt x="1174" y="1306"/>
                    <a:pt x="1301" y="0"/>
                    <a:pt x="1448" y="0"/>
                  </a:cubicBezTo>
                  <a:cubicBezTo>
                    <a:pt x="1595" y="0"/>
                    <a:pt x="1740" y="1308"/>
                    <a:pt x="1903" y="1447"/>
                  </a:cubicBezTo>
                  <a:cubicBezTo>
                    <a:pt x="2066" y="1586"/>
                    <a:pt x="2259" y="831"/>
                    <a:pt x="2424" y="832"/>
                  </a:cubicBezTo>
                  <a:cubicBezTo>
                    <a:pt x="2589" y="833"/>
                    <a:pt x="2738" y="1142"/>
                    <a:pt x="2896" y="1456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341" name="Group 17"/>
            <p:cNvGrpSpPr>
              <a:grpSpLocks/>
            </p:cNvGrpSpPr>
            <p:nvPr/>
          </p:nvGrpSpPr>
          <p:grpSpPr bwMode="auto">
            <a:xfrm>
              <a:off x="2538414" y="2328864"/>
              <a:ext cx="6994525" cy="3932237"/>
              <a:chOff x="639" y="1467"/>
              <a:chExt cx="4406" cy="2477"/>
            </a:xfrm>
          </p:grpSpPr>
          <p:sp>
            <p:nvSpPr>
              <p:cNvPr id="14355" name="Line 5"/>
              <p:cNvSpPr>
                <a:spLocks noChangeShapeType="1"/>
              </p:cNvSpPr>
              <p:nvPr/>
            </p:nvSpPr>
            <p:spPr bwMode="auto">
              <a:xfrm>
                <a:off x="920" y="3552"/>
                <a:ext cx="40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6" name="Line 7"/>
              <p:cNvSpPr>
                <a:spLocks noChangeShapeType="1"/>
              </p:cNvSpPr>
              <p:nvPr/>
            </p:nvSpPr>
            <p:spPr bwMode="auto">
              <a:xfrm flipV="1">
                <a:off x="928" y="1488"/>
                <a:ext cx="0" cy="20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7" name="Text Box 8"/>
              <p:cNvSpPr txBox="1">
                <a:spLocks noChangeArrowheads="1"/>
              </p:cNvSpPr>
              <p:nvPr/>
            </p:nvSpPr>
            <p:spPr bwMode="auto">
              <a:xfrm>
                <a:off x="639" y="1467"/>
                <a:ext cx="2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 i="1"/>
                  <a:t>J</a:t>
                </a:r>
                <a:endParaRPr lang="ru-RU" b="1" i="1"/>
              </a:p>
            </p:txBody>
          </p:sp>
          <p:sp>
            <p:nvSpPr>
              <p:cNvPr id="14358" name="Text Box 11"/>
              <p:cNvSpPr txBox="1">
                <a:spLocks noChangeArrowheads="1"/>
              </p:cNvSpPr>
              <p:nvPr/>
            </p:nvSpPr>
            <p:spPr bwMode="auto">
              <a:xfrm>
                <a:off x="4743" y="3656"/>
                <a:ext cx="30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 i="1"/>
                  <a:t>X</a:t>
                </a:r>
                <a:endParaRPr lang="ru-RU" b="1" i="1"/>
              </a:p>
            </p:txBody>
          </p:sp>
        </p:grpSp>
        <p:grpSp>
          <p:nvGrpSpPr>
            <p:cNvPr id="14342" name="Group 22"/>
            <p:cNvGrpSpPr>
              <a:grpSpLocks/>
            </p:cNvGrpSpPr>
            <p:nvPr/>
          </p:nvGrpSpPr>
          <p:grpSpPr bwMode="auto">
            <a:xfrm>
              <a:off x="3949700" y="1257300"/>
              <a:ext cx="4292600" cy="673100"/>
              <a:chOff x="1528" y="792"/>
              <a:chExt cx="2704" cy="424"/>
            </a:xfrm>
          </p:grpSpPr>
          <p:sp>
            <p:nvSpPr>
              <p:cNvPr id="14350" name="Rectangle 3"/>
              <p:cNvSpPr>
                <a:spLocks noChangeArrowheads="1"/>
              </p:cNvSpPr>
              <p:nvPr/>
            </p:nvSpPr>
            <p:spPr bwMode="auto">
              <a:xfrm>
                <a:off x="1528" y="1168"/>
                <a:ext cx="1232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51" name="Rectangle 4"/>
              <p:cNvSpPr>
                <a:spLocks noChangeArrowheads="1"/>
              </p:cNvSpPr>
              <p:nvPr/>
            </p:nvSpPr>
            <p:spPr bwMode="auto">
              <a:xfrm>
                <a:off x="3000" y="1168"/>
                <a:ext cx="1232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4352" name="Group 16"/>
              <p:cNvGrpSpPr>
                <a:grpSpLocks/>
              </p:cNvGrpSpPr>
              <p:nvPr/>
            </p:nvGrpSpPr>
            <p:grpSpPr bwMode="auto">
              <a:xfrm>
                <a:off x="2752" y="792"/>
                <a:ext cx="248" cy="360"/>
                <a:chOff x="2752" y="792"/>
                <a:chExt cx="248" cy="360"/>
              </a:xfrm>
            </p:grpSpPr>
            <p:sp>
              <p:nvSpPr>
                <p:cNvPr id="14353" name="Line 12"/>
                <p:cNvSpPr>
                  <a:spLocks noChangeShapeType="1"/>
                </p:cNvSpPr>
                <p:nvPr/>
              </p:nvSpPr>
              <p:spPr bwMode="auto">
                <a:xfrm>
                  <a:off x="2752" y="792"/>
                  <a:ext cx="0" cy="360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54" name="Line 13"/>
                <p:cNvSpPr>
                  <a:spLocks noChangeShapeType="1"/>
                </p:cNvSpPr>
                <p:nvPr/>
              </p:nvSpPr>
              <p:spPr bwMode="auto">
                <a:xfrm>
                  <a:off x="3000" y="792"/>
                  <a:ext cx="0" cy="360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4343" name="Group 15"/>
            <p:cNvGrpSpPr>
              <a:grpSpLocks/>
            </p:cNvGrpSpPr>
            <p:nvPr/>
          </p:nvGrpSpPr>
          <p:grpSpPr bwMode="auto">
            <a:xfrm>
              <a:off x="6132515" y="3619501"/>
              <a:ext cx="665162" cy="2657475"/>
              <a:chOff x="2880" y="2272"/>
              <a:chExt cx="419" cy="1674"/>
            </a:xfrm>
          </p:grpSpPr>
          <p:sp>
            <p:nvSpPr>
              <p:cNvPr id="14347" name="Line 9"/>
              <p:cNvSpPr>
                <a:spLocks noChangeShapeType="1"/>
              </p:cNvSpPr>
              <p:nvPr/>
            </p:nvSpPr>
            <p:spPr bwMode="auto">
              <a:xfrm flipV="1">
                <a:off x="2968" y="2272"/>
                <a:ext cx="0" cy="12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48" name="Line 10"/>
              <p:cNvSpPr>
                <a:spLocks noChangeShapeType="1"/>
              </p:cNvSpPr>
              <p:nvPr/>
            </p:nvSpPr>
            <p:spPr bwMode="auto">
              <a:xfrm flipV="1">
                <a:off x="3120" y="2840"/>
                <a:ext cx="0" cy="7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49" name="Text Box 14"/>
              <p:cNvSpPr txBox="1">
                <a:spLocks noChangeArrowheads="1"/>
              </p:cNvSpPr>
              <p:nvPr/>
            </p:nvSpPr>
            <p:spPr bwMode="auto">
              <a:xfrm>
                <a:off x="2880" y="3606"/>
                <a:ext cx="419" cy="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 dirty="0"/>
                  <a:t>d</a:t>
                </a:r>
                <a:r>
                  <a:rPr lang="en-US" b="1" i="1" dirty="0"/>
                  <a:t>x</a:t>
                </a:r>
                <a:endParaRPr lang="ru-RU" b="1" i="1" dirty="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344" name="Object 18"/>
              <p:cNvSpPr txBox="1"/>
              <p:nvPr/>
            </p:nvSpPr>
            <p:spPr bwMode="auto">
              <a:xfrm>
                <a:off x="7233921" y="2586339"/>
                <a:ext cx="4856479" cy="30213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:r>
                  <a:rPr lang="ru-RU" dirty="0">
                    <a:solidFill>
                      <a:srgbClr val="000000"/>
                    </a:solidFill>
                  </a:rPr>
                  <a:t>Волна     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dirty="0"/>
              </a:p>
              <a:p>
                <a:pPr/>
                <a:endParaRPr lang="ru-RU" dirty="0"/>
              </a:p>
              <a:p>
                <a:pPr/>
                <a:r>
                  <a:rPr lang="ru-RU" dirty="0"/>
                  <a:t>Кванты  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ru-RU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ru-RU" dirty="0"/>
              </a:p>
              <a:p>
                <a:pPr/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ru-RU" dirty="0"/>
              </a:p>
              <a:p>
                <a:pPr/>
                <a:endParaRPr lang="ru-RU" dirty="0"/>
              </a:p>
            </p:txBody>
          </p:sp>
        </mc:Choice>
        <mc:Fallback>
          <p:sp>
            <p:nvSpPr>
              <p:cNvPr id="14344" name="Object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3921" y="2586339"/>
                <a:ext cx="4856479" cy="3021305"/>
              </a:xfrm>
              <a:prstGeom prst="rect">
                <a:avLst/>
              </a:prstGeom>
              <a:blipFill>
                <a:blip r:embed="rId2"/>
                <a:stretch>
                  <a:fillRect l="-2010" t="-161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53FCB-8301-613B-DC2C-0A5705E88623}"/>
              </a:ext>
            </a:extLst>
          </p:cNvPr>
          <p:cNvSpPr txBox="1"/>
          <p:nvPr/>
        </p:nvSpPr>
        <p:spPr>
          <a:xfrm>
            <a:off x="1088796" y="546754"/>
            <a:ext cx="10014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Коротковолновая граница рентгеновского спектра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64A4E9-C812-B453-2579-389E761C0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70" y="1532783"/>
            <a:ext cx="4248636" cy="50272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58CCD7-CE65-90DF-41E9-896A6AA8DF49}"/>
                  </a:ext>
                </a:extLst>
              </p:cNvPr>
              <p:cNvSpPr txBox="1"/>
              <p:nvPr/>
            </p:nvSpPr>
            <p:spPr>
              <a:xfrm>
                <a:off x="6433796" y="1960776"/>
                <a:ext cx="3265189" cy="616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Эксперимент: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58CCD7-CE65-90DF-41E9-896A6AA8D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796" y="1960776"/>
                <a:ext cx="3265189" cy="616323"/>
              </a:xfrm>
              <a:prstGeom prst="rect">
                <a:avLst/>
              </a:prstGeom>
              <a:blipFill>
                <a:blip r:embed="rId3"/>
                <a:stretch>
                  <a:fillRect l="-2799" b="-89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334747-2F98-0A43-B7A8-49B240E1C316}"/>
                  </a:ext>
                </a:extLst>
              </p:cNvPr>
              <p:cNvSpPr txBox="1"/>
              <p:nvPr/>
            </p:nvSpPr>
            <p:spPr>
              <a:xfrm>
                <a:off x="6433796" y="3630919"/>
                <a:ext cx="5017207" cy="19236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Объяснение с точки зрения фотонов: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𝑒𝑈</m:t>
                      </m:r>
                    </m:oMath>
                  </m:oMathPara>
                </a14:m>
                <a:endParaRPr lang="en-US" dirty="0"/>
              </a:p>
              <a:p>
                <a:r>
                  <a:rPr lang="ru-RU" dirty="0"/>
                  <a:t>Откуда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334747-2F98-0A43-B7A8-49B240E1C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796" y="3630919"/>
                <a:ext cx="5017207" cy="1923668"/>
              </a:xfrm>
              <a:prstGeom prst="rect">
                <a:avLst/>
              </a:prstGeom>
              <a:blipFill>
                <a:blip r:embed="rId4"/>
                <a:stretch>
                  <a:fillRect l="-1823" t="-2540" r="-13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03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09340" y="479402"/>
            <a:ext cx="4336808" cy="666750"/>
          </a:xfrm>
        </p:spPr>
        <p:txBody>
          <a:bodyPr/>
          <a:lstStyle/>
          <a:p>
            <a:pPr eaLnBrk="1" hangingPunct="1"/>
            <a:r>
              <a:rPr lang="ru-RU" sz="3600" b="1" dirty="0">
                <a:solidFill>
                  <a:srgbClr val="FF0000"/>
                </a:solidFill>
              </a:rPr>
              <a:t>ФОТОЭФФЕКТ</a:t>
            </a:r>
          </a:p>
        </p:txBody>
      </p:sp>
      <p:sp>
        <p:nvSpPr>
          <p:cNvPr id="3076" name="Text Box 25"/>
          <p:cNvSpPr txBox="1">
            <a:spLocks noChangeArrowheads="1"/>
          </p:cNvSpPr>
          <p:nvPr/>
        </p:nvSpPr>
        <p:spPr bwMode="auto">
          <a:xfrm>
            <a:off x="1062414" y="4275139"/>
            <a:ext cx="820413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Опыты Столетова (1888 -1889)</a:t>
            </a:r>
          </a:p>
          <a:p>
            <a:pPr eaLnBrk="1" hangingPunct="1">
              <a:spcBef>
                <a:spcPct val="50000"/>
              </a:spcBef>
            </a:pPr>
            <a:endParaRPr lang="ru-RU" dirty="0"/>
          </a:p>
          <a:p>
            <a:pPr eaLnBrk="1" hangingPunct="1">
              <a:spcBef>
                <a:spcPct val="50000"/>
              </a:spcBef>
            </a:pPr>
            <a:r>
              <a:rPr lang="ru-RU" dirty="0"/>
              <a:t>Опыты </a:t>
            </a:r>
            <a:r>
              <a:rPr lang="ru-RU" dirty="0" err="1"/>
              <a:t>Ленарда</a:t>
            </a:r>
            <a:r>
              <a:rPr lang="ru-RU" dirty="0"/>
              <a:t> (1902) и Томсона (1898)</a:t>
            </a:r>
          </a:p>
        </p:txBody>
      </p:sp>
      <p:sp>
        <p:nvSpPr>
          <p:cNvPr id="3080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181601" y="900113"/>
            <a:ext cx="11461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C93867B-E249-5ABB-F8B7-9DBEABB6354D}"/>
              </a:ext>
            </a:extLst>
          </p:cNvPr>
          <p:cNvGrpSpPr/>
          <p:nvPr/>
        </p:nvGrpSpPr>
        <p:grpSpPr>
          <a:xfrm>
            <a:off x="1351878" y="1604961"/>
            <a:ext cx="2557462" cy="1611491"/>
            <a:chOff x="6323013" y="866598"/>
            <a:chExt cx="2557462" cy="1611491"/>
          </a:xfrm>
        </p:grpSpPr>
        <p:sp>
          <p:nvSpPr>
            <p:cNvPr id="3082" name="Freeform 15"/>
            <p:cNvSpPr>
              <a:spLocks/>
            </p:cNvSpPr>
            <p:nvPr/>
          </p:nvSpPr>
          <p:spPr bwMode="auto">
            <a:xfrm>
              <a:off x="7288213" y="1709738"/>
              <a:ext cx="411162" cy="106362"/>
            </a:xfrm>
            <a:custGeom>
              <a:avLst/>
              <a:gdLst>
                <a:gd name="T0" fmla="*/ 0 w 259"/>
                <a:gd name="T1" fmla="*/ 22821673 h 159"/>
                <a:gd name="T2" fmla="*/ 337700527 w 259"/>
                <a:gd name="T3" fmla="*/ 0 h 159"/>
                <a:gd name="T4" fmla="*/ 337700527 w 259"/>
                <a:gd name="T5" fmla="*/ 71150158 h 159"/>
                <a:gd name="T6" fmla="*/ 652718881 w 259"/>
                <a:gd name="T7" fmla="*/ 37588598 h 1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9" h="159">
                  <a:moveTo>
                    <a:pt x="0" y="51"/>
                  </a:moveTo>
                  <a:lnTo>
                    <a:pt x="134" y="0"/>
                  </a:lnTo>
                  <a:lnTo>
                    <a:pt x="134" y="159"/>
                  </a:lnTo>
                  <a:lnTo>
                    <a:pt x="259" y="8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83" name="Group 24"/>
            <p:cNvGrpSpPr>
              <a:grpSpLocks/>
            </p:cNvGrpSpPr>
            <p:nvPr/>
          </p:nvGrpSpPr>
          <p:grpSpPr bwMode="auto">
            <a:xfrm>
              <a:off x="7145338" y="866598"/>
              <a:ext cx="681037" cy="708025"/>
              <a:chOff x="3691" y="529"/>
              <a:chExt cx="429" cy="446"/>
            </a:xfrm>
          </p:grpSpPr>
          <p:sp>
            <p:nvSpPr>
              <p:cNvPr id="3097" name="Line 13"/>
              <p:cNvSpPr>
                <a:spLocks noChangeShapeType="1"/>
              </p:cNvSpPr>
              <p:nvPr/>
            </p:nvSpPr>
            <p:spPr bwMode="auto">
              <a:xfrm flipH="1">
                <a:off x="3772" y="577"/>
                <a:ext cx="251" cy="359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8" name="Line 16"/>
              <p:cNvSpPr>
                <a:spLocks noChangeShapeType="1"/>
              </p:cNvSpPr>
              <p:nvPr/>
            </p:nvSpPr>
            <p:spPr bwMode="auto">
              <a:xfrm flipH="1">
                <a:off x="3691" y="529"/>
                <a:ext cx="251" cy="359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9" name="Line 17"/>
              <p:cNvSpPr>
                <a:spLocks noChangeShapeType="1"/>
              </p:cNvSpPr>
              <p:nvPr/>
            </p:nvSpPr>
            <p:spPr bwMode="auto">
              <a:xfrm flipH="1">
                <a:off x="3869" y="616"/>
                <a:ext cx="251" cy="359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4" name="Group 23"/>
            <p:cNvGrpSpPr>
              <a:grpSpLocks/>
            </p:cNvGrpSpPr>
            <p:nvPr/>
          </p:nvGrpSpPr>
          <p:grpSpPr bwMode="auto">
            <a:xfrm>
              <a:off x="6323013" y="1597026"/>
              <a:ext cx="2557462" cy="881063"/>
              <a:chOff x="3023" y="1006"/>
              <a:chExt cx="1611" cy="555"/>
            </a:xfrm>
          </p:grpSpPr>
          <p:grpSp>
            <p:nvGrpSpPr>
              <p:cNvPr id="3086" name="Group 9"/>
              <p:cNvGrpSpPr>
                <a:grpSpLocks/>
              </p:cNvGrpSpPr>
              <p:nvPr/>
            </p:nvGrpSpPr>
            <p:grpSpPr bwMode="auto">
              <a:xfrm>
                <a:off x="3409" y="1013"/>
                <a:ext cx="182" cy="498"/>
                <a:chOff x="2154" y="980"/>
                <a:chExt cx="182" cy="498"/>
              </a:xfrm>
            </p:grpSpPr>
            <p:sp>
              <p:nvSpPr>
                <p:cNvPr id="3095" name="Oval 5"/>
                <p:cNvSpPr>
                  <a:spLocks noChangeArrowheads="1"/>
                </p:cNvSpPr>
                <p:nvPr/>
              </p:nvSpPr>
              <p:spPr bwMode="auto">
                <a:xfrm>
                  <a:off x="2154" y="980"/>
                  <a:ext cx="182" cy="182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96" name="Rectangle 7"/>
                <p:cNvSpPr>
                  <a:spLocks noChangeArrowheads="1"/>
                </p:cNvSpPr>
                <p:nvPr/>
              </p:nvSpPr>
              <p:spPr bwMode="auto">
                <a:xfrm>
                  <a:off x="2237" y="1160"/>
                  <a:ext cx="27" cy="318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087" name="Rectangle 8"/>
              <p:cNvSpPr>
                <a:spLocks noChangeArrowheads="1"/>
              </p:cNvSpPr>
              <p:nvPr/>
            </p:nvSpPr>
            <p:spPr bwMode="auto">
              <a:xfrm>
                <a:off x="3023" y="1505"/>
                <a:ext cx="1611" cy="56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088" name="Group 10"/>
              <p:cNvGrpSpPr>
                <a:grpSpLocks/>
              </p:cNvGrpSpPr>
              <p:nvPr/>
            </p:nvGrpSpPr>
            <p:grpSpPr bwMode="auto">
              <a:xfrm>
                <a:off x="3927" y="1006"/>
                <a:ext cx="182" cy="498"/>
                <a:chOff x="2154" y="980"/>
                <a:chExt cx="182" cy="498"/>
              </a:xfrm>
            </p:grpSpPr>
            <p:sp>
              <p:nvSpPr>
                <p:cNvPr id="3093" name="Oval 11"/>
                <p:cNvSpPr>
                  <a:spLocks noChangeArrowheads="1"/>
                </p:cNvSpPr>
                <p:nvPr/>
              </p:nvSpPr>
              <p:spPr bwMode="auto">
                <a:xfrm>
                  <a:off x="2154" y="980"/>
                  <a:ext cx="182" cy="182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94" name="Rectangle 12"/>
                <p:cNvSpPr>
                  <a:spLocks noChangeArrowheads="1"/>
                </p:cNvSpPr>
                <p:nvPr/>
              </p:nvSpPr>
              <p:spPr bwMode="auto">
                <a:xfrm>
                  <a:off x="2237" y="1160"/>
                  <a:ext cx="27" cy="318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089" name="Line 18"/>
              <p:cNvSpPr>
                <a:spLocks noChangeShapeType="1"/>
              </p:cNvSpPr>
              <p:nvPr/>
            </p:nvSpPr>
            <p:spPr bwMode="auto">
              <a:xfrm>
                <a:off x="3459" y="1108"/>
                <a:ext cx="91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090" name="Group 21"/>
              <p:cNvGrpSpPr>
                <a:grpSpLocks/>
              </p:cNvGrpSpPr>
              <p:nvPr/>
            </p:nvGrpSpPr>
            <p:grpSpPr bwMode="auto">
              <a:xfrm>
                <a:off x="3970" y="1049"/>
                <a:ext cx="91" cy="91"/>
                <a:chOff x="2983" y="2579"/>
                <a:chExt cx="91" cy="91"/>
              </a:xfrm>
            </p:grpSpPr>
            <p:sp>
              <p:nvSpPr>
                <p:cNvPr id="3091" name="Line 19"/>
                <p:cNvSpPr>
                  <a:spLocks noChangeShapeType="1"/>
                </p:cNvSpPr>
                <p:nvPr/>
              </p:nvSpPr>
              <p:spPr bwMode="auto">
                <a:xfrm>
                  <a:off x="2983" y="2624"/>
                  <a:ext cx="91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2" name="Line 20"/>
                <p:cNvSpPr>
                  <a:spLocks noChangeShapeType="1"/>
                </p:cNvSpPr>
                <p:nvPr/>
              </p:nvSpPr>
              <p:spPr bwMode="auto">
                <a:xfrm rot="-5400000">
                  <a:off x="2981" y="2625"/>
                  <a:ext cx="91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085" name="Text Box 22"/>
          <p:cNvSpPr txBox="1">
            <a:spLocks noChangeArrowheads="1"/>
          </p:cNvSpPr>
          <p:nvPr/>
        </p:nvSpPr>
        <p:spPr bwMode="auto">
          <a:xfrm>
            <a:off x="4956878" y="2191660"/>
            <a:ext cx="588324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Искра в разряднике проскакивает при меньшем напряжении, если он облучается ультрафиолетом (Герц, 1887)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3" name="Rectangle 0"/>
          <p:cNvSpPr>
            <a:spLocks noGrp="1" noChangeArrowheads="1"/>
          </p:cNvSpPr>
          <p:nvPr>
            <p:ph type="title"/>
          </p:nvPr>
        </p:nvSpPr>
        <p:spPr>
          <a:xfrm>
            <a:off x="3598977" y="320151"/>
            <a:ext cx="4822596" cy="703264"/>
          </a:xfrm>
        </p:spPr>
        <p:txBody>
          <a:bodyPr/>
          <a:lstStyle/>
          <a:p>
            <a:pPr eaLnBrk="1" hangingPunct="1"/>
            <a:r>
              <a:rPr lang="ru-RU" sz="3600" b="1" dirty="0">
                <a:solidFill>
                  <a:srgbClr val="FF0000"/>
                </a:solidFill>
              </a:rPr>
              <a:t>Опыты Столетова</a:t>
            </a:r>
          </a:p>
        </p:txBody>
      </p:sp>
      <p:grpSp>
        <p:nvGrpSpPr>
          <p:cNvPr id="46" name="Group 4">
            <a:extLst>
              <a:ext uri="{FF2B5EF4-FFF2-40B4-BE49-F238E27FC236}">
                <a16:creationId xmlns:a16="http://schemas.microsoft.com/office/drawing/2014/main" id="{3493B121-A00B-F541-1223-6316830CB113}"/>
              </a:ext>
            </a:extLst>
          </p:cNvPr>
          <p:cNvGrpSpPr>
            <a:grpSpLocks/>
          </p:cNvGrpSpPr>
          <p:nvPr/>
        </p:nvGrpSpPr>
        <p:grpSpPr bwMode="auto">
          <a:xfrm>
            <a:off x="926296" y="1437859"/>
            <a:ext cx="4475218" cy="3982282"/>
            <a:chOff x="2078" y="1849"/>
            <a:chExt cx="1200" cy="1072"/>
          </a:xfrm>
        </p:grpSpPr>
        <p:sp>
          <p:nvSpPr>
            <p:cNvPr id="47" name="Line 4">
              <a:extLst>
                <a:ext uri="{FF2B5EF4-FFF2-40B4-BE49-F238E27FC236}">
                  <a16:creationId xmlns:a16="http://schemas.microsoft.com/office/drawing/2014/main" id="{5A311650-1BC2-BEBD-6E3F-9053A0A96B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9" y="1860"/>
              <a:ext cx="0" cy="7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Rectangle 5">
              <a:extLst>
                <a:ext uri="{FF2B5EF4-FFF2-40B4-BE49-F238E27FC236}">
                  <a16:creationId xmlns:a16="http://schemas.microsoft.com/office/drawing/2014/main" id="{A0237A99-A39F-59DE-1095-CFA7A0147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" y="1849"/>
              <a:ext cx="56" cy="74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Line 6">
              <a:extLst>
                <a:ext uri="{FF2B5EF4-FFF2-40B4-BE49-F238E27FC236}">
                  <a16:creationId xmlns:a16="http://schemas.microsoft.com/office/drawing/2014/main" id="{F0C0EDF1-2500-14CA-9964-2F877409A6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" y="1959"/>
              <a:ext cx="2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Line 7">
              <a:extLst>
                <a:ext uri="{FF2B5EF4-FFF2-40B4-BE49-F238E27FC236}">
                  <a16:creationId xmlns:a16="http://schemas.microsoft.com/office/drawing/2014/main" id="{625608F0-D19A-51B6-A3ED-4DA83648D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2" y="2062"/>
              <a:ext cx="2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Line 8">
              <a:extLst>
                <a:ext uri="{FF2B5EF4-FFF2-40B4-BE49-F238E27FC236}">
                  <a16:creationId xmlns:a16="http://schemas.microsoft.com/office/drawing/2014/main" id="{D52E09E9-1089-F371-9104-B6AFEC1D2B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3" y="2186"/>
              <a:ext cx="2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Line 9">
              <a:extLst>
                <a:ext uri="{FF2B5EF4-FFF2-40B4-BE49-F238E27FC236}">
                  <a16:creationId xmlns:a16="http://schemas.microsoft.com/office/drawing/2014/main" id="{BC931D76-6959-446B-4B89-8D6DF45988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8" y="2299"/>
              <a:ext cx="2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Line 10">
              <a:extLst>
                <a:ext uri="{FF2B5EF4-FFF2-40B4-BE49-F238E27FC236}">
                  <a16:creationId xmlns:a16="http://schemas.microsoft.com/office/drawing/2014/main" id="{F254DD9E-571F-CCE6-741F-1DE91B13F5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9" y="2400"/>
              <a:ext cx="2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Line 11">
              <a:extLst>
                <a:ext uri="{FF2B5EF4-FFF2-40B4-BE49-F238E27FC236}">
                  <a16:creationId xmlns:a16="http://schemas.microsoft.com/office/drawing/2014/main" id="{59D2AE54-2DBF-0652-E241-095DDE7864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5" y="2524"/>
              <a:ext cx="2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Line 12">
              <a:extLst>
                <a:ext uri="{FF2B5EF4-FFF2-40B4-BE49-F238E27FC236}">
                  <a16:creationId xmlns:a16="http://schemas.microsoft.com/office/drawing/2014/main" id="{D6222F9E-9268-5EA3-005D-23B358F36F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9" y="2611"/>
              <a:ext cx="0" cy="1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Line 13">
              <a:extLst>
                <a:ext uri="{FF2B5EF4-FFF2-40B4-BE49-F238E27FC236}">
                  <a16:creationId xmlns:a16="http://schemas.microsoft.com/office/drawing/2014/main" id="{B19EFC6A-C975-AF44-7D70-AEFA6FFB7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5" y="2795"/>
              <a:ext cx="4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Line 14">
              <a:extLst>
                <a:ext uri="{FF2B5EF4-FFF2-40B4-BE49-F238E27FC236}">
                  <a16:creationId xmlns:a16="http://schemas.microsoft.com/office/drawing/2014/main" id="{2727E5B3-DEEA-E0DD-11F8-4FE981E6B8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7" y="2694"/>
              <a:ext cx="0" cy="20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Line 15">
              <a:extLst>
                <a:ext uri="{FF2B5EF4-FFF2-40B4-BE49-F238E27FC236}">
                  <a16:creationId xmlns:a16="http://schemas.microsoft.com/office/drawing/2014/main" id="{EB89F985-9C22-4258-896B-7F1BB864A7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6" y="2749"/>
              <a:ext cx="0" cy="10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Line 16">
              <a:extLst>
                <a:ext uri="{FF2B5EF4-FFF2-40B4-BE49-F238E27FC236}">
                  <a16:creationId xmlns:a16="http://schemas.microsoft.com/office/drawing/2014/main" id="{865F0449-D990-658A-E22B-E77DDAA051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7" y="1858"/>
              <a:ext cx="5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Oval 17">
              <a:extLst>
                <a:ext uri="{FF2B5EF4-FFF2-40B4-BE49-F238E27FC236}">
                  <a16:creationId xmlns:a16="http://schemas.microsoft.com/office/drawing/2014/main" id="{00A2BCAF-55A9-36D1-03F8-DF46ABDA5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6" y="2094"/>
              <a:ext cx="242" cy="24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Line 18">
              <a:extLst>
                <a:ext uri="{FF2B5EF4-FFF2-40B4-BE49-F238E27FC236}">
                  <a16:creationId xmlns:a16="http://schemas.microsoft.com/office/drawing/2014/main" id="{C2CB2579-3546-2E7C-BEF5-3ADD9554A9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2798"/>
              <a:ext cx="25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Line 19">
              <a:extLst>
                <a:ext uri="{FF2B5EF4-FFF2-40B4-BE49-F238E27FC236}">
                  <a16:creationId xmlns:a16="http://schemas.microsoft.com/office/drawing/2014/main" id="{B737A200-26E2-C511-8693-DC1F6CBE65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59" y="2333"/>
              <a:ext cx="0" cy="4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Line 20">
              <a:extLst>
                <a:ext uri="{FF2B5EF4-FFF2-40B4-BE49-F238E27FC236}">
                  <a16:creationId xmlns:a16="http://schemas.microsoft.com/office/drawing/2014/main" id="{D65F106F-217D-9C7E-4C5F-280953B072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55" y="1853"/>
              <a:ext cx="0" cy="2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Text Box 21">
              <a:extLst>
                <a:ext uri="{FF2B5EF4-FFF2-40B4-BE49-F238E27FC236}">
                  <a16:creationId xmlns:a16="http://schemas.microsoft.com/office/drawing/2014/main" id="{F0D5D0D6-D203-434B-F96A-B12F6A133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5" y="2167"/>
              <a:ext cx="90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1600" b="1" dirty="0"/>
                <a:t>G</a:t>
              </a:r>
            </a:p>
          </p:txBody>
        </p:sp>
        <p:sp>
          <p:nvSpPr>
            <p:cNvPr id="65" name="Line 22">
              <a:extLst>
                <a:ext uri="{FF2B5EF4-FFF2-40B4-BE49-F238E27FC236}">
                  <a16:creationId xmlns:a16="http://schemas.microsoft.com/office/drawing/2014/main" id="{89991038-47BE-6A4C-28E4-27AD9749AE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5" y="2889"/>
              <a:ext cx="5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Line 23">
              <a:extLst>
                <a:ext uri="{FF2B5EF4-FFF2-40B4-BE49-F238E27FC236}">
                  <a16:creationId xmlns:a16="http://schemas.microsoft.com/office/drawing/2014/main" id="{4E2A1018-658B-CCEB-4D2B-5093351F80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3" y="2889"/>
              <a:ext cx="6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Line 24">
              <a:extLst>
                <a:ext uri="{FF2B5EF4-FFF2-40B4-BE49-F238E27FC236}">
                  <a16:creationId xmlns:a16="http://schemas.microsoft.com/office/drawing/2014/main" id="{F3852832-AAF9-5794-4BBC-5546DB50A9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42969">
              <a:off x="2723" y="2889"/>
              <a:ext cx="6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255478AE-5CE2-9B7E-083E-58DE177FB6E2}"/>
              </a:ext>
            </a:extLst>
          </p:cNvPr>
          <p:cNvSpPr txBox="1"/>
          <p:nvPr/>
        </p:nvSpPr>
        <p:spPr>
          <a:xfrm>
            <a:off x="6097572" y="2120160"/>
            <a:ext cx="537484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ru-RU" sz="2400" dirty="0"/>
              <a:t>Наибольшее действие оказывают ультрафиолетовые лучи.</a:t>
            </a: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ru-RU" sz="2400" dirty="0"/>
              <a:t>Сила тока растет с увеличением освещенности.</a:t>
            </a: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ru-RU" sz="2400" dirty="0"/>
              <a:t>Заряды выбиваются только с отрицательного электрода.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02AA368-3510-6777-F20D-71F10A2BBBF2}"/>
              </a:ext>
            </a:extLst>
          </p:cNvPr>
          <p:cNvGrpSpPr/>
          <p:nvPr/>
        </p:nvGrpSpPr>
        <p:grpSpPr>
          <a:xfrm>
            <a:off x="1452082" y="1784760"/>
            <a:ext cx="3824287" cy="3925887"/>
            <a:chOff x="3989388" y="1671638"/>
            <a:chExt cx="3824287" cy="3925887"/>
          </a:xfrm>
        </p:grpSpPr>
        <p:sp>
          <p:nvSpPr>
            <p:cNvPr id="4" name="Arc 4">
              <a:extLst>
                <a:ext uri="{FF2B5EF4-FFF2-40B4-BE49-F238E27FC236}">
                  <a16:creationId xmlns:a16="http://schemas.microsoft.com/office/drawing/2014/main" id="{2E8E205D-339B-4C06-47DF-E5204AFCF0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89450" y="2406650"/>
              <a:ext cx="622300" cy="869950"/>
            </a:xfrm>
            <a:custGeom>
              <a:avLst/>
              <a:gdLst>
                <a:gd name="T0" fmla="*/ 0 w 21600"/>
                <a:gd name="T1" fmla="*/ 0 h 43198"/>
                <a:gd name="T2" fmla="*/ 224114 w 21600"/>
                <a:gd name="T3" fmla="*/ 17519631 h 43198"/>
                <a:gd name="T4" fmla="*/ 0 w 21600"/>
                <a:gd name="T5" fmla="*/ 8760218 h 431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19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24"/>
                    <a:pt x="12093" y="43050"/>
                    <a:pt x="270" y="43198"/>
                  </a:cubicBezTo>
                </a:path>
                <a:path w="21600" h="4319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24"/>
                    <a:pt x="12093" y="43050"/>
                    <a:pt x="270" y="4319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Arc 5">
              <a:extLst>
                <a:ext uri="{FF2B5EF4-FFF2-40B4-BE49-F238E27FC236}">
                  <a16:creationId xmlns:a16="http://schemas.microsoft.com/office/drawing/2014/main" id="{37BE012E-E581-BA99-D8FB-25AC7C6C0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5575" y="2403475"/>
              <a:ext cx="622300" cy="869950"/>
            </a:xfrm>
            <a:custGeom>
              <a:avLst/>
              <a:gdLst>
                <a:gd name="T0" fmla="*/ 0 w 21600"/>
                <a:gd name="T1" fmla="*/ 0 h 43198"/>
                <a:gd name="T2" fmla="*/ 224114 w 21600"/>
                <a:gd name="T3" fmla="*/ 17519631 h 43198"/>
                <a:gd name="T4" fmla="*/ 0 w 21600"/>
                <a:gd name="T5" fmla="*/ 8760218 h 431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19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24"/>
                    <a:pt x="12093" y="43050"/>
                    <a:pt x="270" y="43198"/>
                  </a:cubicBezTo>
                </a:path>
                <a:path w="21600" h="4319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24"/>
                    <a:pt x="12093" y="43050"/>
                    <a:pt x="270" y="4319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D9491A51-46DE-D6E4-55D0-E31375DA06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5875" y="3271838"/>
              <a:ext cx="14605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E84D2440-6F3D-AF6E-6D7E-541E6BF4BE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05589" y="2566988"/>
              <a:ext cx="973137" cy="501650"/>
              <a:chOff x="7260" y="8214"/>
              <a:chExt cx="1531" cy="790"/>
            </a:xfrm>
          </p:grpSpPr>
          <p:sp>
            <p:nvSpPr>
              <p:cNvPr id="43" name="Line 8">
                <a:extLst>
                  <a:ext uri="{FF2B5EF4-FFF2-40B4-BE49-F238E27FC236}">
                    <a16:creationId xmlns:a16="http://schemas.microsoft.com/office/drawing/2014/main" id="{4F0892D6-2EB6-88CD-D661-ADD777A381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0" y="8214"/>
                <a:ext cx="0" cy="79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Line 9">
                <a:extLst>
                  <a:ext uri="{FF2B5EF4-FFF2-40B4-BE49-F238E27FC236}">
                    <a16:creationId xmlns:a16="http://schemas.microsoft.com/office/drawing/2014/main" id="{09E86C2D-5170-CA10-7C53-CB8B9F22F5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01" y="8638"/>
                <a:ext cx="149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CA04B7FD-1FBF-9410-EC2C-5F5152B7EF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5738" y="2644775"/>
              <a:ext cx="965200" cy="495300"/>
              <a:chOff x="3110" y="8254"/>
              <a:chExt cx="1520" cy="780"/>
            </a:xfrm>
          </p:grpSpPr>
          <p:sp>
            <p:nvSpPr>
              <p:cNvPr id="41" name="Line 11">
                <a:extLst>
                  <a:ext uri="{FF2B5EF4-FFF2-40B4-BE49-F238E27FC236}">
                    <a16:creationId xmlns:a16="http://schemas.microsoft.com/office/drawing/2014/main" id="{7953254D-AB74-0498-BFCD-E05814D73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0" y="8254"/>
                <a:ext cx="0" cy="7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Line 12">
                <a:extLst>
                  <a:ext uri="{FF2B5EF4-FFF2-40B4-BE49-F238E27FC236}">
                    <a16:creationId xmlns:a16="http://schemas.microsoft.com/office/drawing/2014/main" id="{0B306DF8-A59B-9900-2BE5-C4A74F8677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10" y="8624"/>
                <a:ext cx="152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" name="Line 13">
              <a:extLst>
                <a:ext uri="{FF2B5EF4-FFF2-40B4-BE49-F238E27FC236}">
                  <a16:creationId xmlns:a16="http://schemas.microsoft.com/office/drawing/2014/main" id="{411A7540-1C87-3AC1-0558-EBC190B044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338" y="2405063"/>
              <a:ext cx="203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14">
              <a:extLst>
                <a:ext uri="{FF2B5EF4-FFF2-40B4-BE49-F238E27FC236}">
                  <a16:creationId xmlns:a16="http://schemas.microsoft.com/office/drawing/2014/main" id="{A41B6348-6449-F915-599C-C7954A5035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45213" y="2409825"/>
              <a:ext cx="381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15">
              <a:extLst>
                <a:ext uri="{FF2B5EF4-FFF2-40B4-BE49-F238E27FC236}">
                  <a16:creationId xmlns:a16="http://schemas.microsoft.com/office/drawing/2014/main" id="{6880AD37-2CF5-D1CB-E7D1-9E148DF893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6375" y="1760538"/>
              <a:ext cx="1066800" cy="654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6">
              <a:extLst>
                <a:ext uri="{FF2B5EF4-FFF2-40B4-BE49-F238E27FC236}">
                  <a16:creationId xmlns:a16="http://schemas.microsoft.com/office/drawing/2014/main" id="{D030997F-D36D-618B-BC4C-4C9ED755BB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45214" y="2138363"/>
              <a:ext cx="484187" cy="2730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Rectangle 17">
              <a:extLst>
                <a:ext uri="{FF2B5EF4-FFF2-40B4-BE49-F238E27FC236}">
                  <a16:creationId xmlns:a16="http://schemas.microsoft.com/office/drawing/2014/main" id="{BA8A920F-718F-8D6D-17F8-17A9DCA7CC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806129">
              <a:off x="6442075" y="1671638"/>
              <a:ext cx="88900" cy="5715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8">
              <a:extLst>
                <a:ext uri="{FF2B5EF4-FFF2-40B4-BE49-F238E27FC236}">
                  <a16:creationId xmlns:a16="http://schemas.microsoft.com/office/drawing/2014/main" id="{218AC0C4-EFD6-E326-57BB-4581060845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78525" y="1716088"/>
              <a:ext cx="622300" cy="3683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9">
              <a:extLst>
                <a:ext uri="{FF2B5EF4-FFF2-40B4-BE49-F238E27FC236}">
                  <a16:creationId xmlns:a16="http://schemas.microsoft.com/office/drawing/2014/main" id="{DA70B82F-6143-6723-5F1F-7D93C748ED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11875" y="1947864"/>
              <a:ext cx="603250" cy="3460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20">
              <a:extLst>
                <a:ext uri="{FF2B5EF4-FFF2-40B4-BE49-F238E27FC236}">
                  <a16:creationId xmlns:a16="http://schemas.microsoft.com/office/drawing/2014/main" id="{84B3884B-56D2-23B3-9184-0A62C2D81F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43613" y="1843088"/>
              <a:ext cx="601662" cy="349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21">
              <a:extLst>
                <a:ext uri="{FF2B5EF4-FFF2-40B4-BE49-F238E27FC236}">
                  <a16:creationId xmlns:a16="http://schemas.microsoft.com/office/drawing/2014/main" id="{26AB45F6-0125-DB8B-7CB9-B8AF5A8A34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8913" y="2881313"/>
              <a:ext cx="0" cy="18018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2">
              <a:extLst>
                <a:ext uri="{FF2B5EF4-FFF2-40B4-BE49-F238E27FC236}">
                  <a16:creationId xmlns:a16="http://schemas.microsoft.com/office/drawing/2014/main" id="{C34BBD4C-3FD8-AA99-0E1A-5CF488EE27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9675" y="2836863"/>
              <a:ext cx="0" cy="2108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23">
              <a:extLst>
                <a:ext uri="{FF2B5EF4-FFF2-40B4-BE49-F238E27FC236}">
                  <a16:creationId xmlns:a16="http://schemas.microsoft.com/office/drawing/2014/main" id="{EF6403E6-F631-CFA1-91B1-CAFDC852F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8913" y="3813175"/>
              <a:ext cx="35607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Oval 24">
              <a:extLst>
                <a:ext uri="{FF2B5EF4-FFF2-40B4-BE49-F238E27FC236}">
                  <a16:creationId xmlns:a16="http://schemas.microsoft.com/office/drawing/2014/main" id="{688C816E-59D9-4A02-B6BE-92DE750DD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3864" y="3586164"/>
              <a:ext cx="454025" cy="45243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346B199B-4DDD-BAFB-71BB-71FA78105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5726" y="4865689"/>
              <a:ext cx="1262063" cy="16668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26">
              <a:extLst>
                <a:ext uri="{FF2B5EF4-FFF2-40B4-BE49-F238E27FC236}">
                  <a16:creationId xmlns:a16="http://schemas.microsoft.com/office/drawing/2014/main" id="{F4D7D95F-0E35-0EE9-7BDB-513BF22C58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7788" y="4953000"/>
              <a:ext cx="112395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27">
              <a:extLst>
                <a:ext uri="{FF2B5EF4-FFF2-40B4-BE49-F238E27FC236}">
                  <a16:creationId xmlns:a16="http://schemas.microsoft.com/office/drawing/2014/main" id="{C1C4D67D-9AF6-C640-2681-451CE23D62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9388" y="4665663"/>
              <a:ext cx="18208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28">
              <a:extLst>
                <a:ext uri="{FF2B5EF4-FFF2-40B4-BE49-F238E27FC236}">
                  <a16:creationId xmlns:a16="http://schemas.microsoft.com/office/drawing/2014/main" id="{5A9B31C5-26D0-609C-8C11-5DE2965982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0250" y="4665663"/>
              <a:ext cx="0" cy="1825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29">
              <a:extLst>
                <a:ext uri="{FF2B5EF4-FFF2-40B4-BE49-F238E27FC236}">
                  <a16:creationId xmlns:a16="http://schemas.microsoft.com/office/drawing/2014/main" id="{BB8784FE-B870-B07A-BB7B-28390C5D4E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8538" y="4945063"/>
              <a:ext cx="3476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30">
              <a:extLst>
                <a:ext uri="{FF2B5EF4-FFF2-40B4-BE49-F238E27FC236}">
                  <a16:creationId xmlns:a16="http://schemas.microsoft.com/office/drawing/2014/main" id="{DC714769-9C7B-E6FA-6E0E-38B61A38A3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8538" y="4945064"/>
              <a:ext cx="0" cy="4270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31">
              <a:extLst>
                <a:ext uri="{FF2B5EF4-FFF2-40B4-BE49-F238E27FC236}">
                  <a16:creationId xmlns:a16="http://schemas.microsoft.com/office/drawing/2014/main" id="{997A567E-9F46-C668-51FB-59160A28DA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8538" y="5372100"/>
              <a:ext cx="914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8" name="Group 32">
              <a:extLst>
                <a:ext uri="{FF2B5EF4-FFF2-40B4-BE49-F238E27FC236}">
                  <a16:creationId xmlns:a16="http://schemas.microsoft.com/office/drawing/2014/main" id="{F91BD39B-9B8F-7B58-E38D-BF692761C8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3576" y="5205413"/>
              <a:ext cx="85725" cy="392112"/>
              <a:chOff x="5541" y="12096"/>
              <a:chExt cx="134" cy="617"/>
            </a:xfrm>
          </p:grpSpPr>
          <p:sp>
            <p:nvSpPr>
              <p:cNvPr id="39" name="Line 33">
                <a:extLst>
                  <a:ext uri="{FF2B5EF4-FFF2-40B4-BE49-F238E27FC236}">
                    <a16:creationId xmlns:a16="http://schemas.microsoft.com/office/drawing/2014/main" id="{74C1D2CA-B7F0-3E07-D7B4-D325A5E600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1" y="12261"/>
                <a:ext cx="0" cy="26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Line 34">
                <a:extLst>
                  <a:ext uri="{FF2B5EF4-FFF2-40B4-BE49-F238E27FC236}">
                    <a16:creationId xmlns:a16="http://schemas.microsoft.com/office/drawing/2014/main" id="{40F2CD31-9A96-6258-BD2A-0386B7BDD9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5" y="12096"/>
                <a:ext cx="0" cy="61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9" name="Line 35">
              <a:extLst>
                <a:ext uri="{FF2B5EF4-FFF2-40B4-BE49-F238E27FC236}">
                  <a16:creationId xmlns:a16="http://schemas.microsoft.com/office/drawing/2014/main" id="{90B5AED8-7E81-510F-3D24-B3520A008A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53113" y="5372100"/>
              <a:ext cx="811212" cy="793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Line 36">
              <a:extLst>
                <a:ext uri="{FF2B5EF4-FFF2-40B4-BE49-F238E27FC236}">
                  <a16:creationId xmlns:a16="http://schemas.microsoft.com/office/drawing/2014/main" id="{413F0848-A6BC-5B99-48C9-677209D91D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72263" y="4945064"/>
              <a:ext cx="0" cy="4270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Line 37">
              <a:extLst>
                <a:ext uri="{FF2B5EF4-FFF2-40B4-BE49-F238E27FC236}">
                  <a16:creationId xmlns:a16="http://schemas.microsoft.com/office/drawing/2014/main" id="{5D38BF46-C7C6-DE57-5CC5-D51E3D0712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0275" y="5283200"/>
              <a:ext cx="1397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38">
              <a:extLst>
                <a:ext uri="{FF2B5EF4-FFF2-40B4-BE49-F238E27FC236}">
                  <a16:creationId xmlns:a16="http://schemas.microsoft.com/office/drawing/2014/main" id="{9AEB846D-381B-79EF-B25D-761DE8B57B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1163" y="5280025"/>
              <a:ext cx="1397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39">
              <a:extLst>
                <a:ext uri="{FF2B5EF4-FFF2-40B4-BE49-F238E27FC236}">
                  <a16:creationId xmlns:a16="http://schemas.microsoft.com/office/drawing/2014/main" id="{2BC2B462-BC4E-034A-BF90-A6C87CAE991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6010275" y="5283200"/>
              <a:ext cx="1397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Oval 40">
              <a:extLst>
                <a:ext uri="{FF2B5EF4-FFF2-40B4-BE49-F238E27FC236}">
                  <a16:creationId xmlns:a16="http://schemas.microsoft.com/office/drawing/2014/main" id="{743D58CA-C5A0-B7B2-CE4F-0B031D9C5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9650" y="4117975"/>
              <a:ext cx="400050" cy="40005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Text Box 41">
              <a:extLst>
                <a:ext uri="{FF2B5EF4-FFF2-40B4-BE49-F238E27FC236}">
                  <a16:creationId xmlns:a16="http://schemas.microsoft.com/office/drawing/2014/main" id="{8C8AB21A-B534-40D4-1087-0BAB0B3F6B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3075" y="3670300"/>
              <a:ext cx="495300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1600" b="1"/>
                <a:t>V</a:t>
              </a:r>
            </a:p>
          </p:txBody>
        </p:sp>
        <p:sp>
          <p:nvSpPr>
            <p:cNvPr id="36" name="Text Box 42">
              <a:extLst>
                <a:ext uri="{FF2B5EF4-FFF2-40B4-BE49-F238E27FC236}">
                  <a16:creationId xmlns:a16="http://schemas.microsoft.com/office/drawing/2014/main" id="{249AA311-B540-F5D7-6FF1-540574E28C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9175" y="4141788"/>
              <a:ext cx="444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1600" b="1"/>
                <a:t>G</a:t>
              </a:r>
            </a:p>
          </p:txBody>
        </p:sp>
        <p:sp>
          <p:nvSpPr>
            <p:cNvPr id="37" name="Text Box 43">
              <a:extLst>
                <a:ext uri="{FF2B5EF4-FFF2-40B4-BE49-F238E27FC236}">
                  <a16:creationId xmlns:a16="http://schemas.microsoft.com/office/drawing/2014/main" id="{E78D1A4D-1B9D-B07F-26A3-FD6B050B5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6975" y="2660650"/>
              <a:ext cx="1765300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1600" b="1"/>
                <a:t>К</a:t>
              </a:r>
              <a:r>
                <a:rPr lang="ru-RU" sz="1200"/>
                <a:t>                             </a:t>
              </a:r>
              <a:r>
                <a:rPr lang="ru-RU" sz="1600" b="1"/>
                <a:t>А</a:t>
              </a:r>
              <a:endParaRPr lang="ru-RU" sz="1200"/>
            </a:p>
          </p:txBody>
        </p:sp>
        <p:sp>
          <p:nvSpPr>
            <p:cNvPr id="38" name="Text Box 44">
              <a:extLst>
                <a:ext uri="{FF2B5EF4-FFF2-40B4-BE49-F238E27FC236}">
                  <a16:creationId xmlns:a16="http://schemas.microsoft.com/office/drawing/2014/main" id="{E2B1185C-7F50-E75A-F37A-C85814D147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7075" y="4395788"/>
              <a:ext cx="596900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1600" b="1"/>
                <a:t>П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1BA609C-85C7-A39F-AA70-9DC7ABBF6168}"/>
              </a:ext>
            </a:extLst>
          </p:cNvPr>
          <p:cNvSpPr txBox="1"/>
          <p:nvPr/>
        </p:nvSpPr>
        <p:spPr>
          <a:xfrm>
            <a:off x="3364226" y="482692"/>
            <a:ext cx="5463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Опыты </a:t>
            </a:r>
            <a:r>
              <a:rPr lang="ru-RU" sz="3600" dirty="0" err="1">
                <a:solidFill>
                  <a:srgbClr val="FF0000"/>
                </a:solidFill>
              </a:rPr>
              <a:t>Ленарда</a:t>
            </a:r>
            <a:r>
              <a:rPr lang="ru-RU" sz="3600" dirty="0">
                <a:solidFill>
                  <a:srgbClr val="FF0000"/>
                </a:solidFill>
              </a:rPr>
              <a:t> и Томсона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538D297-6B95-BB1A-9007-D38D965A5FA0}"/>
              </a:ext>
            </a:extLst>
          </p:cNvPr>
          <p:cNvSpPr txBox="1"/>
          <p:nvPr/>
        </p:nvSpPr>
        <p:spPr>
          <a:xfrm>
            <a:off x="6355701" y="2258897"/>
            <a:ext cx="50512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Ток насыщения пропорционален интенсивности излучения</a:t>
            </a:r>
          </a:p>
          <a:p>
            <a:endParaRPr lang="ru-RU" dirty="0"/>
          </a:p>
          <a:p>
            <a:r>
              <a:rPr lang="ru-RU" dirty="0"/>
              <a:t>Запирающее напряжения линейно зависит от частоты излучения и не зависит от интенсивности (</a:t>
            </a:r>
            <a:r>
              <a:rPr lang="ru-RU" dirty="0" err="1"/>
              <a:t>Ленард</a:t>
            </a:r>
            <a:r>
              <a:rPr lang="ru-RU" dirty="0"/>
              <a:t>, 1902)</a:t>
            </a:r>
          </a:p>
          <a:p>
            <a:endParaRPr lang="ru-RU" dirty="0"/>
          </a:p>
          <a:p>
            <a:r>
              <a:rPr lang="ru-RU" dirty="0"/>
              <a:t>Измерен удельный заряд выбиваемых частиц – электронов (Томсон, 1898)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0F784C9-42B3-6705-BD87-7E3B8B5002FA}"/>
              </a:ext>
            </a:extLst>
          </p:cNvPr>
          <p:cNvSpPr txBox="1"/>
          <p:nvPr/>
        </p:nvSpPr>
        <p:spPr>
          <a:xfrm>
            <a:off x="1495379" y="5975114"/>
            <a:ext cx="358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Схема установки </a:t>
            </a:r>
            <a:r>
              <a:rPr lang="ru-RU" dirty="0" err="1"/>
              <a:t>Ленарда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693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5881721" y="410202"/>
            <a:ext cx="49690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dirty="0">
                <a:solidFill>
                  <a:srgbClr val="FF0000"/>
                </a:solidFill>
              </a:rPr>
              <a:t>Законы фотоэффекта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50" name="Text Box 16"/>
              <p:cNvSpPr txBox="1">
                <a:spLocks noChangeArrowheads="1"/>
              </p:cNvSpPr>
              <p:nvPr/>
            </p:nvSpPr>
            <p:spPr bwMode="auto">
              <a:xfrm>
                <a:off x="5064358" y="1415957"/>
                <a:ext cx="6964243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dirty="0"/>
                  <a:t>Для данного спектрального состава излучения </a:t>
                </a:r>
                <a:r>
                  <a:rPr lang="ru-RU" dirty="0">
                    <a:solidFill>
                      <a:srgbClr val="FF0000"/>
                    </a:solidFill>
                  </a:rPr>
                  <a:t>фототок насыщения </a:t>
                </a:r>
                <a:r>
                  <a:rPr lang="ru-RU" dirty="0"/>
                  <a:t>прямо пропорционален интенсивности светового потока,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6150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4358" y="1415957"/>
                <a:ext cx="6964243" cy="1200329"/>
              </a:xfrm>
              <a:prstGeom prst="rect">
                <a:avLst/>
              </a:prstGeom>
              <a:blipFill>
                <a:blip r:embed="rId3"/>
                <a:stretch>
                  <a:fillRect l="-1401" t="-4061" b="-106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51" name="Group 34"/>
          <p:cNvGrpSpPr>
            <a:grpSpLocks/>
          </p:cNvGrpSpPr>
          <p:nvPr/>
        </p:nvGrpSpPr>
        <p:grpSpPr bwMode="auto">
          <a:xfrm>
            <a:off x="557509" y="257473"/>
            <a:ext cx="2949401" cy="2015077"/>
            <a:chOff x="475" y="1073"/>
            <a:chExt cx="1963" cy="1265"/>
          </a:xfrm>
        </p:grpSpPr>
        <p:grpSp>
          <p:nvGrpSpPr>
            <p:cNvPr id="6152" name="Group 31"/>
            <p:cNvGrpSpPr>
              <a:grpSpLocks/>
            </p:cNvGrpSpPr>
            <p:nvPr/>
          </p:nvGrpSpPr>
          <p:grpSpPr bwMode="auto">
            <a:xfrm>
              <a:off x="475" y="1094"/>
              <a:ext cx="1963" cy="1244"/>
              <a:chOff x="475" y="1094"/>
              <a:chExt cx="1963" cy="1244"/>
            </a:xfrm>
          </p:grpSpPr>
          <p:grpSp>
            <p:nvGrpSpPr>
              <p:cNvPr id="6154" name="Group 23"/>
              <p:cNvGrpSpPr>
                <a:grpSpLocks/>
              </p:cNvGrpSpPr>
              <p:nvPr/>
            </p:nvGrpSpPr>
            <p:grpSpPr bwMode="auto">
              <a:xfrm>
                <a:off x="475" y="1094"/>
                <a:ext cx="1862" cy="1244"/>
                <a:chOff x="539" y="1119"/>
                <a:chExt cx="1862" cy="1244"/>
              </a:xfrm>
            </p:grpSpPr>
            <p:sp>
              <p:nvSpPr>
                <p:cNvPr id="616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539" y="2024"/>
                  <a:ext cx="1766" cy="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3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893" y="1119"/>
                  <a:ext cx="0" cy="90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030" y="2075"/>
                  <a:ext cx="37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 i="1"/>
                    <a:t>U</a:t>
                  </a:r>
                  <a:endParaRPr lang="ru-RU" b="1" i="1"/>
                </a:p>
              </p:txBody>
            </p:sp>
            <p:sp>
              <p:nvSpPr>
                <p:cNvPr id="616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767" y="2040"/>
                  <a:ext cx="284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 i="1"/>
                    <a:t>0</a:t>
                  </a:r>
                  <a:endParaRPr lang="ru-RU" b="1" i="1"/>
                </a:p>
              </p:txBody>
            </p:sp>
            <p:sp>
              <p:nvSpPr>
                <p:cNvPr id="616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579" y="1119"/>
                  <a:ext cx="28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 i="1"/>
                    <a:t>I</a:t>
                  </a:r>
                  <a:endParaRPr lang="ru-RU" b="1" baseline="-26000"/>
                </a:p>
              </p:txBody>
            </p:sp>
          </p:grpSp>
          <p:sp>
            <p:nvSpPr>
              <p:cNvPr id="6155" name="Freeform 24"/>
              <p:cNvSpPr>
                <a:spLocks/>
              </p:cNvSpPr>
              <p:nvPr/>
            </p:nvSpPr>
            <p:spPr bwMode="auto">
              <a:xfrm>
                <a:off x="568" y="1475"/>
                <a:ext cx="1507" cy="521"/>
              </a:xfrm>
              <a:custGeom>
                <a:avLst/>
                <a:gdLst>
                  <a:gd name="T0" fmla="*/ 0 w 1507"/>
                  <a:gd name="T1" fmla="*/ 521 h 521"/>
                  <a:gd name="T2" fmla="*/ 323 w 1507"/>
                  <a:gd name="T3" fmla="*/ 316 h 521"/>
                  <a:gd name="T4" fmla="*/ 537 w 1507"/>
                  <a:gd name="T5" fmla="*/ 1 h 521"/>
                  <a:gd name="T6" fmla="*/ 1507 w 1507"/>
                  <a:gd name="T7" fmla="*/ 1 h 5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07" h="521">
                    <a:moveTo>
                      <a:pt x="0" y="521"/>
                    </a:moveTo>
                    <a:cubicBezTo>
                      <a:pt x="54" y="487"/>
                      <a:pt x="234" y="403"/>
                      <a:pt x="323" y="316"/>
                    </a:cubicBezTo>
                    <a:cubicBezTo>
                      <a:pt x="446" y="178"/>
                      <a:pt x="407" y="4"/>
                      <a:pt x="537" y="1"/>
                    </a:cubicBezTo>
                    <a:cubicBezTo>
                      <a:pt x="761" y="4"/>
                      <a:pt x="1344" y="0"/>
                      <a:pt x="1507" y="1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6" name="Freeform 25"/>
              <p:cNvSpPr>
                <a:spLocks/>
              </p:cNvSpPr>
              <p:nvPr/>
            </p:nvSpPr>
            <p:spPr bwMode="auto">
              <a:xfrm>
                <a:off x="568" y="1347"/>
                <a:ext cx="1510" cy="649"/>
              </a:xfrm>
              <a:custGeom>
                <a:avLst/>
                <a:gdLst>
                  <a:gd name="T0" fmla="*/ 0 w 1510"/>
                  <a:gd name="T1" fmla="*/ 649 h 649"/>
                  <a:gd name="T2" fmla="*/ 339 w 1510"/>
                  <a:gd name="T3" fmla="*/ 413 h 649"/>
                  <a:gd name="T4" fmla="*/ 537 w 1510"/>
                  <a:gd name="T5" fmla="*/ 0 h 649"/>
                  <a:gd name="T6" fmla="*/ 1510 w 1510"/>
                  <a:gd name="T7" fmla="*/ 1 h 6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10" h="649">
                    <a:moveTo>
                      <a:pt x="0" y="649"/>
                    </a:moveTo>
                    <a:cubicBezTo>
                      <a:pt x="125" y="585"/>
                      <a:pt x="250" y="522"/>
                      <a:pt x="339" y="413"/>
                    </a:cubicBezTo>
                    <a:cubicBezTo>
                      <a:pt x="428" y="305"/>
                      <a:pt x="342" y="69"/>
                      <a:pt x="537" y="0"/>
                    </a:cubicBezTo>
                    <a:cubicBezTo>
                      <a:pt x="761" y="4"/>
                      <a:pt x="1307" y="1"/>
                      <a:pt x="1510" y="1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7" name="Freeform 26"/>
              <p:cNvSpPr>
                <a:spLocks/>
              </p:cNvSpPr>
              <p:nvPr/>
            </p:nvSpPr>
            <p:spPr bwMode="auto">
              <a:xfrm>
                <a:off x="574" y="1613"/>
                <a:ext cx="1507" cy="383"/>
              </a:xfrm>
              <a:custGeom>
                <a:avLst/>
                <a:gdLst>
                  <a:gd name="T0" fmla="*/ 0 w 1507"/>
                  <a:gd name="T1" fmla="*/ 383 h 383"/>
                  <a:gd name="T2" fmla="*/ 311 w 1507"/>
                  <a:gd name="T3" fmla="*/ 181 h 383"/>
                  <a:gd name="T4" fmla="*/ 537 w 1507"/>
                  <a:gd name="T5" fmla="*/ 1 h 383"/>
                  <a:gd name="T6" fmla="*/ 1507 w 1507"/>
                  <a:gd name="T7" fmla="*/ 1 h 3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07" h="383">
                    <a:moveTo>
                      <a:pt x="0" y="383"/>
                    </a:moveTo>
                    <a:cubicBezTo>
                      <a:pt x="52" y="349"/>
                      <a:pt x="222" y="245"/>
                      <a:pt x="311" y="181"/>
                    </a:cubicBezTo>
                    <a:cubicBezTo>
                      <a:pt x="400" y="117"/>
                      <a:pt x="338" y="31"/>
                      <a:pt x="537" y="1"/>
                    </a:cubicBezTo>
                    <a:cubicBezTo>
                      <a:pt x="761" y="3"/>
                      <a:pt x="1344" y="0"/>
                      <a:pt x="1507" y="1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8" name="Freeform 27"/>
              <p:cNvSpPr>
                <a:spLocks/>
              </p:cNvSpPr>
              <p:nvPr/>
            </p:nvSpPr>
            <p:spPr bwMode="auto">
              <a:xfrm>
                <a:off x="571" y="1718"/>
                <a:ext cx="1507" cy="281"/>
              </a:xfrm>
              <a:custGeom>
                <a:avLst/>
                <a:gdLst>
                  <a:gd name="T0" fmla="*/ 0 w 1507"/>
                  <a:gd name="T1" fmla="*/ 281 h 281"/>
                  <a:gd name="T2" fmla="*/ 296 w 1507"/>
                  <a:gd name="T3" fmla="*/ 91 h 281"/>
                  <a:gd name="T4" fmla="*/ 537 w 1507"/>
                  <a:gd name="T5" fmla="*/ 1 h 281"/>
                  <a:gd name="T6" fmla="*/ 1507 w 1507"/>
                  <a:gd name="T7" fmla="*/ 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07" h="281">
                    <a:moveTo>
                      <a:pt x="0" y="281"/>
                    </a:moveTo>
                    <a:cubicBezTo>
                      <a:pt x="49" y="249"/>
                      <a:pt x="207" y="138"/>
                      <a:pt x="296" y="91"/>
                    </a:cubicBezTo>
                    <a:cubicBezTo>
                      <a:pt x="385" y="44"/>
                      <a:pt x="335" y="16"/>
                      <a:pt x="537" y="1"/>
                    </a:cubicBezTo>
                    <a:cubicBezTo>
                      <a:pt x="761" y="2"/>
                      <a:pt x="1344" y="0"/>
                      <a:pt x="1507" y="1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0" name="Text Box 29"/>
              <p:cNvSpPr txBox="1">
                <a:spLocks noChangeArrowheads="1"/>
              </p:cNvSpPr>
              <p:nvPr/>
            </p:nvSpPr>
            <p:spPr bwMode="auto">
              <a:xfrm>
                <a:off x="2115" y="1634"/>
                <a:ext cx="32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1800" b="1"/>
                  <a:t>Ф</a:t>
                </a:r>
                <a:r>
                  <a:rPr lang="ru-RU" sz="2000" b="1" baseline="-25000"/>
                  <a:t>1</a:t>
                </a:r>
              </a:p>
            </p:txBody>
          </p:sp>
          <p:sp>
            <p:nvSpPr>
              <p:cNvPr id="6161" name="Text Box 30"/>
              <p:cNvSpPr txBox="1">
                <a:spLocks noChangeArrowheads="1"/>
              </p:cNvSpPr>
              <p:nvPr/>
            </p:nvSpPr>
            <p:spPr bwMode="auto">
              <a:xfrm>
                <a:off x="2092" y="1232"/>
                <a:ext cx="32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1800" b="1"/>
                  <a:t>Ф</a:t>
                </a:r>
                <a:r>
                  <a:rPr lang="ru-RU" sz="2000" b="1" baseline="-25000"/>
                  <a:t>4</a:t>
                </a:r>
              </a:p>
            </p:txBody>
          </p:sp>
        </p:grpSp>
        <p:graphicFrame>
          <p:nvGraphicFramePr>
            <p:cNvPr id="6153" name="Object 33"/>
            <p:cNvGraphicFramePr>
              <a:graphicFrameLocks noChangeAspect="1"/>
            </p:cNvGraphicFramePr>
            <p:nvPr/>
          </p:nvGraphicFramePr>
          <p:xfrm>
            <a:off x="1580" y="1073"/>
            <a:ext cx="200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08" name="Формула" r:id="rId4" imgW="317362" imgH="368140" progId="Equation.3">
                    <p:embed/>
                  </p:oleObj>
                </mc:Choice>
                <mc:Fallback>
                  <p:oleObj name="Формула" r:id="rId4" imgW="317362" imgH="36814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0" y="1073"/>
                          <a:ext cx="200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7BC30B8-D697-2853-87D4-29D306DBCB7F}"/>
              </a:ext>
            </a:extLst>
          </p:cNvPr>
          <p:cNvGrpSpPr/>
          <p:nvPr/>
        </p:nvGrpSpPr>
        <p:grpSpPr>
          <a:xfrm>
            <a:off x="779478" y="4764253"/>
            <a:ext cx="2484779" cy="1846472"/>
            <a:chOff x="5821363" y="1541463"/>
            <a:chExt cx="4057650" cy="2792412"/>
          </a:xfrm>
        </p:grpSpPr>
        <p:grpSp>
          <p:nvGrpSpPr>
            <p:cNvPr id="24" name="Group 52">
              <a:extLst>
                <a:ext uri="{FF2B5EF4-FFF2-40B4-BE49-F238E27FC236}">
                  <a16:creationId xmlns:a16="http://schemas.microsoft.com/office/drawing/2014/main" id="{A7DF6B35-70A6-7ACC-1979-D086E03D56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34176" y="2968626"/>
              <a:ext cx="714375" cy="1001713"/>
              <a:chOff x="3282" y="1870"/>
              <a:chExt cx="450" cy="631"/>
            </a:xfrm>
          </p:grpSpPr>
          <p:sp>
            <p:nvSpPr>
              <p:cNvPr id="39" name="Rectangle 51">
                <a:extLst>
                  <a:ext uri="{FF2B5EF4-FFF2-40B4-BE49-F238E27FC236}">
                    <a16:creationId xmlns:a16="http://schemas.microsoft.com/office/drawing/2014/main" id="{C25E7E49-1D52-F914-D88A-B0AE15347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" y="1870"/>
                <a:ext cx="450" cy="63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0" name="Group 50">
                <a:extLst>
                  <a:ext uri="{FF2B5EF4-FFF2-40B4-BE49-F238E27FC236}">
                    <a16:creationId xmlns:a16="http://schemas.microsoft.com/office/drawing/2014/main" id="{8E6A4932-E850-4884-25C8-C15DB5F225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80" y="1970"/>
                <a:ext cx="296" cy="407"/>
                <a:chOff x="3372" y="2322"/>
                <a:chExt cx="296" cy="407"/>
              </a:xfrm>
            </p:grpSpPr>
            <p:graphicFrame>
              <p:nvGraphicFramePr>
                <p:cNvPr id="41" name="Object 48">
                  <a:extLst>
                    <a:ext uri="{FF2B5EF4-FFF2-40B4-BE49-F238E27FC236}">
                      <a16:creationId xmlns:a16="http://schemas.microsoft.com/office/drawing/2014/main" id="{01E72B16-C881-58F9-4210-25ABD3EB1565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372" y="2417"/>
                <a:ext cx="296" cy="3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409" name="Формула" r:id="rId6" imgW="469696" imgH="495085" progId="Equation.3">
                        <p:embed/>
                      </p:oleObj>
                    </mc:Choice>
                    <mc:Fallback>
                      <p:oleObj name="Формула" r:id="rId6" imgW="469696" imgH="495085" progId="Equation.3">
                        <p:embed/>
                        <p:pic>
                          <p:nvPicPr>
                            <p:cNvPr id="7208" name="Object 4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72" y="2417"/>
                              <a:ext cx="296" cy="3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2" name="Line 49">
                  <a:extLst>
                    <a:ext uri="{FF2B5EF4-FFF2-40B4-BE49-F238E27FC236}">
                      <a16:creationId xmlns:a16="http://schemas.microsoft.com/office/drawing/2014/main" id="{5249243B-5947-7144-7E21-33D9B9F4E4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71" y="2322"/>
                  <a:ext cx="0" cy="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5" name="Group 43">
              <a:extLst>
                <a:ext uri="{FF2B5EF4-FFF2-40B4-BE49-F238E27FC236}">
                  <a16:creationId xmlns:a16="http://schemas.microsoft.com/office/drawing/2014/main" id="{C17FD25B-8D75-48A6-F602-F35C7F1A92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21363" y="1541463"/>
              <a:ext cx="4057650" cy="2792412"/>
              <a:chOff x="2707" y="963"/>
              <a:chExt cx="2556" cy="1759"/>
            </a:xfrm>
          </p:grpSpPr>
          <p:sp>
            <p:nvSpPr>
              <p:cNvPr id="34" name="Line 28">
                <a:extLst>
                  <a:ext uri="{FF2B5EF4-FFF2-40B4-BE49-F238E27FC236}">
                    <a16:creationId xmlns:a16="http://schemas.microsoft.com/office/drawing/2014/main" id="{4771A563-BE74-1E02-14E1-0ACCC5C9EF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6" y="2020"/>
                <a:ext cx="221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29">
                <a:extLst>
                  <a:ext uri="{FF2B5EF4-FFF2-40B4-BE49-F238E27FC236}">
                    <a16:creationId xmlns:a16="http://schemas.microsoft.com/office/drawing/2014/main" id="{5B5EB572-6E08-8DE4-59FF-09D9E706B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53" y="963"/>
                <a:ext cx="0" cy="175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36" name="Object 31">
                <a:extLst>
                  <a:ext uri="{FF2B5EF4-FFF2-40B4-BE49-F238E27FC236}">
                    <a16:creationId xmlns:a16="http://schemas.microsoft.com/office/drawing/2014/main" id="{F6EE3F4B-1E3F-3920-2E35-AEC36DE09A4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136" y="2100"/>
              <a:ext cx="112" cy="1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10" name="Формула" r:id="rId8" imgW="177646" imgH="190335" progId="Equation.3">
                      <p:embed/>
                    </p:oleObj>
                  </mc:Choice>
                  <mc:Fallback>
                    <p:oleObj name="Формула" r:id="rId8" imgW="177646" imgH="190335" progId="Equation.3">
                      <p:embed/>
                      <p:pic>
                        <p:nvPicPr>
                          <p:cNvPr id="7188" name="Object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36" y="2100"/>
                            <a:ext cx="112" cy="1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" name="Object 32">
                <a:extLst>
                  <a:ext uri="{FF2B5EF4-FFF2-40B4-BE49-F238E27FC236}">
                    <a16:creationId xmlns:a16="http://schemas.microsoft.com/office/drawing/2014/main" id="{B59646AE-5E15-73BD-8404-2CBD8538F49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707" y="1006"/>
              <a:ext cx="320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11" name="Формула" r:id="rId10" imgW="508000" imgH="381000" progId="Equation.3">
                      <p:embed/>
                    </p:oleObj>
                  </mc:Choice>
                  <mc:Fallback>
                    <p:oleObj name="Формула" r:id="rId10" imgW="508000" imgH="381000" progId="Equation.3">
                      <p:embed/>
                      <p:pic>
                        <p:nvPicPr>
                          <p:cNvPr id="7189" name="Object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07" y="1006"/>
                            <a:ext cx="320" cy="2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8" name="Text Box 34">
                <a:extLst>
                  <a:ext uri="{FF2B5EF4-FFF2-40B4-BE49-F238E27FC236}">
                    <a16:creationId xmlns:a16="http://schemas.microsoft.com/office/drawing/2014/main" id="{6AAF16B4-95BB-561B-D0A0-8A12564D53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3" y="1869"/>
                <a:ext cx="2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b="1" i="1"/>
                  <a:t>0</a:t>
                </a:r>
              </a:p>
            </p:txBody>
          </p:sp>
        </p:grpSp>
        <p:sp>
          <p:nvSpPr>
            <p:cNvPr id="26" name="Line 30">
              <a:extLst>
                <a:ext uri="{FF2B5EF4-FFF2-40B4-BE49-F238E27FC236}">
                  <a16:creationId xmlns:a16="http://schemas.microsoft.com/office/drawing/2014/main" id="{6C583EEC-35F2-A62B-6182-C18B53D9B7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45326" y="1952625"/>
              <a:ext cx="1878013" cy="123983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33">
              <a:extLst>
                <a:ext uri="{FF2B5EF4-FFF2-40B4-BE49-F238E27FC236}">
                  <a16:creationId xmlns:a16="http://schemas.microsoft.com/office/drawing/2014/main" id="{E545D097-4225-A3AB-30C3-3BC9DEA393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3338" y="3184526"/>
              <a:ext cx="671512" cy="4476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8" name="Group 40">
              <a:extLst>
                <a:ext uri="{FF2B5EF4-FFF2-40B4-BE49-F238E27FC236}">
                  <a16:creationId xmlns:a16="http://schemas.microsoft.com/office/drawing/2014/main" id="{9D9500DB-A501-18E1-769D-892A8EE645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51738" y="3119438"/>
              <a:ext cx="317500" cy="614362"/>
              <a:chOff x="3681" y="1950"/>
              <a:chExt cx="200" cy="387"/>
            </a:xfrm>
          </p:grpSpPr>
          <p:graphicFrame>
            <p:nvGraphicFramePr>
              <p:cNvPr id="32" name="Object 35">
                <a:extLst>
                  <a:ext uri="{FF2B5EF4-FFF2-40B4-BE49-F238E27FC236}">
                    <a16:creationId xmlns:a16="http://schemas.microsoft.com/office/drawing/2014/main" id="{2214BC9B-B570-F6FA-B396-6273AEC89B8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681" y="2065"/>
              <a:ext cx="200" cy="2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12" name="Формула" r:id="rId12" imgW="317225" imgH="431425" progId="Equation.3">
                      <p:embed/>
                    </p:oleObj>
                  </mc:Choice>
                  <mc:Fallback>
                    <p:oleObj name="Формула" r:id="rId12" imgW="317225" imgH="431425" progId="Equation.3">
                      <p:embed/>
                      <p:pic>
                        <p:nvPicPr>
                          <p:cNvPr id="7184" name="Object 3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81" y="2065"/>
                            <a:ext cx="200" cy="2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" name="Line 38">
                <a:extLst>
                  <a:ext uri="{FF2B5EF4-FFF2-40B4-BE49-F238E27FC236}">
                    <a16:creationId xmlns:a16="http://schemas.microsoft.com/office/drawing/2014/main" id="{1C309DD4-8085-E9C3-0CBA-4B8BEBC0B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32" y="1950"/>
                <a:ext cx="0" cy="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" name="Group 41">
              <a:extLst>
                <a:ext uri="{FF2B5EF4-FFF2-40B4-BE49-F238E27FC236}">
                  <a16:creationId xmlns:a16="http://schemas.microsoft.com/office/drawing/2014/main" id="{007D1C3D-021D-CDF2-C04E-388C730E18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69338" y="3103563"/>
              <a:ext cx="292100" cy="608012"/>
              <a:chOff x="4495" y="1948"/>
              <a:chExt cx="184" cy="383"/>
            </a:xfrm>
          </p:grpSpPr>
          <p:graphicFrame>
            <p:nvGraphicFramePr>
              <p:cNvPr id="30" name="Object 36">
                <a:extLst>
                  <a:ext uri="{FF2B5EF4-FFF2-40B4-BE49-F238E27FC236}">
                    <a16:creationId xmlns:a16="http://schemas.microsoft.com/office/drawing/2014/main" id="{5D0FD1DD-B0E2-4BC4-6305-49BB04B0361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495" y="2059"/>
              <a:ext cx="184" cy="2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13" name="Формула" r:id="rId14" imgW="291973" imgH="431613" progId="Equation.3">
                      <p:embed/>
                    </p:oleObj>
                  </mc:Choice>
                  <mc:Fallback>
                    <p:oleObj name="Формула" r:id="rId14" imgW="291973" imgH="431613" progId="Equation.3">
                      <p:embed/>
                      <p:pic>
                        <p:nvPicPr>
                          <p:cNvPr id="7182" name="Object 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5" y="2059"/>
                            <a:ext cx="184" cy="2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" name="Line 39">
                <a:extLst>
                  <a:ext uri="{FF2B5EF4-FFF2-40B4-BE49-F238E27FC236}">
                    <a16:creationId xmlns:a16="http://schemas.microsoft.com/office/drawing/2014/main" id="{2AD70C48-B6EC-A8D2-5866-6EC701924A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64" y="1948"/>
                <a:ext cx="0" cy="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29E7F45-6153-B5E9-D221-1D2663522570}"/>
                  </a:ext>
                </a:extLst>
              </p:cNvPr>
              <p:cNvSpPr txBox="1"/>
              <p:nvPr/>
            </p:nvSpPr>
            <p:spPr>
              <a:xfrm>
                <a:off x="5064358" y="3472922"/>
                <a:ext cx="6504245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Запирающее напряжение</a:t>
                </a:r>
                <a:r>
                  <a:rPr lang="ru-RU" dirty="0"/>
                  <a:t> линейно зависит от частоты падающего света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з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ru-RU" sz="2400" dirty="0"/>
                  <a:t>Существует </a:t>
                </a:r>
                <a:r>
                  <a:rPr lang="ru-RU" sz="2400" dirty="0">
                    <a:solidFill>
                      <a:srgbClr val="FF3300"/>
                    </a:solidFill>
                  </a:rPr>
                  <a:t>красная граница</a:t>
                </a:r>
                <a:r>
                  <a:rPr lang="ru-RU" sz="2400" dirty="0"/>
                  <a:t> фотоэффекта –</a:t>
                </a:r>
                <a:endParaRPr lang="en-US" sz="2400" dirty="0"/>
              </a:p>
              <a:p>
                <a:r>
                  <a:rPr lang="ru-RU" sz="2400" dirty="0"/>
                  <a:t>минимальная частота (максимальная длина волны), при которой еще возможен фотоэффект</a:t>
                </a:r>
                <a:endParaRPr lang="ru-RU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29E7F45-6153-B5E9-D221-1D2663522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358" y="3472922"/>
                <a:ext cx="6504245" cy="2308324"/>
              </a:xfrm>
              <a:prstGeom prst="rect">
                <a:avLst/>
              </a:prstGeom>
              <a:blipFill>
                <a:blip r:embed="rId16"/>
                <a:stretch>
                  <a:fillRect l="-1500" t="-2116" b="-52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D98183E-C4D3-5588-D3CD-D6C09CAC16DB}"/>
              </a:ext>
            </a:extLst>
          </p:cNvPr>
          <p:cNvGrpSpPr/>
          <p:nvPr/>
        </p:nvGrpSpPr>
        <p:grpSpPr>
          <a:xfrm>
            <a:off x="273772" y="2423940"/>
            <a:ext cx="3375916" cy="2010798"/>
            <a:chOff x="1954213" y="1736726"/>
            <a:chExt cx="3644900" cy="207327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57A6B54-B5D2-7D2B-CDA0-F648407370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4213" y="1736726"/>
              <a:ext cx="3644900" cy="1846263"/>
              <a:chOff x="271" y="1094"/>
              <a:chExt cx="2296" cy="1163"/>
            </a:xfrm>
          </p:grpSpPr>
          <p:sp>
            <p:nvSpPr>
              <p:cNvPr id="53" name="Line 6">
                <a:extLst>
                  <a:ext uri="{FF2B5EF4-FFF2-40B4-BE49-F238E27FC236}">
                    <a16:creationId xmlns:a16="http://schemas.microsoft.com/office/drawing/2014/main" id="{DA2DC1B7-83C8-CD95-73CC-6494670282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" y="2004"/>
                <a:ext cx="197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Line 7">
                <a:extLst>
                  <a:ext uri="{FF2B5EF4-FFF2-40B4-BE49-F238E27FC236}">
                    <a16:creationId xmlns:a16="http://schemas.microsoft.com/office/drawing/2014/main" id="{F82D6C91-BD64-A216-69BC-7306310949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9" y="1094"/>
                <a:ext cx="0" cy="9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Text Box 8">
                <a:extLst>
                  <a:ext uri="{FF2B5EF4-FFF2-40B4-BE49-F238E27FC236}">
                    <a16:creationId xmlns:a16="http://schemas.microsoft.com/office/drawing/2014/main" id="{EDE2E7C0-9937-913D-41B8-34D25D38F4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5" y="2026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 b="1" i="1"/>
                  <a:t>U</a:t>
                </a:r>
                <a:endParaRPr lang="ru-RU" sz="1800" b="1" i="1"/>
              </a:p>
            </p:txBody>
          </p:sp>
          <p:sp>
            <p:nvSpPr>
              <p:cNvPr id="56" name="Text Box 10">
                <a:extLst>
                  <a:ext uri="{FF2B5EF4-FFF2-40B4-BE49-F238E27FC236}">
                    <a16:creationId xmlns:a16="http://schemas.microsoft.com/office/drawing/2014/main" id="{C89C841E-790C-87C1-39AF-FD5E266572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2" y="1094"/>
                <a:ext cx="19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 b="1" i="1"/>
                  <a:t>I</a:t>
                </a:r>
                <a:endParaRPr lang="ru-RU" sz="1800" b="1" baseline="-26000"/>
              </a:p>
            </p:txBody>
          </p:sp>
          <p:sp>
            <p:nvSpPr>
              <p:cNvPr id="57" name="Freeform 11">
                <a:extLst>
                  <a:ext uri="{FF2B5EF4-FFF2-40B4-BE49-F238E27FC236}">
                    <a16:creationId xmlns:a16="http://schemas.microsoft.com/office/drawing/2014/main" id="{D96A3DD9-9C05-FBC2-D8E5-686128F28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" y="1479"/>
                <a:ext cx="1435" cy="521"/>
              </a:xfrm>
              <a:custGeom>
                <a:avLst/>
                <a:gdLst>
                  <a:gd name="T0" fmla="*/ 0 w 1435"/>
                  <a:gd name="T1" fmla="*/ 521 h 521"/>
                  <a:gd name="T2" fmla="*/ 308 w 1435"/>
                  <a:gd name="T3" fmla="*/ 316 h 521"/>
                  <a:gd name="T4" fmla="*/ 511 w 1435"/>
                  <a:gd name="T5" fmla="*/ 1 h 521"/>
                  <a:gd name="T6" fmla="*/ 1435 w 1435"/>
                  <a:gd name="T7" fmla="*/ 1 h 5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35" h="521">
                    <a:moveTo>
                      <a:pt x="0" y="521"/>
                    </a:moveTo>
                    <a:cubicBezTo>
                      <a:pt x="56" y="504"/>
                      <a:pt x="223" y="403"/>
                      <a:pt x="308" y="316"/>
                    </a:cubicBezTo>
                    <a:cubicBezTo>
                      <a:pt x="425" y="178"/>
                      <a:pt x="388" y="4"/>
                      <a:pt x="511" y="1"/>
                    </a:cubicBezTo>
                    <a:cubicBezTo>
                      <a:pt x="725" y="4"/>
                      <a:pt x="1280" y="0"/>
                      <a:pt x="1435" y="1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12">
                <a:extLst>
                  <a:ext uri="{FF2B5EF4-FFF2-40B4-BE49-F238E27FC236}">
                    <a16:creationId xmlns:a16="http://schemas.microsoft.com/office/drawing/2014/main" id="{E023AF84-2AB7-09E5-32FC-A8E22E6B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" y="1356"/>
                <a:ext cx="1510" cy="649"/>
              </a:xfrm>
              <a:custGeom>
                <a:avLst/>
                <a:gdLst>
                  <a:gd name="T0" fmla="*/ 0 w 1510"/>
                  <a:gd name="T1" fmla="*/ 649 h 649"/>
                  <a:gd name="T2" fmla="*/ 339 w 1510"/>
                  <a:gd name="T3" fmla="*/ 413 h 649"/>
                  <a:gd name="T4" fmla="*/ 537 w 1510"/>
                  <a:gd name="T5" fmla="*/ 0 h 649"/>
                  <a:gd name="T6" fmla="*/ 1510 w 1510"/>
                  <a:gd name="T7" fmla="*/ 1 h 6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10" h="649">
                    <a:moveTo>
                      <a:pt x="0" y="649"/>
                    </a:moveTo>
                    <a:cubicBezTo>
                      <a:pt x="125" y="585"/>
                      <a:pt x="250" y="522"/>
                      <a:pt x="339" y="413"/>
                    </a:cubicBezTo>
                    <a:cubicBezTo>
                      <a:pt x="428" y="305"/>
                      <a:pt x="342" y="69"/>
                      <a:pt x="537" y="0"/>
                    </a:cubicBezTo>
                    <a:cubicBezTo>
                      <a:pt x="761" y="4"/>
                      <a:pt x="1307" y="1"/>
                      <a:pt x="1510" y="1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13">
                <a:extLst>
                  <a:ext uri="{FF2B5EF4-FFF2-40B4-BE49-F238E27FC236}">
                    <a16:creationId xmlns:a16="http://schemas.microsoft.com/office/drawing/2014/main" id="{49302B8A-4353-0A45-EEE7-B6FC05098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" y="1619"/>
                <a:ext cx="1366" cy="383"/>
              </a:xfrm>
              <a:custGeom>
                <a:avLst/>
                <a:gdLst>
                  <a:gd name="T0" fmla="*/ 0 w 1366"/>
                  <a:gd name="T1" fmla="*/ 383 h 383"/>
                  <a:gd name="T2" fmla="*/ 266 w 1366"/>
                  <a:gd name="T3" fmla="*/ 211 h 383"/>
                  <a:gd name="T4" fmla="*/ 487 w 1366"/>
                  <a:gd name="T5" fmla="*/ 1 h 383"/>
                  <a:gd name="T6" fmla="*/ 1366 w 1366"/>
                  <a:gd name="T7" fmla="*/ 1 h 3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66" h="383">
                    <a:moveTo>
                      <a:pt x="0" y="383"/>
                    </a:moveTo>
                    <a:cubicBezTo>
                      <a:pt x="59" y="370"/>
                      <a:pt x="185" y="275"/>
                      <a:pt x="266" y="211"/>
                    </a:cubicBezTo>
                    <a:cubicBezTo>
                      <a:pt x="347" y="147"/>
                      <a:pt x="371" y="1"/>
                      <a:pt x="487" y="1"/>
                    </a:cubicBezTo>
                    <a:cubicBezTo>
                      <a:pt x="690" y="3"/>
                      <a:pt x="1218" y="0"/>
                      <a:pt x="1366" y="1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14">
                <a:extLst>
                  <a:ext uri="{FF2B5EF4-FFF2-40B4-BE49-F238E27FC236}">
                    <a16:creationId xmlns:a16="http://schemas.microsoft.com/office/drawing/2014/main" id="{BB49E925-C8C3-8F18-066A-A19DF91CE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" y="1712"/>
                <a:ext cx="1291" cy="287"/>
              </a:xfrm>
              <a:custGeom>
                <a:avLst/>
                <a:gdLst>
                  <a:gd name="T0" fmla="*/ 0 w 1291"/>
                  <a:gd name="T1" fmla="*/ 287 h 287"/>
                  <a:gd name="T2" fmla="*/ 230 w 1291"/>
                  <a:gd name="T3" fmla="*/ 151 h 287"/>
                  <a:gd name="T4" fmla="*/ 460 w 1291"/>
                  <a:gd name="T5" fmla="*/ 1 h 287"/>
                  <a:gd name="T6" fmla="*/ 1291 w 1291"/>
                  <a:gd name="T7" fmla="*/ 1 h 2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91" h="287">
                    <a:moveTo>
                      <a:pt x="0" y="287"/>
                    </a:moveTo>
                    <a:cubicBezTo>
                      <a:pt x="50" y="280"/>
                      <a:pt x="151" y="213"/>
                      <a:pt x="230" y="151"/>
                    </a:cubicBezTo>
                    <a:cubicBezTo>
                      <a:pt x="299" y="100"/>
                      <a:pt x="347" y="1"/>
                      <a:pt x="460" y="1"/>
                    </a:cubicBezTo>
                    <a:cubicBezTo>
                      <a:pt x="652" y="2"/>
                      <a:pt x="1151" y="0"/>
                      <a:pt x="1291" y="1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61" name="Object 18">
                <a:extLst>
                  <a:ext uri="{FF2B5EF4-FFF2-40B4-BE49-F238E27FC236}">
                    <a16:creationId xmlns:a16="http://schemas.microsoft.com/office/drawing/2014/main" id="{0846A9D0-E477-EAA7-D286-0A126262D40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052" y="1196"/>
              <a:ext cx="168" cy="2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14" name="Формула" r:id="rId17" imgW="266584" imgH="368140" progId="Equation.3">
                      <p:embed/>
                    </p:oleObj>
                  </mc:Choice>
                  <mc:Fallback>
                    <p:oleObj name="Формула" r:id="rId17" imgW="266584" imgH="368140" progId="Equation.3">
                      <p:embed/>
                      <p:pic>
                        <p:nvPicPr>
                          <p:cNvPr id="7203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52" y="1196"/>
                            <a:ext cx="168" cy="2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2" name="Object 19">
                <a:extLst>
                  <a:ext uri="{FF2B5EF4-FFF2-40B4-BE49-F238E27FC236}">
                    <a16:creationId xmlns:a16="http://schemas.microsoft.com/office/drawing/2014/main" id="{22B82562-F9FD-4C13-81EF-7F8537963AC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071" y="1577"/>
              <a:ext cx="184" cy="2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15" name="Формула" r:id="rId19" imgW="291973" imgH="368140" progId="Equation.3">
                      <p:embed/>
                    </p:oleObj>
                  </mc:Choice>
                  <mc:Fallback>
                    <p:oleObj name="Формула" r:id="rId19" imgW="291973" imgH="368140" progId="Equation.3">
                      <p:embed/>
                      <p:pic>
                        <p:nvPicPr>
                          <p:cNvPr id="7204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71" y="1577"/>
                            <a:ext cx="184" cy="2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" name="Object 20">
                <a:extLst>
                  <a:ext uri="{FF2B5EF4-FFF2-40B4-BE49-F238E27FC236}">
                    <a16:creationId xmlns:a16="http://schemas.microsoft.com/office/drawing/2014/main" id="{56C6246D-123D-4B60-8C6F-486B701BD3F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263" y="1582"/>
              <a:ext cx="304" cy="2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16" name="Формула" r:id="rId21" imgW="482391" imgH="368140" progId="Equation.3">
                      <p:embed/>
                    </p:oleObj>
                  </mc:Choice>
                  <mc:Fallback>
                    <p:oleObj name="Формула" r:id="rId21" imgW="482391" imgH="368140" progId="Equation.3">
                      <p:embed/>
                      <p:pic>
                        <p:nvPicPr>
                          <p:cNvPr id="7205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63" y="1582"/>
                            <a:ext cx="304" cy="2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7" name="Group 25">
              <a:extLst>
                <a:ext uri="{FF2B5EF4-FFF2-40B4-BE49-F238E27FC236}">
                  <a16:creationId xmlns:a16="http://schemas.microsoft.com/office/drawing/2014/main" id="{768EE0B0-2BA9-12D7-80FA-1FBFDCFCBF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4538" y="3181351"/>
              <a:ext cx="419100" cy="614363"/>
              <a:chOff x="309" y="2004"/>
              <a:chExt cx="264" cy="387"/>
            </a:xfrm>
          </p:grpSpPr>
          <p:graphicFrame>
            <p:nvGraphicFramePr>
              <p:cNvPr id="51" name="Object 21">
                <a:extLst>
                  <a:ext uri="{FF2B5EF4-FFF2-40B4-BE49-F238E27FC236}">
                    <a16:creationId xmlns:a16="http://schemas.microsoft.com/office/drawing/2014/main" id="{13720413-A0CC-B9A3-E315-F14C28EE15B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09" y="2151"/>
              <a:ext cx="264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17" name="Формула" r:id="rId23" imgW="418918" imgH="380835" progId="Equation.3">
                      <p:embed/>
                    </p:oleObj>
                  </mc:Choice>
                  <mc:Fallback>
                    <p:oleObj name="Формула" r:id="rId23" imgW="418918" imgH="380835" progId="Equation.3">
                      <p:embed/>
                      <p:pic>
                        <p:nvPicPr>
                          <p:cNvPr id="7193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9" y="2151"/>
                            <a:ext cx="264" cy="2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" name="Line 23">
                <a:extLst>
                  <a:ext uri="{FF2B5EF4-FFF2-40B4-BE49-F238E27FC236}">
                    <a16:creationId xmlns:a16="http://schemas.microsoft.com/office/drawing/2014/main" id="{3F04CE98-4365-1D70-118F-FB7A7881B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2" y="2004"/>
                <a:ext cx="99" cy="1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" name="Group 26">
              <a:extLst>
                <a:ext uri="{FF2B5EF4-FFF2-40B4-BE49-F238E27FC236}">
                  <a16:creationId xmlns:a16="http://schemas.microsoft.com/office/drawing/2014/main" id="{B0F7846F-3F35-9192-BE96-B488C439BB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2713" y="3195638"/>
              <a:ext cx="419100" cy="614362"/>
              <a:chOff x="711" y="2013"/>
              <a:chExt cx="264" cy="387"/>
            </a:xfrm>
          </p:grpSpPr>
          <p:graphicFrame>
            <p:nvGraphicFramePr>
              <p:cNvPr id="49" name="Object 22">
                <a:extLst>
                  <a:ext uri="{FF2B5EF4-FFF2-40B4-BE49-F238E27FC236}">
                    <a16:creationId xmlns:a16="http://schemas.microsoft.com/office/drawing/2014/main" id="{EA17B637-2018-25C2-4299-6022D869554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11" y="2160"/>
              <a:ext cx="264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18" name="Формула" r:id="rId25" imgW="418918" imgH="380835" progId="Equation.3">
                      <p:embed/>
                    </p:oleObj>
                  </mc:Choice>
                  <mc:Fallback>
                    <p:oleObj name="Формула" r:id="rId25" imgW="418918" imgH="380835" progId="Equation.3">
                      <p:embed/>
                      <p:pic>
                        <p:nvPicPr>
                          <p:cNvPr id="7191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1" y="2160"/>
                            <a:ext cx="264" cy="2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0" name="Line 24">
                <a:extLst>
                  <a:ext uri="{FF2B5EF4-FFF2-40B4-BE49-F238E27FC236}">
                    <a16:creationId xmlns:a16="http://schemas.microsoft.com/office/drawing/2014/main" id="{E957AC90-CF3D-DA83-6B95-346606CDD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62" y="2013"/>
                <a:ext cx="54" cy="1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1687165" y="1117240"/>
            <a:ext cx="9087672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Светом выбиваются только заряды с отрицательного электрода – </a:t>
            </a:r>
            <a:r>
              <a:rPr lang="ru-RU" dirty="0">
                <a:solidFill>
                  <a:srgbClr val="FF0000"/>
                </a:solidFill>
              </a:rPr>
              <a:t>электроны</a:t>
            </a:r>
            <a:r>
              <a:rPr lang="ru-RU" dirty="0"/>
              <a:t> (измерен удельный заряд)</a:t>
            </a:r>
          </a:p>
          <a:p>
            <a:pPr eaLnBrk="1" hangingPunct="1">
              <a:spcBef>
                <a:spcPct val="50000"/>
              </a:spcBef>
            </a:pPr>
            <a:endParaRPr lang="ru-RU" b="1" dirty="0">
              <a:solidFill>
                <a:srgbClr val="FF33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Максимальная кинетическая энергия</a:t>
            </a:r>
            <a:r>
              <a:rPr lang="ru-RU" dirty="0"/>
              <a:t> электронов прямо пропорциональна частоте света и не зависит от светового потока</a:t>
            </a:r>
          </a:p>
          <a:p>
            <a:pPr eaLnBrk="1" hangingPunct="1">
              <a:spcBef>
                <a:spcPct val="50000"/>
              </a:spcBef>
            </a:pPr>
            <a:endParaRPr lang="ru-RU" dirty="0"/>
          </a:p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Внешний фотоэффект практически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безынерционен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 Между моментом попадания света на катод и моментом возникновения фототока не проходит заметного времени.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ABD51E-7632-209A-CD1D-BE1D60387A60}"/>
              </a:ext>
            </a:extLst>
          </p:cNvPr>
          <p:cNvSpPr txBox="1"/>
          <p:nvPr/>
        </p:nvSpPr>
        <p:spPr>
          <a:xfrm>
            <a:off x="1513680" y="611970"/>
            <a:ext cx="9493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Уравнение Эйнштейна для фотоэффекта (1905)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2B5506-BB1C-2972-A4E7-9CEB837D93E0}"/>
                  </a:ext>
                </a:extLst>
              </p:cNvPr>
              <p:cNvSpPr txBox="1"/>
              <p:nvPr/>
            </p:nvSpPr>
            <p:spPr>
              <a:xfrm>
                <a:off x="1489435" y="1809947"/>
                <a:ext cx="9541731" cy="1035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вых</m:t>
                        </m:r>
                      </m:sub>
                    </m:sSub>
                  </m:oMath>
                </a14:m>
                <a:r>
                  <a:rPr lang="ru-RU" dirty="0"/>
                  <a:t> </a:t>
                </a:r>
                <a:r>
                  <a:rPr lang="en-US" dirty="0"/>
                  <a:t> -- </a:t>
                </a:r>
                <a:r>
                  <a:rPr lang="ru-RU" dirty="0"/>
                  <a:t>закон сохранения энергии при поглощении фотона электроном,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вых</m:t>
                        </m:r>
                      </m:sub>
                    </m:sSub>
                  </m:oMath>
                </a14:m>
                <a:r>
                  <a:rPr lang="ru-RU" dirty="0"/>
                  <a:t> -- работа выхода (зависит от вещества катода)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2B5506-BB1C-2972-A4E7-9CEB837D9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435" y="1809947"/>
                <a:ext cx="9541731" cy="1035733"/>
              </a:xfrm>
              <a:prstGeom prst="rect">
                <a:avLst/>
              </a:prstGeom>
              <a:blipFill>
                <a:blip r:embed="rId2"/>
                <a:stretch>
                  <a:fillRect l="-958" b="-1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0E0E55-CC6D-607C-F399-061BFFA3F8D3}"/>
                  </a:ext>
                </a:extLst>
              </p:cNvPr>
              <p:cNvSpPr txBox="1"/>
              <p:nvPr/>
            </p:nvSpPr>
            <p:spPr>
              <a:xfrm>
                <a:off x="1475471" y="3720491"/>
                <a:ext cx="9241056" cy="2143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Объяснение законов фотоэффекта на основе уравнения Эйнштейна</a:t>
                </a:r>
              </a:p>
              <a:p>
                <a:endParaRPr lang="ru-RU" dirty="0"/>
              </a:p>
              <a:p>
                <a:r>
                  <a:rPr lang="ru-RU" dirty="0"/>
                  <a:t>Больше интенсивность – больше фотонов – больше электронов,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endParaRPr lang="ru-RU" dirty="0"/>
              </a:p>
              <a:p>
                <a:endParaRPr lang="ru-RU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з</m:t>
                        </m:r>
                      </m:sub>
                    </m:sSub>
                  </m:oMath>
                </a14:m>
                <a:r>
                  <a:rPr lang="ru-RU" dirty="0"/>
                  <a:t>,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з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вых</m:t>
                        </m:r>
                      </m:sub>
                    </m:sSub>
                  </m:oMath>
                </a14:m>
                <a:r>
                  <a:rPr lang="ru-RU" dirty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кр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вых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0E0E55-CC6D-607C-F399-061BFFA3F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471" y="3720491"/>
                <a:ext cx="9241056" cy="2143728"/>
              </a:xfrm>
              <a:prstGeom prst="rect">
                <a:avLst/>
              </a:prstGeom>
              <a:blipFill>
                <a:blip r:embed="rId3"/>
                <a:stretch>
                  <a:fillRect l="-989" t="-2273" b="-17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591457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2701</TotalTime>
  <Words>693</Words>
  <Application>Microsoft Office PowerPoint</Application>
  <PresentationFormat>Широкоэкранный</PresentationFormat>
  <Paragraphs>152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Cambria Math</vt:lpstr>
      <vt:lpstr>Symbol</vt:lpstr>
      <vt:lpstr>Times New Roman</vt:lpstr>
      <vt:lpstr>Оформление по умолчанию</vt:lpstr>
      <vt:lpstr>Формула</vt:lpstr>
      <vt:lpstr>Презентация PowerPoint</vt:lpstr>
      <vt:lpstr>Презентация PowerPoint</vt:lpstr>
      <vt:lpstr>Презентация PowerPoint</vt:lpstr>
      <vt:lpstr>ФОТОЭФФЕКТ</vt:lpstr>
      <vt:lpstr>Опыты Столетова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ФОТОНЫ И ИХ СВОЙСТВА</vt:lpstr>
      <vt:lpstr>ЭФФЕКТ КОМПТОНА (1923)</vt:lpstr>
      <vt:lpstr>Презентация PowerPoint</vt:lpstr>
      <vt:lpstr>Презентация PowerPoint</vt:lpstr>
      <vt:lpstr>Презентация PowerPoint</vt:lpstr>
      <vt:lpstr>Теория эффекта Комптона</vt:lpstr>
      <vt:lpstr>Презентация PowerPoint</vt:lpstr>
      <vt:lpstr>Презентация PowerPoint</vt:lpstr>
      <vt:lpstr>Единство волновых и корпускулярных свойств света. Квадрат амплитуды волны как вероятность</vt:lpstr>
    </vt:vector>
  </TitlesOfParts>
  <Company>МЭИ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15</dc:title>
  <dc:subject>Фотоэффект. Эффект Комптона.</dc:subject>
  <dc:creator>Седов</dc:creator>
  <cp:lastModifiedBy>dvp1234567@outlook.com</cp:lastModifiedBy>
  <cp:revision>78</cp:revision>
  <dcterms:created xsi:type="dcterms:W3CDTF">2001-04-02T18:27:39Z</dcterms:created>
  <dcterms:modified xsi:type="dcterms:W3CDTF">2022-04-14T10:45:33Z</dcterms:modified>
</cp:coreProperties>
</file>