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7" r:id="rId2"/>
  </p:sldMasterIdLst>
  <p:handoutMasterIdLst>
    <p:handoutMasterId r:id="rId23"/>
  </p:handoutMasterIdLst>
  <p:sldIdLst>
    <p:sldId id="300" r:id="rId3"/>
    <p:sldId id="301" r:id="rId4"/>
    <p:sldId id="302" r:id="rId5"/>
    <p:sldId id="303" r:id="rId6"/>
    <p:sldId id="304" r:id="rId7"/>
    <p:sldId id="305" r:id="rId8"/>
    <p:sldId id="309" r:id="rId9"/>
    <p:sldId id="306" r:id="rId10"/>
    <p:sldId id="274" r:id="rId11"/>
    <p:sldId id="275" r:id="rId12"/>
    <p:sldId id="276" r:id="rId13"/>
    <p:sldId id="307" r:id="rId14"/>
    <p:sldId id="277" r:id="rId15"/>
    <p:sldId id="299" r:id="rId16"/>
    <p:sldId id="290" r:id="rId17"/>
    <p:sldId id="308" r:id="rId18"/>
    <p:sldId id="310" r:id="rId19"/>
    <p:sldId id="311" r:id="rId20"/>
    <p:sldId id="292" r:id="rId21"/>
    <p:sldId id="293" r:id="rId22"/>
  </p:sldIdLst>
  <p:sldSz cx="12192000" cy="6858000"/>
  <p:notesSz cx="6797675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DDDD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" y="298"/>
      </p:cViewPr>
      <p:guideLst>
        <p:guide orient="horz" pos="320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7895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62B1A2-1053-4F56-8374-4DEEBD8BBE7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21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0483D-EC84-4A37-8CE7-46391DB2AE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84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68CD2-ECDC-462C-A7EA-998FA4195D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32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FD1D-CE62-49AB-8BAF-C0D93675DB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671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7E709-5DD7-4D01-9FD2-1439915427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70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26151-5009-4786-B028-19A9685E04F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75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F1F74-70FE-4D99-89E3-94EBDCB51A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48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260B1-D7BB-4B01-8CC3-9F5D7388F2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911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922AF-AEE5-4366-97AA-5DCE86858D5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04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C55CB-1FAD-4034-8988-A28A480461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7881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BDF4A-C3A7-44D8-96BF-FD0EC7D81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13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39029-1F4E-4B36-8451-45A2B321901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77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05945-E99C-4269-BF27-A63F1B9E21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34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63EEE-73BD-46F3-A7CB-DE76442E9FD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36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BDFAE-1058-4238-9331-B3A89AA1212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5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58B62-2AAE-4D35-A5CA-3BB4C9EB68A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56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31580-9735-4C90-B3C7-8DFF2ED6CE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6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DD7DF-85E7-4312-ADF4-736A5FD82F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42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BD161-F481-4CFF-B78F-0464743B8A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30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F9B40-3831-4D6A-BA18-89C2EC89599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70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87AEF-FBB3-4FF3-83BA-567710FEF1A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82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E3B86-AFB4-4909-9057-87E12BC771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8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94F3E-FBB3-464D-92DE-E6A2359009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80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7E1FBC-4294-40D5-9807-4ED2F8C2DA3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-52"/>
              </a:defRPr>
            </a:lvl1pPr>
          </a:lstStyle>
          <a:p>
            <a:pPr eaLnBrk="0" hangingPunct="0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-52"/>
              </a:defRPr>
            </a:lvl1pPr>
          </a:lstStyle>
          <a:p>
            <a:pPr eaLnBrk="0" hangingPunct="0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-52"/>
              </a:defRPr>
            </a:lvl1pPr>
          </a:lstStyle>
          <a:p>
            <a:pPr eaLnBrk="0" hangingPunct="0">
              <a:defRPr/>
            </a:pPr>
            <a:fld id="{D4F2CC5A-81A4-4D67-9F93-055CF718B08B}" type="slidenum">
              <a:rPr lang="ru-RU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7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4A05ED-40FC-C280-49BF-A5CA038FD3D1}"/>
              </a:ext>
            </a:extLst>
          </p:cNvPr>
          <p:cNvSpPr txBox="1"/>
          <p:nvPr/>
        </p:nvSpPr>
        <p:spPr>
          <a:xfrm>
            <a:off x="1786743" y="466344"/>
            <a:ext cx="8618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Развитие представлений о строении атома: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</a:rPr>
              <a:t>от Демокрита до Бора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70C3C8-5C40-C63C-AD99-5C1842C3048D}"/>
                  </a:ext>
                </a:extLst>
              </p:cNvPr>
              <p:cNvSpPr txBox="1"/>
              <p:nvPr/>
            </p:nvSpPr>
            <p:spPr>
              <a:xfrm>
                <a:off x="978408" y="2093976"/>
                <a:ext cx="10520637" cy="4154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Демокрит (около 400 до н. э.) – понятие </a:t>
                </a:r>
                <a:r>
                  <a:rPr lang="ru-RU" dirty="0">
                    <a:solidFill>
                      <a:srgbClr val="FF0000"/>
                    </a:solidFill>
                  </a:rPr>
                  <a:t>атома</a:t>
                </a:r>
                <a:r>
                  <a:rPr lang="ru-RU" dirty="0"/>
                  <a:t> и первая атомистическая теория</a:t>
                </a:r>
              </a:p>
              <a:p>
                <a:endParaRPr lang="ru-RU" dirty="0"/>
              </a:p>
              <a:p>
                <a:r>
                  <a:rPr lang="ru-RU" dirty="0"/>
                  <a:t>Дальтон (1803) – закон кратных отношений</a:t>
                </a:r>
              </a:p>
              <a:p>
                <a:endParaRPr lang="ru-RU" dirty="0"/>
              </a:p>
              <a:p>
                <a:r>
                  <a:rPr lang="ru-RU" dirty="0"/>
                  <a:t>Берцелиус (1810-е) – современная химическая нотация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ru-RU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OH</m:t>
                    </m:r>
                  </m:oMath>
                </a14:m>
                <a:r>
                  <a:rPr lang="ru-RU" dirty="0"/>
                  <a:t>)</a:t>
                </a:r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Максвелл (1860) – распределение по скоростям</a:t>
                </a:r>
              </a:p>
              <a:p>
                <a:endParaRPr lang="ru-RU" dirty="0"/>
              </a:p>
              <a:p>
                <a:r>
                  <a:rPr lang="ru-RU" dirty="0"/>
                  <a:t>Больцман (1872) – первое кинетическое уравнение</a:t>
                </a:r>
              </a:p>
              <a:p>
                <a:endParaRPr lang="ru-RU" dirty="0"/>
              </a:p>
              <a:p>
                <a:r>
                  <a:rPr lang="ru-RU" dirty="0"/>
                  <a:t>Томсон (1899) – первая элементарная частица, электрон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70C3C8-5C40-C63C-AD99-5C1842C30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2093976"/>
                <a:ext cx="10520637" cy="4154984"/>
              </a:xfrm>
              <a:prstGeom prst="rect">
                <a:avLst/>
              </a:prstGeom>
              <a:blipFill>
                <a:blip r:embed="rId2"/>
                <a:stretch>
                  <a:fillRect l="-928" t="-1175" b="-2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39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133600" y="244476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/>
              <a:t>	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133600" y="397878"/>
            <a:ext cx="7772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71DECF-3208-06E4-CB4D-8C0BCBD0FFC3}"/>
              </a:ext>
            </a:extLst>
          </p:cNvPr>
          <p:cNvSpPr txBox="1"/>
          <p:nvPr/>
        </p:nvSpPr>
        <p:spPr>
          <a:xfrm>
            <a:off x="2352976" y="690077"/>
            <a:ext cx="684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Другая запись формулы </a:t>
            </a:r>
            <a:r>
              <a:rPr lang="ru-RU" sz="3600" dirty="0" err="1">
                <a:solidFill>
                  <a:srgbClr val="FF0000"/>
                </a:solidFill>
              </a:rPr>
              <a:t>Бальмера</a:t>
            </a:r>
            <a:endParaRPr lang="ru-RU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D67E31-C469-939B-D4BB-E6F70F2882D0}"/>
                  </a:ext>
                </a:extLst>
              </p:cNvPr>
              <p:cNvSpPr txBox="1"/>
              <p:nvPr/>
            </p:nvSpPr>
            <p:spPr>
              <a:xfrm>
                <a:off x="2901087" y="2025700"/>
                <a:ext cx="6389826" cy="4335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d>
                      <m:d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/>
                  <a:t>         </a:t>
                </a:r>
                <a:r>
                  <a:rPr lang="ru-RU" dirty="0"/>
                  <a:t>Рунге (1886)</a:t>
                </a:r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/>
                  <a:t>       </a:t>
                </a:r>
                <a:r>
                  <a:rPr lang="ru-RU" dirty="0"/>
                  <a:t>Ридберг (1890)</a:t>
                </a:r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′=1,097⋅1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-- </a:t>
                </a:r>
                <a:r>
                  <a:rPr lang="ru-RU" dirty="0"/>
                  <a:t>постоянная Ридберга</a:t>
                </a:r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ru-RU" dirty="0"/>
                  <a:t>,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′⋅с=3,29⋅1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се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ru-RU" dirty="0"/>
                  <a:t> </a:t>
                </a:r>
              </a:p>
              <a:p>
                <a:endParaRPr lang="en-US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D67E31-C469-939B-D4BB-E6F70F288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87" y="2025700"/>
                <a:ext cx="6389826" cy="4335802"/>
              </a:xfrm>
              <a:prstGeom prst="rect">
                <a:avLst/>
              </a:prstGeom>
              <a:blipFill>
                <a:blip r:embed="rId2"/>
                <a:stretch>
                  <a:fillRect l="-4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28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9699" name="Text Box 3"/>
              <p:cNvSpPr txBox="1">
                <a:spLocks noChangeArrowheads="1"/>
              </p:cNvSpPr>
              <p:nvPr/>
            </p:nvSpPr>
            <p:spPr bwMode="auto">
              <a:xfrm>
                <a:off x="1371601" y="2199640"/>
                <a:ext cx="9936480" cy="2858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Серия </a:t>
                </a:r>
                <a:r>
                  <a:rPr lang="ru-RU" dirty="0" err="1"/>
                  <a:t>Лаймана</a:t>
                </a:r>
                <a:r>
                  <a:rPr lang="ru-RU" dirty="0"/>
                  <a:t> (1906)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ru-RU" dirty="0"/>
                  <a:t>,   </a:t>
                </a:r>
                <a:r>
                  <a:rPr lang="en-US" dirty="0"/>
                  <a:t>n</a:t>
                </a:r>
                <a:r>
                  <a:rPr lang="ru-RU" dirty="0"/>
                  <a:t> = 2,3,4,…   УФ область</a:t>
                </a:r>
              </a:p>
              <a:p>
                <a:endParaRPr lang="ru-RU" dirty="0"/>
              </a:p>
              <a:p>
                <a:r>
                  <a:rPr lang="ru-RU" dirty="0"/>
                  <a:t>Серия </a:t>
                </a:r>
                <a:r>
                  <a:rPr lang="ru-RU" dirty="0" err="1"/>
                  <a:t>Пашена</a:t>
                </a:r>
                <a:r>
                  <a:rPr lang="ru-RU" dirty="0"/>
                  <a:t> (1908, теоретически предсказана Ритцем)</a:t>
                </a:r>
              </a:p>
              <a:p>
                <a:r>
                  <a:rPr lang="ru-RU" dirty="0"/>
                  <a:t>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ru-RU" dirty="0"/>
                  <a:t>,   </a:t>
                </a:r>
                <a:r>
                  <a:rPr lang="en-US" dirty="0"/>
                  <a:t>n</a:t>
                </a:r>
                <a:r>
                  <a:rPr lang="ru-RU" dirty="0"/>
                  <a:t> = 4,5,6,…     ИК область</a:t>
                </a:r>
              </a:p>
              <a:p>
                <a:endParaRPr lang="ru-RU" dirty="0"/>
              </a:p>
              <a:p>
                <a:r>
                  <a:rPr lang="ru-RU" dirty="0"/>
                  <a:t>Серия </a:t>
                </a:r>
                <a:r>
                  <a:rPr lang="ru-RU" dirty="0" err="1"/>
                  <a:t>Брэкета</a:t>
                </a:r>
                <a:r>
                  <a:rPr lang="ru-RU" dirty="0"/>
                  <a:t> (1922)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ru-RU" dirty="0"/>
                  <a:t>,   </a:t>
                </a:r>
                <a:r>
                  <a:rPr lang="en-US" dirty="0"/>
                  <a:t>n</a:t>
                </a:r>
                <a:r>
                  <a:rPr lang="ru-RU" dirty="0"/>
                  <a:t> = 5,6,7,…     ИК область</a:t>
                </a:r>
              </a:p>
            </p:txBody>
          </p:sp>
        </mc:Choice>
        <mc:Fallback>
          <p:sp>
            <p:nvSpPr>
              <p:cNvPr id="2969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71601" y="2199640"/>
                <a:ext cx="9936480" cy="2858475"/>
              </a:xfrm>
              <a:prstGeom prst="rect">
                <a:avLst/>
              </a:prstGeom>
              <a:blipFill>
                <a:blip r:embed="rId2"/>
                <a:stretch>
                  <a:fillRect l="-920" b="-6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7FB52D9-DCA9-FEFD-BD88-9C50317EE887}"/>
              </a:ext>
            </a:extLst>
          </p:cNvPr>
          <p:cNvSpPr txBox="1"/>
          <p:nvPr/>
        </p:nvSpPr>
        <p:spPr>
          <a:xfrm>
            <a:off x="1861597" y="650240"/>
            <a:ext cx="8818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Другие спектральные серии атома водорода</a:t>
            </a:r>
          </a:p>
        </p:txBody>
      </p:sp>
    </p:spTree>
    <p:extLst>
      <p:ext uri="{BB962C8B-B14F-4D97-AF65-F5344CB8AC3E}">
        <p14:creationId xmlns:p14="http://schemas.microsoft.com/office/powerpoint/2010/main" val="1929232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7630B-D756-C56B-3D63-14305C6A22C2}"/>
              </a:ext>
            </a:extLst>
          </p:cNvPr>
          <p:cNvSpPr txBox="1"/>
          <p:nvPr/>
        </p:nvSpPr>
        <p:spPr>
          <a:xfrm>
            <a:off x="2025687" y="701040"/>
            <a:ext cx="8140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Комбинационный принцип Ритца (1908)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200097-7E73-CF7A-B4DD-B9DB8D51FCDD}"/>
                  </a:ext>
                </a:extLst>
              </p:cNvPr>
              <p:cNvSpPr txBox="1"/>
              <p:nvPr/>
            </p:nvSpPr>
            <p:spPr>
              <a:xfrm>
                <a:off x="1402022" y="1879600"/>
                <a:ext cx="9033307" cy="4129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Серии </a:t>
                </a:r>
                <a:r>
                  <a:rPr lang="ru-RU" dirty="0" err="1"/>
                  <a:t>Бальмера</a:t>
                </a:r>
                <a:endParaRPr lang="ru-RU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и </a:t>
                </a:r>
                <a:r>
                  <a:rPr lang="ru-RU" dirty="0" err="1"/>
                  <a:t>Лаймана</a:t>
                </a:r>
                <a:endParaRPr lang="ru-RU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можно объединить общим принципом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)−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dirty="0"/>
              </a:p>
              <a:p>
                <a:r>
                  <a:rPr lang="ru-RU" dirty="0">
                    <a:solidFill>
                      <a:srgbClr val="000000"/>
                    </a:solidFill>
                  </a:rPr>
                  <a:t>Функции </a:t>
                </a:r>
                <a:r>
                  <a:rPr lang="en-US" i="1" dirty="0">
                    <a:solidFill>
                      <a:srgbClr val="000000"/>
                    </a:solidFill>
                  </a:rPr>
                  <a:t>T</a:t>
                </a:r>
                <a:r>
                  <a:rPr lang="en-US" dirty="0">
                    <a:solidFill>
                      <a:srgbClr val="000000"/>
                    </a:solidFill>
                  </a:rPr>
                  <a:t>(</a:t>
                </a:r>
                <a:r>
                  <a:rPr lang="en-US" i="1" dirty="0">
                    <a:solidFill>
                      <a:srgbClr val="000000"/>
                    </a:solidFill>
                  </a:rPr>
                  <a:t>m</a:t>
                </a:r>
                <a:r>
                  <a:rPr lang="en-US" dirty="0">
                    <a:solidFill>
                      <a:srgbClr val="000000"/>
                    </a:solidFill>
                  </a:rPr>
                  <a:t>)</a:t>
                </a:r>
                <a:r>
                  <a:rPr lang="en-US" i="1" dirty="0">
                    <a:solidFill>
                      <a:srgbClr val="000000"/>
                    </a:solidFill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</a:rPr>
                  <a:t>и</a:t>
                </a:r>
                <a:r>
                  <a:rPr lang="en-US" dirty="0">
                    <a:solidFill>
                      <a:srgbClr val="000000"/>
                    </a:solidFill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</a:rPr>
                  <a:t>T</a:t>
                </a:r>
                <a:r>
                  <a:rPr lang="en-US" dirty="0">
                    <a:solidFill>
                      <a:srgbClr val="000000"/>
                    </a:solidFill>
                  </a:rPr>
                  <a:t>(</a:t>
                </a:r>
                <a:r>
                  <a:rPr lang="en-US" i="1" dirty="0">
                    <a:solidFill>
                      <a:srgbClr val="000000"/>
                    </a:solidFill>
                  </a:rPr>
                  <a:t>n</a:t>
                </a:r>
                <a:r>
                  <a:rPr lang="en-US" dirty="0">
                    <a:solidFill>
                      <a:srgbClr val="000000"/>
                    </a:solidFill>
                  </a:rPr>
                  <a:t>)</a:t>
                </a:r>
                <a:r>
                  <a:rPr lang="en-US" i="1" dirty="0">
                    <a:solidFill>
                      <a:srgbClr val="000000"/>
                    </a:solidFill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</a:rPr>
                  <a:t>называются </a:t>
                </a:r>
                <a:r>
                  <a:rPr lang="ru-RU" dirty="0">
                    <a:solidFill>
                      <a:srgbClr val="FF0000"/>
                    </a:solidFill>
                  </a:rPr>
                  <a:t>термами.</a:t>
                </a:r>
                <a:r>
                  <a:rPr lang="en-US" dirty="0">
                    <a:solidFill>
                      <a:srgbClr val="000000"/>
                    </a:solidFill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</a:rPr>
                  <a:t>Для водорода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200097-7E73-CF7A-B4DD-B9DB8D51F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22" y="1879600"/>
                <a:ext cx="9033307" cy="4129657"/>
              </a:xfrm>
              <a:prstGeom prst="rect">
                <a:avLst/>
              </a:prstGeom>
              <a:blipFill>
                <a:blip r:embed="rId2"/>
                <a:stretch>
                  <a:fillRect l="-1080" t="-1180" b="-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522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667000" y="448809"/>
            <a:ext cx="7086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/>
              <a:t>Длины волн всех серий спектра водорода можно представить </a:t>
            </a:r>
            <a:r>
              <a:rPr lang="ru-RU" b="1" dirty="0">
                <a:solidFill>
                  <a:srgbClr val="CC0000"/>
                </a:solidFill>
              </a:rPr>
              <a:t>обобщенной формулой </a:t>
            </a:r>
            <a:r>
              <a:rPr lang="ru-RU" b="1" dirty="0" err="1">
                <a:solidFill>
                  <a:srgbClr val="CC0000"/>
                </a:solidFill>
              </a:rPr>
              <a:t>Бальмера</a:t>
            </a:r>
            <a:r>
              <a:rPr lang="ru-RU" b="1" dirty="0">
                <a:solidFill>
                  <a:srgbClr val="CC0000"/>
                </a:solidFill>
              </a:rPr>
              <a:t>:</a:t>
            </a:r>
            <a:r>
              <a:rPr lang="ru-RU" dirty="0"/>
              <a:t> </a:t>
            </a: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540562"/>
              </p:ext>
            </p:extLst>
          </p:nvPr>
        </p:nvGraphicFramePr>
        <p:xfrm>
          <a:off x="2245178" y="1458232"/>
          <a:ext cx="2133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7" name="Equation" r:id="rId3" imgW="2133360" imgH="787320" progId="Equation.3">
                  <p:embed/>
                </p:oleObj>
              </mc:Choice>
              <mc:Fallback>
                <p:oleObj name="Equation" r:id="rId3" imgW="213336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5178" y="1458232"/>
                        <a:ext cx="21336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74822" y="1429057"/>
            <a:ext cx="46435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/>
              <a:t>где  </a:t>
            </a:r>
            <a:r>
              <a:rPr lang="en-US" dirty="0"/>
              <a:t>m</a:t>
            </a:r>
            <a:r>
              <a:rPr lang="ru-RU" dirty="0"/>
              <a:t> – 1, 2, 3,….,   </a:t>
            </a:r>
          </a:p>
          <a:p>
            <a:r>
              <a:rPr lang="en-US" dirty="0"/>
              <a:t>n</a:t>
            </a:r>
            <a:r>
              <a:rPr lang="ru-RU" dirty="0"/>
              <a:t> = </a:t>
            </a:r>
            <a:r>
              <a:rPr lang="en-US" dirty="0"/>
              <a:t>m</a:t>
            </a:r>
            <a:r>
              <a:rPr lang="ru-RU" dirty="0"/>
              <a:t> + 1,  </a:t>
            </a:r>
            <a:r>
              <a:rPr lang="en-US" dirty="0"/>
              <a:t>m</a:t>
            </a:r>
            <a:r>
              <a:rPr lang="ru-RU" dirty="0"/>
              <a:t> + 2,  </a:t>
            </a:r>
            <a:r>
              <a:rPr lang="en-US" dirty="0"/>
              <a:t>m</a:t>
            </a:r>
            <a:r>
              <a:rPr lang="ru-RU" dirty="0"/>
              <a:t> + 3, …  и т.д.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2245178" y="4074206"/>
            <a:ext cx="6873875" cy="1570038"/>
            <a:chOff x="576" y="2448"/>
            <a:chExt cx="4330" cy="989"/>
          </a:xfrm>
        </p:grpSpPr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576" y="2448"/>
              <a:ext cx="433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dirty="0"/>
                <a:t>При возрастании   </a:t>
              </a:r>
              <a:r>
                <a:rPr lang="en-US" dirty="0"/>
                <a:t>n</a:t>
              </a:r>
              <a:r>
                <a:rPr lang="ru-RU" dirty="0"/>
                <a:t>  длина волны линий в каждой</a:t>
              </a:r>
            </a:p>
            <a:p>
              <a:r>
                <a:rPr lang="ru-RU" dirty="0"/>
                <a:t> </a:t>
              </a:r>
            </a:p>
            <a:p>
              <a:r>
                <a:rPr lang="ru-RU" dirty="0"/>
                <a:t>серии стремится к предельному значению         ,  которое называется границей серии.</a:t>
              </a:r>
            </a:p>
          </p:txBody>
        </p:sp>
        <p:graphicFrame>
          <p:nvGraphicFramePr>
            <p:cNvPr id="30726" name="Object 6"/>
            <p:cNvGraphicFramePr>
              <a:graphicFrameLocks noChangeAspect="1"/>
            </p:cNvGraphicFramePr>
            <p:nvPr/>
          </p:nvGraphicFramePr>
          <p:xfrm>
            <a:off x="4176" y="2784"/>
            <a:ext cx="279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78" name="Equation" r:id="rId5" imgW="444240" imgH="761760" progId="Equation.3">
                    <p:embed/>
                  </p:oleObj>
                </mc:Choice>
                <mc:Fallback>
                  <p:oleObj name="Equation" r:id="rId5" imgW="444240" imgH="7617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2784"/>
                          <a:ext cx="279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491695"/>
              </p:ext>
            </p:extLst>
          </p:nvPr>
        </p:nvGraphicFramePr>
        <p:xfrm>
          <a:off x="7761883" y="2610005"/>
          <a:ext cx="13827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9" name="Equation" r:id="rId7" imgW="761760" imgH="393480" progId="Equation.DSMT4">
                  <p:embed/>
                </p:oleObj>
              </mc:Choice>
              <mc:Fallback>
                <p:oleObj name="Equation" r:id="rId7" imgW="7617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1883" y="2610005"/>
                        <a:ext cx="1382712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602974"/>
              </p:ext>
            </p:extLst>
          </p:nvPr>
        </p:nvGraphicFramePr>
        <p:xfrm>
          <a:off x="2054678" y="2618737"/>
          <a:ext cx="6985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80" name="Equation" r:id="rId9" imgW="393480" imgH="393480" progId="Equation.DSMT4">
                  <p:embed/>
                </p:oleObj>
              </mc:Choice>
              <mc:Fallback>
                <p:oleObj name="Equation" r:id="rId9" imgW="393480" imgH="39348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678" y="2618737"/>
                        <a:ext cx="6985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38449" y="2705519"/>
            <a:ext cx="4903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0000"/>
                </a:solidFill>
              </a:rPr>
              <a:t>- в спектроскопии </a:t>
            </a:r>
            <a:r>
              <a:rPr lang="ru-RU" dirty="0">
                <a:solidFill>
                  <a:srgbClr val="FF0000"/>
                </a:solidFill>
              </a:rPr>
              <a:t>волновое число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08995" y="2736362"/>
            <a:ext cx="4620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65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77836" y="1981200"/>
            <a:ext cx="246221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C0000"/>
                </a:solidFill>
              </a:rPr>
              <a:t>Диаграмма </a:t>
            </a:r>
          </a:p>
          <a:p>
            <a:r>
              <a:rPr lang="ru-RU" b="1" dirty="0">
                <a:solidFill>
                  <a:srgbClr val="CC0000"/>
                </a:solidFill>
              </a:rPr>
              <a:t>энергетических</a:t>
            </a:r>
          </a:p>
          <a:p>
            <a:r>
              <a:rPr lang="ru-RU" b="1" dirty="0">
                <a:solidFill>
                  <a:srgbClr val="CC0000"/>
                </a:solidFill>
              </a:rPr>
              <a:t>уровней атома</a:t>
            </a:r>
          </a:p>
          <a:p>
            <a:r>
              <a:rPr lang="ru-RU" b="1" dirty="0">
                <a:solidFill>
                  <a:srgbClr val="CC0000"/>
                </a:solidFill>
              </a:rPr>
              <a:t>водорода.</a:t>
            </a:r>
            <a:r>
              <a:rPr lang="ru-RU" sz="2000" dirty="0"/>
              <a:t> </a:t>
            </a:r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276" y="1315297"/>
            <a:ext cx="5438684" cy="447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7758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89365" y="180128"/>
            <a:ext cx="8270421" cy="260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Е</a:t>
            </a:r>
            <a:r>
              <a:rPr lang="ru-RU" kern="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kern="0" dirty="0">
                <a:solidFill>
                  <a:srgbClr val="FF0000"/>
                </a:solidFill>
                <a:cs typeface="Times New Roman" pitchFamily="18" charset="0"/>
              </a:rPr>
              <a:t>основное состояние 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атома;</a:t>
            </a:r>
          </a:p>
          <a:p>
            <a:pPr marL="342900" indent="-342900">
              <a:spcBef>
                <a:spcPct val="20000"/>
              </a:spcBef>
            </a:pP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Е</a:t>
            </a:r>
            <a:r>
              <a:rPr lang="ru-RU" kern="0" baseline="-25000" dirty="0">
                <a:solidFill>
                  <a:srgbClr val="000000"/>
                </a:solidFill>
                <a:cs typeface="Times New Roman" pitchFamily="18" charset="0"/>
              </a:rPr>
              <a:t>2 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ru-RU" kern="0" dirty="0">
                <a:cs typeface="Times New Roman" pitchFamily="18" charset="0"/>
              </a:rPr>
              <a:t>первое возбуждённое состояние 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атома;</a:t>
            </a:r>
          </a:p>
          <a:p>
            <a:pPr marL="342900" indent="-342900">
              <a:spcBef>
                <a:spcPct val="20000"/>
              </a:spcBef>
            </a:pP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Е</a:t>
            </a:r>
            <a:r>
              <a:rPr lang="ru-RU" kern="0" baseline="-25000" dirty="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kern="0" dirty="0">
                <a:cs typeface="Times New Roman" pitchFamily="18" charset="0"/>
              </a:rPr>
              <a:t>второе возбуждённое состояние 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атома и т. д.</a:t>
            </a:r>
          </a:p>
          <a:p>
            <a:pPr marL="342900" indent="-342900">
              <a:spcBef>
                <a:spcPct val="20000"/>
              </a:spcBef>
            </a:pP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Е = 0 – </a:t>
            </a:r>
            <a:r>
              <a:rPr lang="ru-RU" kern="0" dirty="0">
                <a:solidFill>
                  <a:srgbClr val="FF0000"/>
                </a:solidFill>
                <a:cs typeface="Times New Roman" pitchFamily="18" charset="0"/>
              </a:rPr>
              <a:t>атом ионизуется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: электрон покидает пределы атома и становится свободной частицей.</a:t>
            </a:r>
          </a:p>
          <a:p>
            <a:pPr marL="342900" indent="-342900">
              <a:spcBef>
                <a:spcPct val="20000"/>
              </a:spcBef>
            </a:pPr>
            <a:endParaRPr lang="ru-RU" b="1" kern="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4679" y="2413338"/>
            <a:ext cx="80173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kern="0" dirty="0">
                <a:solidFill>
                  <a:srgbClr val="FF0000"/>
                </a:solidFill>
                <a:cs typeface="Times New Roman" pitchFamily="18" charset="0"/>
              </a:rPr>
              <a:t>Энергия ионизации</a:t>
            </a:r>
            <a:r>
              <a:rPr lang="ru-RU" kern="0" dirty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kern="0" dirty="0">
                <a:cs typeface="Times New Roman" pitchFamily="18" charset="0"/>
              </a:rPr>
              <a:t>энергия, необходимая для отрыва электрона от атома.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298994"/>
              </p:ext>
            </p:extLst>
          </p:nvPr>
        </p:nvGraphicFramePr>
        <p:xfrm>
          <a:off x="5254853" y="3385003"/>
          <a:ext cx="13652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7" name="Equation" r:id="rId3" imgW="672840" imgH="228600" progId="Equation.DSMT4">
                  <p:embed/>
                </p:oleObj>
              </mc:Choice>
              <mc:Fallback>
                <p:oleObj name="Equation" r:id="rId3" imgW="672840" imgH="228600" progId="Equation.DSMT4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853" y="3385003"/>
                        <a:ext cx="13652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77143" y="3869873"/>
            <a:ext cx="7600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0" dirty="0">
                <a:cs typeface="Times New Roman" pitchFamily="18" charset="0"/>
              </a:rPr>
              <a:t>Для атома водорода энергия ионизации равна13,6 эВ: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710282"/>
              </p:ext>
            </p:extLst>
          </p:nvPr>
        </p:nvGraphicFramePr>
        <p:xfrm>
          <a:off x="4449762" y="4588782"/>
          <a:ext cx="33496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8" name="Equation" r:id="rId5" imgW="1650960" imgH="241200" progId="Equation.DSMT4">
                  <p:embed/>
                </p:oleObj>
              </mc:Choice>
              <mc:Fallback>
                <p:oleObj name="Equation" r:id="rId5" imgW="1650960" imgH="241200" progId="Equation.DSMT4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2" y="4588782"/>
                        <a:ext cx="33496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3820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70D72C-B87B-6F1A-07BC-4F42CD40EEED}"/>
              </a:ext>
            </a:extLst>
          </p:cNvPr>
          <p:cNvSpPr txBox="1"/>
          <p:nvPr/>
        </p:nvSpPr>
        <p:spPr>
          <a:xfrm>
            <a:off x="4112091" y="416560"/>
            <a:ext cx="3967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Теория Бора (1913)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6E0E6F3-1D62-3DD7-9B5E-7BD43B1DB02E}"/>
                  </a:ext>
                </a:extLst>
              </p:cNvPr>
              <p:cNvSpPr txBox="1"/>
              <p:nvPr/>
            </p:nvSpPr>
            <p:spPr>
              <a:xfrm>
                <a:off x="995680" y="1235611"/>
                <a:ext cx="1076960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1. Среди мыслимых состояний движения атомной системы имеется ряд так называемых </a:t>
                </a:r>
                <a:r>
                  <a:rPr lang="ru-RU" sz="2000" b="1" dirty="0"/>
                  <a:t>стационарных состояний</a:t>
                </a:r>
                <a:r>
                  <a:rPr lang="ru-RU" sz="2000" dirty="0"/>
                  <a:t>, </a:t>
                </a:r>
                <a:r>
                  <a:rPr lang="en-US" sz="2000" dirty="0"/>
                  <a:t>&lt;…&gt;</a:t>
                </a:r>
                <a:r>
                  <a:rPr lang="ru-RU" sz="2000" dirty="0"/>
                  <a:t> движение частиц в этих состояниях</a:t>
                </a:r>
                <a:r>
                  <a:rPr lang="en-US" sz="2000" dirty="0"/>
                  <a:t> &lt;…&gt;</a:t>
                </a:r>
                <a:r>
                  <a:rPr lang="ru-RU" sz="2000" dirty="0"/>
                  <a:t> отличается, однако, своеобразной механически необъяснимой устойчивостью, в результате которой следует, что всякое остаточное изменение движения системы должно состоять в полном переходе из одного состояния в другое.</a:t>
                </a:r>
                <a:br>
                  <a:rPr lang="ru-RU" sz="2000" dirty="0"/>
                </a:br>
                <a:r>
                  <a:rPr lang="ru-RU" sz="2000" dirty="0"/>
                  <a:t>2. </a:t>
                </a:r>
                <a:r>
                  <a:rPr lang="ru-RU" sz="2000" b="1" dirty="0"/>
                  <a:t>В самих стационарных состояниях</a:t>
                </a:r>
                <a:r>
                  <a:rPr lang="ru-RU" sz="2000" dirty="0"/>
                  <a:t>, в противоречие с классической электромагнитной теорией, </a:t>
                </a:r>
                <a:r>
                  <a:rPr lang="ru-RU" sz="2000" b="1" dirty="0"/>
                  <a:t>излучения не происходит</a:t>
                </a:r>
                <a:r>
                  <a:rPr lang="ru-RU" sz="2000" dirty="0"/>
                  <a:t>, однако процесс </a:t>
                </a:r>
                <a:r>
                  <a:rPr lang="ru-RU" sz="2000" b="1" dirty="0"/>
                  <a:t>перехода</a:t>
                </a:r>
                <a:r>
                  <a:rPr lang="ru-RU" sz="2000" dirty="0"/>
                  <a:t> между двумя стационарными состояниями может сопровождаться электромагнитным излучением</a:t>
                </a:r>
                <a:r>
                  <a:rPr lang="en-US" sz="2000" dirty="0"/>
                  <a:t> &lt;…&gt;</a:t>
                </a:r>
                <a:r>
                  <a:rPr lang="ru-RU" sz="2000" dirty="0"/>
                  <a:t> Эта частота ν не находится, однако, в простом отношении к движению частиц атома и определяется условием</a:t>
                </a:r>
              </a:p>
              <a:p>
                <a:pPr algn="ctr"/>
                <a:r>
                  <a:rPr lang="ru-RU" sz="2000" dirty="0" err="1"/>
                  <a:t>hν</a:t>
                </a:r>
                <a:r>
                  <a:rPr lang="ru-RU" sz="2000" dirty="0"/>
                  <a:t> = E' – E",</a:t>
                </a:r>
              </a:p>
              <a:p>
                <a:r>
                  <a:rPr lang="ru-RU" sz="2000" dirty="0"/>
                  <a:t>где h – постоянная Планка, E'  и E" – значение атомной энергии в двух стационарных состояниях, образующих начальное и конечное состоянии процесса излучения. Обратно, освещение атома электромагнитными волнами этой частоты может привести к процессу поглощения, переводящее атом из конечного состояния в начальное.</a:t>
                </a:r>
                <a:endParaRPr lang="en-US" sz="2000" dirty="0"/>
              </a:p>
              <a:p>
                <a:endParaRPr lang="en-US" sz="2000" dirty="0"/>
              </a:p>
              <a:p>
                <a:r>
                  <a:rPr lang="ru-RU" sz="2000" dirty="0"/>
                  <a:t>Стационарные состояния определяются </a:t>
                </a:r>
                <a:r>
                  <a:rPr lang="ru-RU" sz="2000" dirty="0">
                    <a:solidFill>
                      <a:srgbClr val="FF0000"/>
                    </a:solidFill>
                  </a:rPr>
                  <a:t>условием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ru-RU" sz="2000" dirty="0">
                    <a:solidFill>
                      <a:srgbClr val="FF0000"/>
                    </a:solidFill>
                  </a:rPr>
                  <a:t>квантования</a:t>
                </a:r>
                <a:r>
                  <a:rPr lang="ru-RU" sz="2000" dirty="0"/>
                  <a:t> </a:t>
                </a:r>
                <a:r>
                  <a:rPr lang="en-US" sz="2000" dirty="0"/>
                  <a:t> 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𝑚𝑣𝑟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ℏ</m:t>
                    </m:r>
                  </m:oMath>
                </a14:m>
                <a:r>
                  <a:rPr lang="pt-BR" sz="2000" dirty="0"/>
                  <a:t>,    n = 1, 2, 3, ...</a:t>
                </a:r>
                <a:endParaRPr lang="ru-RU" sz="2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6E0E6F3-1D62-3DD7-9B5E-7BD43B1DB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680" y="1235611"/>
                <a:ext cx="10769600" cy="5016758"/>
              </a:xfrm>
              <a:prstGeom prst="rect">
                <a:avLst/>
              </a:prstGeom>
              <a:blipFill>
                <a:blip r:embed="rId2"/>
                <a:stretch>
                  <a:fillRect l="-566" t="-729" b="-1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567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7D3F97-403C-954A-AA1B-DF97E766F4F5}"/>
              </a:ext>
            </a:extLst>
          </p:cNvPr>
          <p:cNvSpPr txBox="1"/>
          <p:nvPr/>
        </p:nvSpPr>
        <p:spPr>
          <a:xfrm>
            <a:off x="666821" y="538480"/>
            <a:ext cx="10858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Вывод уровней энергии атома водорода в теории Бора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65A26B-4148-9B8B-1076-3F10DFF1A62F}"/>
                  </a:ext>
                </a:extLst>
              </p:cNvPr>
              <p:cNvSpPr txBox="1"/>
              <p:nvPr/>
            </p:nvSpPr>
            <p:spPr>
              <a:xfrm>
                <a:off x="894080" y="1666240"/>
                <a:ext cx="11084560" cy="4391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Уравнение движения электрона по окружности вокруг ядра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Условие квантования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𝑚𝑣𝑟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Отсюда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2.2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dirty="0"/>
                  <a:t> м/с,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=5.3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ru-RU" dirty="0"/>
                  <a:t>м (</a:t>
                </a:r>
                <a:r>
                  <a:rPr lang="ru-RU" dirty="0">
                    <a:solidFill>
                      <a:srgbClr val="FF0000"/>
                    </a:solidFill>
                  </a:rPr>
                  <a:t>боровский радиус</a:t>
                </a:r>
                <a:r>
                  <a:rPr lang="ru-RU" dirty="0"/>
                  <a:t>),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=−2.19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−18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Дж=−13.6 эВ</m:t>
                    </m:r>
                  </m:oMath>
                </a14:m>
                <a:r>
                  <a:rPr lang="ru-RU" dirty="0"/>
                  <a:t> (энергия основного состояния)</a:t>
                </a:r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65A26B-4148-9B8B-1076-3F10DFF1A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80" y="1666240"/>
                <a:ext cx="11084560" cy="4391843"/>
              </a:xfrm>
              <a:prstGeom prst="rect">
                <a:avLst/>
              </a:prstGeom>
              <a:blipFill>
                <a:blip r:embed="rId2"/>
                <a:stretch>
                  <a:fillRect l="-880" t="-1110" b="-22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0987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6F926-6CC3-3572-3B77-B29855BEC455}"/>
              </a:ext>
            </a:extLst>
          </p:cNvPr>
          <p:cNvSpPr txBox="1"/>
          <p:nvPr/>
        </p:nvSpPr>
        <p:spPr>
          <a:xfrm>
            <a:off x="1804504" y="528320"/>
            <a:ext cx="8582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Обобщение теории Бора.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</a:rPr>
              <a:t>Правила квантования Бора-Зоммерфельда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C72F97-BB7E-B4C8-8237-C2B6803E14E2}"/>
                  </a:ext>
                </a:extLst>
              </p:cNvPr>
              <p:cNvSpPr txBox="1"/>
              <p:nvPr/>
            </p:nvSpPr>
            <p:spPr>
              <a:xfrm>
                <a:off x="2778759" y="2468880"/>
                <a:ext cx="6634480" cy="3277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– </a:t>
                </a:r>
                <a:r>
                  <a:rPr lang="ru-RU" dirty="0"/>
                  <a:t>нумерует степени свободы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i="1" dirty="0"/>
                  <a:t> -- </a:t>
                </a:r>
                <a:r>
                  <a:rPr lang="ru-RU" dirty="0"/>
                  <a:t>(обобщенные) координаты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i="1" dirty="0"/>
                  <a:t> -- </a:t>
                </a:r>
                <a:r>
                  <a:rPr lang="ru-RU" dirty="0"/>
                  <a:t>(обобщенные) импульсы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i="1" dirty="0"/>
                  <a:t> -- </a:t>
                </a:r>
                <a:r>
                  <a:rPr lang="ru-RU" dirty="0"/>
                  <a:t>квантовые числа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i="1" dirty="0"/>
                  <a:t> -- </a:t>
                </a:r>
                <a:r>
                  <a:rPr lang="ru-RU" dirty="0"/>
                  <a:t>учитывают граничные условия (обычно равны 0 или ½)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C72F97-BB7E-B4C8-8237-C2B6803E14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759" y="2468880"/>
                <a:ext cx="6634480" cy="3277051"/>
              </a:xfrm>
              <a:prstGeom prst="rect">
                <a:avLst/>
              </a:prstGeom>
              <a:blipFill>
                <a:blip r:embed="rId2"/>
                <a:stretch>
                  <a:fillRect l="-1471" b="-33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547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2264" y="893355"/>
            <a:ext cx="7388679" cy="493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b="1" kern="0" dirty="0">
                <a:solidFill>
                  <a:srgbClr val="FF0000"/>
                </a:solidFill>
                <a:latin typeface="+mn-lt"/>
              </a:rPr>
              <a:t>Достоинства теории Бора: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ru-RU" kern="0" dirty="0">
              <a:solidFill>
                <a:srgbClr val="000000"/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ru-RU" kern="0" dirty="0">
                <a:solidFill>
                  <a:srgbClr val="000000"/>
                </a:solidFill>
                <a:latin typeface="+mn-lt"/>
              </a:rPr>
              <a:t>теоретически вычисленные значения частот  полностью совпали с экспериментальными значениями;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ru-RU" kern="0" dirty="0">
                <a:solidFill>
                  <a:srgbClr val="000000"/>
                </a:solidFill>
                <a:latin typeface="+mn-lt"/>
              </a:rPr>
              <a:t>позволила сделать качественные заключения о водородоподобных атомах (ионизированный атом гелия </a:t>
            </a:r>
            <a:r>
              <a:rPr lang="en-US" kern="0" dirty="0">
                <a:solidFill>
                  <a:srgbClr val="000000"/>
                </a:solidFill>
                <a:latin typeface="+mn-lt"/>
              </a:rPr>
              <a:t>Z = 2</a:t>
            </a:r>
            <a:r>
              <a:rPr lang="ru-RU" kern="0" dirty="0">
                <a:solidFill>
                  <a:srgbClr val="000000"/>
                </a:solidFill>
                <a:latin typeface="+mn-lt"/>
              </a:rPr>
              <a:t> и дважды ионизированный атом лития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kern="0" dirty="0">
                <a:solidFill>
                  <a:srgbClr val="000000"/>
                </a:solidFill>
                <a:latin typeface="+mn-lt"/>
              </a:rPr>
              <a:t>     </a:t>
            </a:r>
            <a:r>
              <a:rPr lang="en-US" kern="0" dirty="0">
                <a:solidFill>
                  <a:srgbClr val="000000"/>
                </a:solidFill>
                <a:latin typeface="+mn-lt"/>
              </a:rPr>
              <a:t>Z = 3</a:t>
            </a:r>
            <a:r>
              <a:rPr lang="ru-RU" kern="0" dirty="0">
                <a:solidFill>
                  <a:srgbClr val="000000"/>
                </a:solidFill>
                <a:latin typeface="+mn-lt"/>
              </a:rPr>
              <a:t>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ru-RU" kern="0" dirty="0">
                <a:solidFill>
                  <a:srgbClr val="000000"/>
                </a:solidFill>
                <a:latin typeface="Times New Roman"/>
              </a:rPr>
              <a:t>построила количественную теорию спектра атома водорода.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kern="0" dirty="0">
              <a:solidFill>
                <a:srgbClr val="000000"/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kern="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843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9CD44C-D0B2-FAB5-A9D1-B9CC4F0F1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03" y="493776"/>
            <a:ext cx="4282111" cy="587044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FEA659-77C0-5048-582B-D75410DBEC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629" y="493776"/>
            <a:ext cx="3248627" cy="54589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86BA0A-A92A-9876-8AD5-ACEB2C77FD26}"/>
              </a:ext>
            </a:extLst>
          </p:cNvPr>
          <p:cNvSpPr txBox="1"/>
          <p:nvPr/>
        </p:nvSpPr>
        <p:spPr>
          <a:xfrm>
            <a:off x="9628632" y="3035808"/>
            <a:ext cx="2368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Атомы и молекулы по Дальтону</a:t>
            </a:r>
          </a:p>
        </p:txBody>
      </p:sp>
    </p:spTree>
    <p:extLst>
      <p:ext uri="{BB962C8B-B14F-4D97-AF65-F5344CB8AC3E}">
        <p14:creationId xmlns:p14="http://schemas.microsoft.com/office/powerpoint/2010/main" val="1824807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7387" y="867499"/>
            <a:ext cx="7184571" cy="445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b="1" kern="0" dirty="0">
                <a:solidFill>
                  <a:srgbClr val="FF0000"/>
                </a:solidFill>
                <a:latin typeface="+mn-lt"/>
              </a:rPr>
              <a:t>Недостатки теории Бора: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kern="0" dirty="0">
                <a:solidFill>
                  <a:srgbClr val="000000"/>
                </a:solidFill>
                <a:latin typeface="+mn-lt"/>
              </a:rPr>
              <a:t>не является последовательно классической теорией (электрон – классическая частица, но его энергия квантуется);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kern="0" dirty="0">
                <a:solidFill>
                  <a:srgbClr val="000000"/>
                </a:solidFill>
                <a:latin typeface="+mn-lt"/>
              </a:rPr>
              <a:t> не является последовательно квантовой теорией (электрон движется по круговым орбитам, но для квантовой частицы не применимо понятие траектории);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kern="0" dirty="0">
                <a:solidFill>
                  <a:srgbClr val="000000"/>
                </a:solidFill>
                <a:latin typeface="Times New Roman"/>
              </a:rPr>
              <a:t>не удалось создать количественную теорию более сложных атомов и молекул.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ru-RU" kern="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712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F297B5-A1BA-9ECF-0DAA-3C0AB0F53778}"/>
              </a:ext>
            </a:extLst>
          </p:cNvPr>
          <p:cNvSpPr txBox="1"/>
          <p:nvPr/>
        </p:nvSpPr>
        <p:spPr>
          <a:xfrm>
            <a:off x="3373986" y="586252"/>
            <a:ext cx="6014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Модель атома Томсона (1903)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7D5757BB-67F9-25D4-FB1E-442FB8AED5B4}"/>
              </a:ext>
            </a:extLst>
          </p:cNvPr>
          <p:cNvSpPr/>
          <p:nvPr/>
        </p:nvSpPr>
        <p:spPr>
          <a:xfrm>
            <a:off x="1783080" y="2276856"/>
            <a:ext cx="2432304" cy="248716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CD1581CD-382C-B365-466C-81584E2BD27B}"/>
              </a:ext>
            </a:extLst>
          </p:cNvPr>
          <p:cNvSpPr/>
          <p:nvPr/>
        </p:nvSpPr>
        <p:spPr>
          <a:xfrm>
            <a:off x="3081528" y="3300984"/>
            <a:ext cx="292608" cy="30175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F0EA264-F64B-4B34-208F-8C459FFB19E7}"/>
                  </a:ext>
                </a:extLst>
              </p:cNvPr>
              <p:cNvSpPr txBox="1"/>
              <p:nvPr/>
            </p:nvSpPr>
            <p:spPr>
              <a:xfrm>
                <a:off x="3373986" y="3998714"/>
                <a:ext cx="3061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F0EA264-F64B-4B34-208F-8C459FFB1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986" y="3998714"/>
                <a:ext cx="306174" cy="369332"/>
              </a:xfrm>
              <a:prstGeom prst="rect">
                <a:avLst/>
              </a:prstGeom>
              <a:blipFill>
                <a:blip r:embed="rId2"/>
                <a:stretch>
                  <a:fillRect l="-19608" r="-15686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B965CF-027A-139C-85A8-8C60542FB731}"/>
                  </a:ext>
                </a:extLst>
              </p:cNvPr>
              <p:cNvSpPr txBox="1"/>
              <p:nvPr/>
            </p:nvSpPr>
            <p:spPr>
              <a:xfrm>
                <a:off x="3081528" y="3246727"/>
                <a:ext cx="3061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B965CF-027A-139C-85A8-8C60542FB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528" y="3246727"/>
                <a:ext cx="306174" cy="369332"/>
              </a:xfrm>
              <a:prstGeom prst="rect">
                <a:avLst/>
              </a:prstGeom>
              <a:blipFill>
                <a:blip r:embed="rId3"/>
                <a:stretch>
                  <a:fillRect l="-6000" r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109510A-1E59-2815-95AC-B325EF365DBC}"/>
              </a:ext>
            </a:extLst>
          </p:cNvPr>
          <p:cNvSpPr txBox="1"/>
          <p:nvPr/>
        </p:nvSpPr>
        <p:spPr>
          <a:xfrm>
            <a:off x="5271066" y="2380548"/>
            <a:ext cx="6062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Положительный заряд размазан по объему</a:t>
            </a:r>
          </a:p>
          <a:p>
            <a:endParaRPr lang="ru-RU" dirty="0"/>
          </a:p>
          <a:p>
            <a:r>
              <a:rPr lang="ru-RU" dirty="0"/>
              <a:t>Отрицательный заряд сосредоточен в точечном электроне</a:t>
            </a:r>
          </a:p>
          <a:p>
            <a:endParaRPr lang="ru-RU" dirty="0"/>
          </a:p>
          <a:p>
            <a:r>
              <a:rPr lang="ru-RU" dirty="0"/>
              <a:t>Электрон колеблется в поле положительного заряда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ED905E3C-579B-678D-31E0-E3D7BE797297}"/>
              </a:ext>
            </a:extLst>
          </p:cNvPr>
          <p:cNvCxnSpPr/>
          <p:nvPr/>
        </p:nvCxnSpPr>
        <p:spPr>
          <a:xfrm flipV="1">
            <a:off x="2546304" y="3035808"/>
            <a:ext cx="827682" cy="58025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60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03AE49-5F9B-8695-EBA8-8CE7600A015D}"/>
              </a:ext>
            </a:extLst>
          </p:cNvPr>
          <p:cNvSpPr txBox="1"/>
          <p:nvPr/>
        </p:nvSpPr>
        <p:spPr>
          <a:xfrm>
            <a:off x="3441074" y="649224"/>
            <a:ext cx="5309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Опыты Резерфорда (1911)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771A69-8A23-2244-1A77-7838F6954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58" y="1988248"/>
            <a:ext cx="4076700" cy="23145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18F3DE-AFC2-85E0-41E0-073699362E91}"/>
              </a:ext>
            </a:extLst>
          </p:cNvPr>
          <p:cNvSpPr txBox="1"/>
          <p:nvPr/>
        </p:nvSpPr>
        <p:spPr>
          <a:xfrm>
            <a:off x="6181345" y="2496312"/>
            <a:ext cx="53098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Схема опыта Резерфорда по бомбардировке золотой фольги альфа-частицами</a:t>
            </a:r>
          </a:p>
          <a:p>
            <a:endParaRPr lang="ru-RU" dirty="0"/>
          </a:p>
          <a:p>
            <a:r>
              <a:rPr lang="ru-RU" dirty="0"/>
              <a:t>Альфа-частица – положительно заряженная тяжелая частица (Резерфорд, 1899), ядро атома гелия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3577533-C6E8-5449-E41E-DCC0527EE84D}"/>
                  </a:ext>
                </a:extLst>
              </p:cNvPr>
              <p:cNvSpPr txBox="1"/>
              <p:nvPr/>
            </p:nvSpPr>
            <p:spPr>
              <a:xfrm>
                <a:off x="987552" y="5705856"/>
                <a:ext cx="1066190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Было обнаружено, что часть альфа-частиц отклоняется на очень большие углы (вплоть до 180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ru-RU" dirty="0"/>
                  <a:t>)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3577533-C6E8-5449-E41E-DCC0527EE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552" y="5705856"/>
                <a:ext cx="10661904" cy="830997"/>
              </a:xfrm>
              <a:prstGeom prst="rect">
                <a:avLst/>
              </a:prstGeom>
              <a:blipFill>
                <a:blip r:embed="rId3"/>
                <a:stretch>
                  <a:fillRect l="-858" t="-5882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60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FD3B11-DCF9-F017-D145-30013FBF96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847" y="1106042"/>
            <a:ext cx="8227818" cy="20394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911DAB-46D1-D6B7-1D30-6C48E91A399C}"/>
              </a:ext>
            </a:extLst>
          </p:cNvPr>
          <p:cNvSpPr txBox="1"/>
          <p:nvPr/>
        </p:nvSpPr>
        <p:spPr>
          <a:xfrm>
            <a:off x="1206055" y="4297680"/>
            <a:ext cx="9958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Рассеяние альфа-частицы в атоме Томсона (а) и гипотетическое рассеяние на точечном положительном заряде (б)</a:t>
            </a:r>
          </a:p>
        </p:txBody>
      </p:sp>
    </p:spTree>
    <p:extLst>
      <p:ext uri="{BB962C8B-B14F-4D97-AF65-F5344CB8AC3E}">
        <p14:creationId xmlns:p14="http://schemas.microsoft.com/office/powerpoint/2010/main" val="41166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713763-7EE9-03CE-D2E1-74FE43F4CE78}"/>
              </a:ext>
            </a:extLst>
          </p:cNvPr>
          <p:cNvSpPr txBox="1"/>
          <p:nvPr/>
        </p:nvSpPr>
        <p:spPr>
          <a:xfrm>
            <a:off x="2180120" y="448056"/>
            <a:ext cx="7831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Планетарная модель атома Резерфорда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F42B11B-32F4-AAD7-6168-87E2779D4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058" y="1414443"/>
            <a:ext cx="3815334" cy="49955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53594F-5777-6E02-F47C-39FB2E063853}"/>
              </a:ext>
            </a:extLst>
          </p:cNvPr>
          <p:cNvSpPr txBox="1"/>
          <p:nvPr/>
        </p:nvSpPr>
        <p:spPr>
          <a:xfrm>
            <a:off x="6547105" y="2093976"/>
            <a:ext cx="462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Положительный заряд атома сконцентрирован в очень маленьком ядре, вокруг которого вращаются электроны</a:t>
            </a:r>
          </a:p>
          <a:p>
            <a:endParaRPr lang="ru-RU" dirty="0"/>
          </a:p>
          <a:p>
            <a:r>
              <a:rPr lang="ru-RU" dirty="0"/>
              <a:t>Размер атома определяется не «размазкой» положительного заряда, а размером орбит электронов</a:t>
            </a:r>
          </a:p>
        </p:txBody>
      </p:sp>
    </p:spTree>
    <p:extLst>
      <p:ext uri="{BB962C8B-B14F-4D97-AF65-F5344CB8AC3E}">
        <p14:creationId xmlns:p14="http://schemas.microsoft.com/office/powerpoint/2010/main" val="147103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DCA55D-475E-7391-4287-E4B81F2A43C3}"/>
              </a:ext>
            </a:extLst>
          </p:cNvPr>
          <p:cNvSpPr txBox="1"/>
          <p:nvPr/>
        </p:nvSpPr>
        <p:spPr>
          <a:xfrm>
            <a:off x="3852822" y="924560"/>
            <a:ext cx="4486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Недостатки планетарной модели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28D18A-2C57-6A1B-A044-B8D4F0EC26E4}"/>
                  </a:ext>
                </a:extLst>
              </p:cNvPr>
              <p:cNvSpPr txBox="1"/>
              <p:nvPr/>
            </p:nvSpPr>
            <p:spPr>
              <a:xfrm>
                <a:off x="1615441" y="2011680"/>
                <a:ext cx="96012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Char char="-"/>
                </a:pPr>
                <a:r>
                  <a:rPr lang="ru-RU" dirty="0"/>
                  <a:t>невозможно объяснить сложные спектры атомов (согласно электродинамике электрон должен излучать с частотой вращения)</a:t>
                </a:r>
              </a:p>
              <a:p>
                <a:pPr marL="342900" indent="-342900">
                  <a:buFontTx/>
                  <a:buChar char="-"/>
                </a:pPr>
                <a:r>
                  <a:rPr lang="ru-RU" dirty="0"/>
                  <a:t>невозможно объяснить стабильность атома (непрерывно излучая, электрон должен упасть на ядро за время порядка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ru-RU" dirty="0"/>
                  <a:t>с)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28D18A-2C57-6A1B-A044-B8D4F0EC2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1" y="2011680"/>
                <a:ext cx="9601200" cy="1569660"/>
              </a:xfrm>
              <a:prstGeom prst="rect">
                <a:avLst/>
              </a:prstGeom>
              <a:blipFill>
                <a:blip r:embed="rId2"/>
                <a:stretch>
                  <a:fillRect l="-825" t="-3113" b="-81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936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A52FFC-7B62-8DE9-0173-7A005B08371A}"/>
              </a:ext>
            </a:extLst>
          </p:cNvPr>
          <p:cNvSpPr txBox="1"/>
          <p:nvPr/>
        </p:nvSpPr>
        <p:spPr>
          <a:xfrm>
            <a:off x="2443734" y="754934"/>
            <a:ext cx="75232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ЗАКОНОМЕРНОСТИ  В  АТОМНЫХ  СПЕКТРАХ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774CD0-08FD-E58F-EDF0-3094DCD55107}"/>
              </a:ext>
            </a:extLst>
          </p:cNvPr>
          <p:cNvSpPr txBox="1"/>
          <p:nvPr/>
        </p:nvSpPr>
        <p:spPr>
          <a:xfrm>
            <a:off x="1183812" y="5303520"/>
            <a:ext cx="100430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Линии поглощения в спектре Солнца (Волластон, 1802; Фраунгофер, 1814)</a:t>
            </a:r>
          </a:p>
          <a:p>
            <a:endParaRPr lang="ru-RU" dirty="0"/>
          </a:p>
          <a:p>
            <a:r>
              <a:rPr lang="ru-RU" dirty="0"/>
              <a:t>Определение элементов по спектру (Кирхгоф, Бунзен, 1859)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82066CA-0CA7-5A34-A80D-35069DC0F3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334" y="1673353"/>
            <a:ext cx="11423416" cy="334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27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A48E8-D3AF-BA1F-1BFF-38654B2C4D57}"/>
              </a:ext>
            </a:extLst>
          </p:cNvPr>
          <p:cNvSpPr txBox="1"/>
          <p:nvPr/>
        </p:nvSpPr>
        <p:spPr>
          <a:xfrm>
            <a:off x="2556184" y="470198"/>
            <a:ext cx="7394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Спектральные серии атома водорода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47C9215-2090-6457-2A40-8633E47BB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8" y="1786984"/>
            <a:ext cx="5657850" cy="32289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19903D0-FC17-38A5-0EE8-EA8BD358C7AF}"/>
              </a:ext>
            </a:extLst>
          </p:cNvPr>
          <p:cNvSpPr txBox="1"/>
          <p:nvPr/>
        </p:nvSpPr>
        <p:spPr>
          <a:xfrm>
            <a:off x="479838" y="5457815"/>
            <a:ext cx="6259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Спектры излучения (а) водорода, ртути и неона, спектр поглощения водорода (б) в видимой области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B3BE5F7-41A2-D9AB-6752-65FF5015BEA2}"/>
                  </a:ext>
                </a:extLst>
              </p:cNvPr>
              <p:cNvSpPr txBox="1"/>
              <p:nvPr/>
            </p:nvSpPr>
            <p:spPr>
              <a:xfrm>
                <a:off x="7836408" y="1786984"/>
                <a:ext cx="3215432" cy="44550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Серия </a:t>
                </a:r>
                <a:r>
                  <a:rPr lang="ru-RU" sz="2000" dirty="0" err="1"/>
                  <a:t>Бальмера</a:t>
                </a:r>
                <a:r>
                  <a:rPr lang="ru-RU" sz="2000" dirty="0"/>
                  <a:t> (1885)</a:t>
                </a:r>
              </a:p>
              <a:p>
                <a:endParaRPr lang="ru-RU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000" dirty="0"/>
                  <a:t>  </a:t>
                </a:r>
                <a:r>
                  <a:rPr lang="ru-RU" sz="2000" dirty="0"/>
                  <a:t>656.3</a:t>
                </a:r>
                <a:r>
                  <a:rPr lang="en-US" sz="2000" dirty="0"/>
                  <a:t>  </a:t>
                </a:r>
                <a:r>
                  <a:rPr lang="ru-RU" sz="2000" dirty="0"/>
                  <a:t> красная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sub>
                    </m:sSub>
                  </m:oMath>
                </a14:m>
                <a:r>
                  <a:rPr lang="en-US" sz="2000" dirty="0"/>
                  <a:t>  </a:t>
                </a:r>
                <a:r>
                  <a:rPr lang="ru-RU" sz="2000" dirty="0"/>
                  <a:t>486.1   зеленая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ru-RU" sz="2000" dirty="0"/>
                  <a:t>  434.1   синяя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b>
                    </m:sSub>
                  </m:oMath>
                </a14:m>
                <a:r>
                  <a:rPr lang="ru-RU" sz="2000" dirty="0"/>
                  <a:t>  410.2   фиолетовая</a:t>
                </a:r>
              </a:p>
              <a:p>
                <a:endParaRPr lang="ru-RU" sz="2000" dirty="0"/>
              </a:p>
              <a:p>
                <a:endParaRPr lang="ru-RU" sz="2000" dirty="0"/>
              </a:p>
              <a:p>
                <a:r>
                  <a:rPr lang="ru-RU" sz="2000" dirty="0"/>
                  <a:t>Формула </a:t>
                </a:r>
                <a:r>
                  <a:rPr lang="ru-RU" sz="2000" dirty="0" err="1"/>
                  <a:t>Бальмера</a:t>
                </a:r>
                <a:endParaRPr lang="ru-RU" sz="2000" dirty="0"/>
              </a:p>
              <a:p>
                <a:endParaRPr lang="ru-RU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=3, 4, …,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=364.56</m:t>
                    </m:r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нм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B3BE5F7-41A2-D9AB-6752-65FF5015BE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408" y="1786984"/>
                <a:ext cx="3215432" cy="4455066"/>
              </a:xfrm>
              <a:prstGeom prst="rect">
                <a:avLst/>
              </a:prstGeom>
              <a:blipFill>
                <a:blip r:embed="rId3"/>
                <a:stretch>
                  <a:fillRect l="-2087" t="-684" r="-949" b="-1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049439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1029</Words>
  <Application>Microsoft Office PowerPoint</Application>
  <PresentationFormat>Широкоэкранный</PresentationFormat>
  <Paragraphs>131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Cambria Math</vt:lpstr>
      <vt:lpstr>Times New Roman</vt:lpstr>
      <vt:lpstr>Оформление по умолчанию</vt:lpstr>
      <vt:lpstr>1_Тема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БОРОВСКАЯ ТЕОРИЯ АТОМА ВОДОРОДА</dc:title>
  <dc:creator>СЕДОВ</dc:creator>
  <cp:lastModifiedBy>dvp1234567@outlook.com</cp:lastModifiedBy>
  <cp:revision>84</cp:revision>
  <dcterms:created xsi:type="dcterms:W3CDTF">2002-04-09T19:00:16Z</dcterms:created>
  <dcterms:modified xsi:type="dcterms:W3CDTF">2022-04-21T10:39:16Z</dcterms:modified>
</cp:coreProperties>
</file>