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303" r:id="rId2"/>
    <p:sldId id="332" r:id="rId3"/>
    <p:sldId id="296" r:id="rId4"/>
    <p:sldId id="333" r:id="rId5"/>
    <p:sldId id="304" r:id="rId6"/>
    <p:sldId id="334" r:id="rId7"/>
    <p:sldId id="307" r:id="rId8"/>
    <p:sldId id="335" r:id="rId9"/>
    <p:sldId id="336" r:id="rId10"/>
    <p:sldId id="337" r:id="rId11"/>
    <p:sldId id="338" r:id="rId12"/>
    <p:sldId id="339" r:id="rId13"/>
    <p:sldId id="329" r:id="rId14"/>
    <p:sldId id="323" r:id="rId15"/>
    <p:sldId id="340" r:id="rId16"/>
    <p:sldId id="341" r:id="rId17"/>
    <p:sldId id="342" r:id="rId18"/>
    <p:sldId id="343" r:id="rId19"/>
    <p:sldId id="344" r:id="rId20"/>
    <p:sldId id="345" r:id="rId21"/>
    <p:sldId id="346" r:id="rId2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9" userDrawn="1">
          <p15:clr>
            <a:srgbClr val="A4A3A4"/>
          </p15:clr>
        </p15:guide>
        <p15:guide id="2" pos="4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6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499" y="62"/>
      </p:cViewPr>
      <p:guideLst>
        <p:guide orient="horz" pos="2269"/>
        <p:guide pos="4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AC89D1-E37E-4B4F-8BAD-F3364A2E5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9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9FBAA-F249-4EFF-9F29-FD9E8B039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94D03-330C-461D-92DA-B13935405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9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EAC7B-B535-4D6F-A3E5-A18DDFA87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9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6D6-4B5A-4E16-98AB-CA1E50BBE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11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1795-9704-4334-963B-FF6BBE3C1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99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C1D98-248F-41FA-8E33-EE0958301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35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74F26-BDEF-4207-B8DC-4F6BDC097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24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B5320-816C-48EC-912A-50D3E4C7C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71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38CA6-210E-4A9E-9C0E-F7483AD65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85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E93D9-012B-4125-B31E-EEA305B1E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5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40618-D411-44AB-8FCC-0786158C5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59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C1363A-DCAC-4803-8785-3452E649C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7.wmf"/><Relationship Id="rId1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10" Type="http://schemas.openxmlformats.org/officeDocument/2006/relationships/image" Target="../media/image7.png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27539"/>
            <a:ext cx="7772400" cy="502127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FF0000"/>
                </a:solidFill>
              </a:rPr>
              <a:t>ЭЛЕМЕНТЫ КВАНТОВОЙ МЕХАНИКИ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1AE629-AB40-794D-2480-931243190CC2}"/>
              </a:ext>
            </a:extLst>
          </p:cNvPr>
          <p:cNvSpPr txBox="1"/>
          <p:nvPr/>
        </p:nvSpPr>
        <p:spPr>
          <a:xfrm>
            <a:off x="2458530" y="1344731"/>
            <a:ext cx="735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Матричная механика (Гейзенберг, Борн, Йордан, 1925)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4036918-6541-CE04-2717-682CDE8B08A4}"/>
                  </a:ext>
                </a:extLst>
              </p:cNvPr>
              <p:cNvSpPr txBox="1"/>
              <p:nvPr/>
            </p:nvSpPr>
            <p:spPr>
              <a:xfrm>
                <a:off x="1421907" y="2113466"/>
                <a:ext cx="9348185" cy="457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+mn-lt"/>
                  </a:rPr>
                  <a:t>Опора на наблюдаемые: частоты излучения, интенсивности линий</a:t>
                </a:r>
              </a:p>
              <a:p>
                <a:endParaRPr lang="ru-RU" sz="2000" dirty="0">
                  <a:latin typeface="+mn-lt"/>
                </a:endParaRPr>
              </a:p>
              <a:p>
                <a:r>
                  <a:rPr lang="ru-RU" sz="2000" dirty="0">
                    <a:latin typeface="+mn-lt"/>
                  </a:rPr>
                  <a:t>Аналогия с классическим периодическим движением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+mn-lt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+mn-lt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+mn-lt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+mn-lt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+mn-lt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+mn-lt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+mn-lt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+mn-lt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+mn-lt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sz="2000" b="0" i="1" smtClean="0">
                            <a:latin typeface="+mn-lt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+mn-lt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+mn-lt"/>
                          </a:rPr>
                          <m:t>−</m:t>
                        </m:r>
                        <m:r>
                          <a:rPr lang="en-US" sz="2000" b="0" i="1" smtClean="0">
                            <a:latin typeface="+mn-lt"/>
                          </a:rPr>
                          <m:t>𝑖</m:t>
                        </m:r>
                        <m:r>
                          <a:rPr lang="en-US" sz="2000" b="0" i="1" smtClean="0">
                            <a:latin typeface="+mn-lt"/>
                          </a:rPr>
                          <m:t>(</m:t>
                        </m:r>
                        <m:r>
                          <a:rPr lang="en-US" sz="2000" b="0" i="1" smtClean="0">
                            <a:latin typeface="+mn-lt"/>
                          </a:rPr>
                          <m:t>𝑛</m:t>
                        </m:r>
                        <m:r>
                          <a:rPr lang="en-US" sz="2000" b="0" i="1" smtClean="0">
                            <a:latin typeface="+mn-lt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000" b="0" i="1" smtClean="0">
                            <a:latin typeface="+mn-lt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000" b="0" i="1" smtClean="0">
                            <a:latin typeface="+mn-lt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2000" dirty="0">
                  <a:latin typeface="+mn-lt"/>
                </a:endParaRPr>
              </a:p>
              <a:p>
                <a:endParaRPr lang="en-US" sz="2000" dirty="0">
                  <a:latin typeface="+mn-lt"/>
                </a:endParaRPr>
              </a:p>
              <a:p>
                <a:r>
                  <a:rPr lang="ru-RU" sz="2000" dirty="0">
                    <a:latin typeface="+mn-lt"/>
                  </a:rPr>
                  <a:t>Комбинационный принцип Ритца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+mn-lt"/>
                        <a:ea typeface="Cambria Math" panose="02040503050406030204" pitchFamily="18" charset="0"/>
                      </a:rPr>
                      <m:t>ℏ</m:t>
                    </m:r>
                    <m:sSub>
                      <m:sSubPr>
                        <m:ctrlPr>
                          <a:rPr lang="ru-RU" sz="2000" i="1" smtClean="0">
                            <a:latin typeface="+mn-lt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 smtClean="0">
                            <a:latin typeface="+mn-lt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000" b="0" i="1" smtClean="0">
                            <a:latin typeface="+mn-lt"/>
                            <a:ea typeface="Cambria Math" panose="02040503050406030204" pitchFamily="18" charset="0"/>
                          </a:rPr>
                          <m:t>𝑚𝑛</m:t>
                        </m:r>
                      </m:sub>
                    </m:sSub>
                    <m:r>
                      <a:rPr lang="en-US" sz="2000" b="0" i="1" smtClean="0">
                        <a:latin typeface="+mn-lt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+mn-lt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+mn-lt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+mn-lt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b="0" i="1" smtClean="0">
                        <a:latin typeface="+mn-lt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+mn-lt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+mn-lt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+mn-lt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latin typeface="+mn-lt"/>
                  </a:rPr>
                  <a:t> </a:t>
                </a:r>
                <a:r>
                  <a:rPr lang="ru-RU" sz="2000" dirty="0">
                    <a:latin typeface="+mn-lt"/>
                  </a:rPr>
                  <a:t>и </a:t>
                </a:r>
                <a:r>
                  <a:rPr lang="ru-RU" sz="2000" dirty="0" err="1">
                    <a:latin typeface="+mn-lt"/>
                  </a:rPr>
                  <a:t>двухиндексные</a:t>
                </a:r>
                <a:r>
                  <a:rPr lang="ru-RU" sz="2000" dirty="0">
                    <a:latin typeface="+mn-lt"/>
                  </a:rPr>
                  <a:t> амплитуды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+mn-lt"/>
                          </a:rPr>
                        </m:ctrlPr>
                      </m:sSubPr>
                      <m:e>
                        <m:r>
                          <a:rPr lang="en-US" sz="2000" i="1">
                            <a:latin typeface="+mn-lt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+mn-lt"/>
                          </a:rPr>
                          <m:t>𝑚</m:t>
                        </m:r>
                        <m:r>
                          <a:rPr lang="en-US" sz="2000" i="1">
                            <a:latin typeface="+mn-lt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+mn-lt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+mn-lt"/>
                          </a:rPr>
                        </m:ctrlPr>
                      </m:sSubPr>
                      <m:e>
                        <m:r>
                          <a:rPr lang="en-US" sz="2000" i="1">
                            <a:latin typeface="+mn-lt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+mn-lt"/>
                          </a:rPr>
                          <m:t>𝑚</m:t>
                        </m:r>
                        <m:r>
                          <a:rPr lang="en-US" sz="2000" i="1">
                            <a:latin typeface="+mn-lt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+mn-lt"/>
                          </a:rPr>
                        </m:ctrlPr>
                      </m:dPr>
                      <m:e>
                        <m:r>
                          <a:rPr lang="en-US" sz="2000" i="1">
                            <a:latin typeface="+mn-lt"/>
                          </a:rPr>
                          <m:t>0</m:t>
                        </m:r>
                      </m:e>
                    </m:d>
                    <m:sSup>
                      <m:sSupPr>
                        <m:ctrlPr>
                          <a:rPr lang="en-US" sz="2000" i="1">
                            <a:latin typeface="+mn-lt"/>
                          </a:rPr>
                        </m:ctrlPr>
                      </m:sSupPr>
                      <m:e>
                        <m:r>
                          <a:rPr lang="en-US" sz="2000" i="1">
                            <a:latin typeface="+mn-lt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+mn-lt"/>
                          </a:rPr>
                          <m:t>−</m:t>
                        </m:r>
                        <m:r>
                          <a:rPr lang="en-US" sz="2000" i="1">
                            <a:latin typeface="+mn-lt"/>
                          </a:rPr>
                          <m:t>𝑖</m:t>
                        </m:r>
                        <m:sSub>
                          <m:sSubPr>
                            <m:ctrlPr>
                              <a:rPr lang="ru-RU" sz="2000" i="1">
                                <a:latin typeface="+mn-lt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>
                                <a:latin typeface="+mn-lt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000" i="1">
                                <a:latin typeface="+mn-lt"/>
                                <a:ea typeface="Cambria Math" panose="02040503050406030204" pitchFamily="18" charset="0"/>
                              </a:rPr>
                              <m:t>𝑚𝑛</m:t>
                            </m:r>
                          </m:sub>
                        </m:sSub>
                        <m:r>
                          <a:rPr lang="en-US" sz="2000" i="1">
                            <a:latin typeface="+mn-lt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>
                    <a:latin typeface="+mn-lt"/>
                  </a:rPr>
                  <a:t> -- </a:t>
                </a:r>
                <a:r>
                  <a:rPr lang="ru-RU" sz="2000" dirty="0">
                    <a:solidFill>
                      <a:srgbClr val="FF0000"/>
                    </a:solidFill>
                    <a:latin typeface="+mn-lt"/>
                  </a:rPr>
                  <a:t>матрицы</a:t>
                </a:r>
              </a:p>
              <a:p>
                <a:endParaRPr lang="ru-RU" sz="2000" dirty="0">
                  <a:latin typeface="+mn-lt"/>
                </a:endParaRPr>
              </a:p>
              <a:p>
                <a:r>
                  <a:rPr lang="ru-RU" sz="2000" dirty="0">
                    <a:solidFill>
                      <a:srgbClr val="FF0000"/>
                    </a:solidFill>
                    <a:latin typeface="+mn-lt"/>
                  </a:rPr>
                  <a:t>Справедливы классические уравнения</a:t>
                </a:r>
                <a:r>
                  <a:rPr lang="ru-RU" sz="2000" dirty="0">
                    <a:latin typeface="+mn-lt"/>
                  </a:rPr>
                  <a:t> движения, но не для числовых величин, а </a:t>
                </a:r>
                <a:r>
                  <a:rPr lang="ru-RU" sz="2000" dirty="0">
                    <a:solidFill>
                      <a:srgbClr val="FF0000"/>
                    </a:solidFill>
                    <a:latin typeface="+mn-lt"/>
                  </a:rPr>
                  <a:t>для матриц</a:t>
                </a:r>
              </a:p>
              <a:p>
                <a:endParaRPr lang="ru-RU" sz="2000" dirty="0">
                  <a:latin typeface="+mn-lt"/>
                </a:endParaRPr>
              </a:p>
              <a:p>
                <a:r>
                  <a:rPr lang="ru-RU" sz="2000" dirty="0" err="1">
                    <a:latin typeface="+mn-lt"/>
                  </a:rPr>
                  <a:t>Некоммутативность</a:t>
                </a:r>
                <a:r>
                  <a:rPr lang="ru-RU" sz="2000" dirty="0">
                    <a:latin typeface="+mn-lt"/>
                  </a:rPr>
                  <a:t> умножения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+mn-lt"/>
                      </a:rPr>
                      <m:t>𝐴𝐵</m:t>
                    </m:r>
                    <m:r>
                      <a:rPr lang="en-US" sz="2000" b="0" i="1" smtClean="0">
                        <a:latin typeface="+mn-lt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000" b="0" i="1" smtClean="0">
                        <a:latin typeface="+mn-lt"/>
                      </a:rPr>
                      <m:t>𝐵𝐴</m:t>
                    </m:r>
                  </m:oMath>
                </a14:m>
                <a:r>
                  <a:rPr lang="ru-RU" sz="2000" dirty="0">
                    <a:latin typeface="+mn-lt"/>
                  </a:rPr>
                  <a:t>)</a:t>
                </a:r>
                <a:r>
                  <a:rPr lang="en-US" sz="2000" dirty="0">
                    <a:latin typeface="+mn-lt"/>
                  </a:rPr>
                  <a:t> </a:t>
                </a:r>
                <a:r>
                  <a:rPr lang="ru-RU" sz="2000" dirty="0">
                    <a:latin typeface="+mn-lt"/>
                  </a:rPr>
                  <a:t>и </a:t>
                </a:r>
                <a:r>
                  <a:rPr lang="ru-RU" sz="2000" dirty="0">
                    <a:solidFill>
                      <a:srgbClr val="FF0000"/>
                    </a:solidFill>
                    <a:latin typeface="+mn-lt"/>
                  </a:rPr>
                  <a:t>канонические коммутационные соотношения</a:t>
                </a:r>
                <a:r>
                  <a:rPr lang="ru-RU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+mn-lt"/>
                      </a:rPr>
                      <m:t>𝑃𝑋</m:t>
                    </m:r>
                    <m:r>
                      <a:rPr lang="en-US" sz="2000" b="0" i="1" smtClean="0">
                        <a:latin typeface="+mn-lt"/>
                      </a:rPr>
                      <m:t>−</m:t>
                    </m:r>
                    <m:r>
                      <a:rPr lang="en-US" sz="2000" b="0" i="1" smtClean="0">
                        <a:latin typeface="+mn-lt"/>
                      </a:rPr>
                      <m:t>𝑋𝑃</m:t>
                    </m:r>
                    <m:r>
                      <a:rPr lang="en-US" sz="2000" b="0" i="1" smtClean="0">
                        <a:latin typeface="+mn-lt"/>
                      </a:rPr>
                      <m:t>=−</m:t>
                    </m:r>
                    <m:r>
                      <a:rPr lang="en-US" sz="2000" b="0" i="1" smtClean="0">
                        <a:latin typeface="+mn-lt"/>
                      </a:rPr>
                      <m:t>𝑖</m:t>
                    </m:r>
                    <m:r>
                      <a:rPr lang="ru-RU" sz="2000" i="1">
                        <a:latin typeface="+mn-lt"/>
                        <a:ea typeface="Cambria Math" panose="02040503050406030204" pitchFamily="18" charset="0"/>
                      </a:rPr>
                      <m:t>ℏ</m:t>
                    </m:r>
                  </m:oMath>
                </a14:m>
                <a:endParaRPr lang="en-US" sz="2000" dirty="0">
                  <a:latin typeface="+mn-lt"/>
                </a:endParaRPr>
              </a:p>
              <a:p>
                <a:endParaRPr lang="en-US" sz="2000" dirty="0">
                  <a:latin typeface="+mn-lt"/>
                </a:endParaRPr>
              </a:p>
              <a:p>
                <a:r>
                  <a:rPr lang="ru-RU" sz="2000" dirty="0">
                    <a:latin typeface="+mn-lt"/>
                  </a:rPr>
                  <a:t>Интенсивность спектральных линий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ℏ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latin typeface="+mn-lt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4036918-6541-CE04-2717-682CDE8B0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907" y="2113466"/>
                <a:ext cx="9348185" cy="4572727"/>
              </a:xfrm>
              <a:prstGeom prst="rect">
                <a:avLst/>
              </a:prstGeom>
              <a:blipFill>
                <a:blip r:embed="rId2"/>
                <a:stretch>
                  <a:fillRect l="-652" t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24A79A-E631-15F4-F62E-5E13D2B3155E}"/>
              </a:ext>
            </a:extLst>
          </p:cNvPr>
          <p:cNvSpPr txBox="1"/>
          <p:nvPr/>
        </p:nvSpPr>
        <p:spPr>
          <a:xfrm>
            <a:off x="937334" y="340583"/>
            <a:ext cx="10317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Эквивалентность матричной и волновой механики (Шредингер, 1926)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47478A-8A2D-6FA7-0912-28A5F169FA9F}"/>
                  </a:ext>
                </a:extLst>
              </p:cNvPr>
              <p:cNvSpPr txBox="1"/>
              <p:nvPr/>
            </p:nvSpPr>
            <p:spPr>
              <a:xfrm>
                <a:off x="862611" y="1706356"/>
                <a:ext cx="10678360" cy="481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Каждой наблюдаемой величине сопоставляется </a:t>
                </a:r>
                <a:r>
                  <a:rPr lang="ru-RU" sz="2000" dirty="0">
                    <a:solidFill>
                      <a:srgbClr val="FF0000"/>
                    </a:solidFill>
                  </a:rPr>
                  <a:t>оператор</a:t>
                </a:r>
                <a:r>
                  <a:rPr lang="ru-RU" sz="2000" dirty="0"/>
                  <a:t>, действующий на волновую функцию, в частности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ru-RU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ru-RU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r>
                  <a:rPr lang="ru-RU" sz="2000" dirty="0"/>
                  <a:t>Матрица оператора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</a:t>
                </a:r>
                <a:r>
                  <a:rPr lang="ru-RU" sz="2000" dirty="0"/>
                  <a:t>равна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2000" dirty="0"/>
                  <a:t> -- волновые функции стационарных состояний)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Sup>
                            <m:sSubSup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l-GR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Ψ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r>
                  <a:rPr lang="ru-RU" sz="2000" dirty="0"/>
                  <a:t>Операторы физических величин связаны друг с другом классическими соотношениями (например,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)→−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ℏ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-- </a:t>
                </a:r>
                <a:r>
                  <a:rPr lang="ru-RU" sz="2000" dirty="0"/>
                  <a:t>правая часть уравнения Шредингера, соответствующая энергии)</a:t>
                </a:r>
              </a:p>
              <a:p>
                <a:endParaRPr lang="ru-RU" sz="2000" dirty="0"/>
              </a:p>
              <a:p>
                <a:r>
                  <a:rPr lang="ru-RU" sz="2000" dirty="0"/>
                  <a:t>Коммутационные соотношения между операторами такие же, как между матрицами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f>
                            <m:fPr>
                              <m:ctrlP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f>
                            <m:fPr>
                              <m:ctrlP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ru-RU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47478A-8A2D-6FA7-0912-28A5F169F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611" y="1706356"/>
                <a:ext cx="10678360" cy="4811061"/>
              </a:xfrm>
              <a:prstGeom prst="rect">
                <a:avLst/>
              </a:prstGeom>
              <a:blipFill>
                <a:blip r:embed="rId2"/>
                <a:stretch>
                  <a:fillRect l="-628" t="-760" r="-3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573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CEF9B5-6EF3-6EDF-5878-E92E7211C455}"/>
              </a:ext>
            </a:extLst>
          </p:cNvPr>
          <p:cNvSpPr txBox="1"/>
          <p:nvPr/>
        </p:nvSpPr>
        <p:spPr>
          <a:xfrm>
            <a:off x="5637320" y="297401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7D608-F32D-49F7-3B4D-626A8EB72B99}"/>
              </a:ext>
            </a:extLst>
          </p:cNvPr>
          <p:cNvSpPr txBox="1"/>
          <p:nvPr/>
        </p:nvSpPr>
        <p:spPr>
          <a:xfrm>
            <a:off x="1343769" y="469185"/>
            <a:ext cx="9504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Собственные значения и собственные функции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5026B6-4BCE-0F41-3DD3-5DB12F577A72}"/>
                  </a:ext>
                </a:extLst>
              </p:cNvPr>
              <p:cNvSpPr txBox="1"/>
              <p:nvPr/>
            </p:nvSpPr>
            <p:spPr>
              <a:xfrm>
                <a:off x="1046233" y="1431524"/>
                <a:ext cx="9899135" cy="522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Волновая функция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ru-RU" sz="2000" dirty="0"/>
                  <a:t>, такая что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ru-RU" sz="2000" dirty="0"/>
                  <a:t>, называется </a:t>
                </a:r>
                <a:r>
                  <a:rPr lang="ru-RU" sz="2000" dirty="0">
                    <a:solidFill>
                      <a:srgbClr val="FF0000"/>
                    </a:solidFill>
                  </a:rPr>
                  <a:t>собственной функцией</a:t>
                </a:r>
                <a:r>
                  <a:rPr lang="ru-RU" sz="2000" dirty="0"/>
                  <a:t> оператора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ru-RU" sz="2000" dirty="0"/>
                  <a:t>, а число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000" dirty="0"/>
                  <a:t> называется </a:t>
                </a:r>
                <a:r>
                  <a:rPr lang="ru-RU" sz="2000" dirty="0">
                    <a:solidFill>
                      <a:srgbClr val="FF0000"/>
                    </a:solidFill>
                  </a:rPr>
                  <a:t>собственным значением </a:t>
                </a:r>
                <a:r>
                  <a:rPr lang="ru-RU" sz="2000" dirty="0"/>
                  <a:t>оператора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000" dirty="0"/>
              </a:p>
              <a:p>
                <a:r>
                  <a:rPr lang="ru-RU" sz="2000" dirty="0"/>
                  <a:t>Справедливо </a:t>
                </a:r>
                <a:r>
                  <a:rPr lang="ru-RU" sz="2000" dirty="0">
                    <a:solidFill>
                      <a:srgbClr val="FF0000"/>
                    </a:solidFill>
                  </a:rPr>
                  <a:t>разложение по собственным функциям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r>
                        <a:rPr lang="ru-RU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ru-RU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  <a:p>
                <a:r>
                  <a:rPr lang="ru-RU" sz="2000" dirty="0"/>
                  <a:t>При этом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/>
                  <a:t> -- </a:t>
                </a:r>
                <a:r>
                  <a:rPr lang="ru-RU" sz="2000" dirty="0">
                    <a:solidFill>
                      <a:srgbClr val="FF0000"/>
                    </a:solidFill>
                  </a:rPr>
                  <a:t>вероятности</a:t>
                </a:r>
                <a:r>
                  <a:rPr lang="ru-RU" sz="2000" dirty="0"/>
                  <a:t> собственных значений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(</a:t>
                </a:r>
                <a:r>
                  <a:rPr lang="ru-RU" sz="2000" dirty="0"/>
                  <a:t>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2000" dirty="0"/>
                  <a:t> нормированы</a:t>
                </a:r>
                <a:r>
                  <a:rPr lang="en-US" sz="2000" dirty="0"/>
                  <a:t>)</a:t>
                </a:r>
              </a:p>
              <a:p>
                <a:endParaRPr lang="en-US" sz="2000" dirty="0"/>
              </a:p>
              <a:p>
                <a:r>
                  <a:rPr lang="ru-RU" sz="2000" dirty="0"/>
                  <a:t>Собственные функции ортогональны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ru-RU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ru-RU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ru-RU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000" dirty="0"/>
              </a:p>
              <a:p>
                <a:r>
                  <a:rPr lang="ru-RU" sz="2000" dirty="0"/>
                  <a:t>Среднее значение величины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0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sSup>
                        <m:sSup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</m:d>
                          <m: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r>
                  <a:rPr lang="ru-RU" sz="2000" dirty="0"/>
                  <a:t>Стационарные состояния – собственные функции </a:t>
                </a:r>
                <a:r>
                  <a:rPr lang="ru-RU" sz="2000" dirty="0">
                    <a:solidFill>
                      <a:srgbClr val="FF0000"/>
                    </a:solidFill>
                  </a:rPr>
                  <a:t>оператора энергии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5026B6-4BCE-0F41-3DD3-5DB12F577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233" y="1431524"/>
                <a:ext cx="9899135" cy="5223866"/>
              </a:xfrm>
              <a:prstGeom prst="rect">
                <a:avLst/>
              </a:prstGeom>
              <a:blipFill>
                <a:blip r:embed="rId2"/>
                <a:stretch>
                  <a:fillRect l="-677" t="-700" b="-1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9168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AED194-741D-A726-FE8C-1913368C88D3}"/>
                  </a:ext>
                </a:extLst>
              </p:cNvPr>
              <p:cNvSpPr txBox="1"/>
              <p:nvPr/>
            </p:nvSpPr>
            <p:spPr>
              <a:xfrm>
                <a:off x="872601" y="480211"/>
                <a:ext cx="10446798" cy="5897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Пример. Собственные функции операторов координаты и импульса</a:t>
                </a:r>
              </a:p>
              <a:p>
                <a:endParaRPr lang="ru-RU" dirty="0">
                  <a:solidFill>
                    <a:srgbClr val="FF0000"/>
                  </a:solidFill>
                </a:endParaRPr>
              </a:p>
              <a:p>
                <a:r>
                  <a:rPr lang="ru-RU" dirty="0"/>
                  <a:t>Оператор координаты – умножение 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ru-RU" dirty="0"/>
                  <a:t>Уравнение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имеет решение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(спектр непрерывен, собственные функции </a:t>
                </a:r>
                <a:r>
                  <a:rPr lang="ru-RU" dirty="0" err="1"/>
                  <a:t>ненормируемы</a:t>
                </a:r>
                <a:r>
                  <a:rPr lang="ru-RU" dirty="0"/>
                  <a:t>)</a:t>
                </a:r>
                <a:endParaRPr lang="en-US" dirty="0"/>
              </a:p>
              <a:p>
                <a:r>
                  <a:rPr lang="ru-RU" dirty="0"/>
                  <a:t>Разложение по собственным функциям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d>
                      <m:d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nary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u-RU" dirty="0"/>
              </a:p>
              <a:p>
                <a:endParaRPr lang="en-US" dirty="0"/>
              </a:p>
              <a:p>
                <a:r>
                  <a:rPr lang="ru-RU" dirty="0"/>
                  <a:t>Оператор импульса – дифференцирование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ru-RU" dirty="0"/>
                  <a:t>Уравнение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имеет решение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𝑖𝑝𝑥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/ℏ</m:t>
                        </m:r>
                      </m:sup>
                    </m:sSup>
                  </m:oMath>
                </a14:m>
                <a:r>
                  <a:rPr lang="en-US" dirty="0"/>
                  <a:t>  (</a:t>
                </a:r>
                <a:r>
                  <a:rPr lang="ru-RU" dirty="0"/>
                  <a:t>спектр непрерывен, собственные функции </a:t>
                </a:r>
                <a:r>
                  <a:rPr lang="ru-RU" dirty="0" err="1"/>
                  <a:t>ненормируемы</a:t>
                </a:r>
                <a:r>
                  <a:rPr lang="ru-RU" dirty="0"/>
                  <a:t>)</a:t>
                </a:r>
                <a:endParaRPr lang="en-US" dirty="0"/>
              </a:p>
              <a:p>
                <a:r>
                  <a:rPr lang="ru-RU" dirty="0"/>
                  <a:t>Разложение по собственным функциям</a:t>
                </a:r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d>
                        <m:d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</m:nary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</m:nary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𝑖𝑝𝑥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/ℏ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называется </a:t>
                </a:r>
                <a:r>
                  <a:rPr lang="ru-RU" dirty="0">
                    <a:solidFill>
                      <a:srgbClr val="FF0000"/>
                    </a:solidFill>
                  </a:rPr>
                  <a:t>преобразованием Фурье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AED194-741D-A726-FE8C-1913368C8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601" y="480211"/>
                <a:ext cx="10446798" cy="5897577"/>
              </a:xfrm>
              <a:prstGeom prst="rect">
                <a:avLst/>
              </a:prstGeom>
              <a:blipFill>
                <a:blip r:embed="rId2"/>
                <a:stretch>
                  <a:fillRect l="-875" t="-827" b="-1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351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22385"/>
            <a:ext cx="7772400" cy="855663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C00000"/>
                </a:solidFill>
              </a:rPr>
              <a:t>Соотношение  неопределенностей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Гейзенберга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781454" y="1940829"/>
            <a:ext cx="728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</a:rPr>
              <a:t>   Нельзя </a:t>
            </a:r>
            <a:r>
              <a:rPr lang="ru-RU" sz="2000" b="1" dirty="0">
                <a:solidFill>
                  <a:srgbClr val="FF3300"/>
                </a:solidFill>
              </a:rPr>
              <a:t>одновременно</a:t>
            </a:r>
            <a:r>
              <a:rPr lang="ru-RU" sz="2000" b="1" dirty="0">
                <a:solidFill>
                  <a:srgbClr val="000000"/>
                </a:solidFill>
              </a:rPr>
              <a:t> со </a:t>
            </a:r>
            <a:r>
              <a:rPr lang="ru-RU" sz="2000" b="1" dirty="0">
                <a:solidFill>
                  <a:srgbClr val="FF3300"/>
                </a:solidFill>
              </a:rPr>
              <a:t>сколь угодно высокой точностью</a:t>
            </a:r>
            <a:r>
              <a:rPr lang="ru-RU" sz="2000" b="1" dirty="0">
                <a:solidFill>
                  <a:srgbClr val="000000"/>
                </a:solidFill>
              </a:rPr>
              <a:t> определить координаты и импульс микрочастицы.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608388" y="3370263"/>
            <a:ext cx="5148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dirty="0">
                <a:solidFill>
                  <a:srgbClr val="C00000"/>
                </a:solidFill>
              </a:rPr>
              <a:t>Соотношение неопределенностей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754"/>
              </p:ext>
            </p:extLst>
          </p:nvPr>
        </p:nvGraphicFramePr>
        <p:xfrm>
          <a:off x="5540717" y="3951515"/>
          <a:ext cx="1446891" cy="473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717" y="3951515"/>
                        <a:ext cx="1446891" cy="473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0" name="Group 10"/>
          <p:cNvGrpSpPr>
            <a:grpSpLocks/>
          </p:cNvGrpSpPr>
          <p:nvPr/>
        </p:nvGrpSpPr>
        <p:grpSpPr bwMode="auto">
          <a:xfrm>
            <a:off x="5553189" y="4555222"/>
            <a:ext cx="1438275" cy="1081089"/>
            <a:chOff x="1275" y="2314"/>
            <a:chExt cx="906" cy="681"/>
          </a:xfrm>
        </p:grpSpPr>
        <p:graphicFrame>
          <p:nvGraphicFramePr>
            <p:cNvPr id="1127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8706556"/>
                </p:ext>
              </p:extLst>
            </p:nvPr>
          </p:nvGraphicFramePr>
          <p:xfrm>
            <a:off x="1275" y="2314"/>
            <a:ext cx="906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6" name="Equation" r:id="rId5" imgW="685800" imgH="241200" progId="Equation.DSMT4">
                    <p:embed/>
                  </p:oleObj>
                </mc:Choice>
                <mc:Fallback>
                  <p:oleObj name="Equation" r:id="rId5" imgW="6858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5" y="2314"/>
                          <a:ext cx="906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2397178"/>
                </p:ext>
              </p:extLst>
            </p:nvPr>
          </p:nvGraphicFramePr>
          <p:xfrm>
            <a:off x="1280" y="2683"/>
            <a:ext cx="901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7" name="Equation" r:id="rId7" imgW="660240" imgH="228600" progId="Equation.DSMT4">
                    <p:embed/>
                  </p:oleObj>
                </mc:Choice>
                <mc:Fallback>
                  <p:oleObj name="Equation" r:id="rId7" imgW="6602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0" y="2683"/>
                          <a:ext cx="901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41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0600" y="177800"/>
            <a:ext cx="7772400" cy="596900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C00000"/>
                </a:solidFill>
              </a:rPr>
              <a:t>Принцип неопределенности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7" name="Объект 5"/>
          <p:cNvGraphicFramePr>
            <a:graphicFrameLocks noChangeAspect="1"/>
          </p:cNvGraphicFramePr>
          <p:nvPr/>
        </p:nvGraphicFramePr>
        <p:xfrm>
          <a:off x="6608764" y="966788"/>
          <a:ext cx="17986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7" name="Equation" r:id="rId3" imgW="838080" imgH="228600" progId="Equation.DSMT4">
                  <p:embed/>
                </p:oleObj>
              </mc:Choice>
              <mc:Fallback>
                <p:oleObj name="Equation" r:id="rId3" imgW="838080" imgH="228600" progId="Equation.DSMT4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8764" y="966788"/>
                        <a:ext cx="179863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9" name="Объект 7"/>
          <p:cNvGraphicFramePr>
            <a:graphicFrameLocks noChangeAspect="1"/>
          </p:cNvGraphicFramePr>
          <p:nvPr/>
        </p:nvGraphicFramePr>
        <p:xfrm>
          <a:off x="6265864" y="1939925"/>
          <a:ext cx="15779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8" name="Equation" r:id="rId5" imgW="723600" imgH="203040" progId="Equation.DSMT4">
                  <p:embed/>
                </p:oleObj>
              </mc:Choice>
              <mc:Fallback>
                <p:oleObj name="Equation" r:id="rId5" imgW="723600" imgH="20304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4" y="1939925"/>
                        <a:ext cx="157797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1" name="Объект 9"/>
          <p:cNvGraphicFramePr>
            <a:graphicFrameLocks noChangeAspect="1"/>
          </p:cNvGraphicFramePr>
          <p:nvPr/>
        </p:nvGraphicFramePr>
        <p:xfrm>
          <a:off x="8112125" y="1933575"/>
          <a:ext cx="8890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9" name="Equation" r:id="rId7" imgW="431640" imgH="203040" progId="Equation.DSMT4">
                  <p:embed/>
                </p:oleObj>
              </mc:Choice>
              <mc:Fallback>
                <p:oleObj name="Equation" r:id="rId7" imgW="431640" imgH="203040" progId="Equation.DSMT4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25" y="1933575"/>
                        <a:ext cx="8890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4" name="Объект 13"/>
          <p:cNvGraphicFramePr>
            <a:graphicFrameLocks noChangeAspect="1"/>
          </p:cNvGraphicFramePr>
          <p:nvPr/>
        </p:nvGraphicFramePr>
        <p:xfrm>
          <a:off x="9191626" y="1722438"/>
          <a:ext cx="13763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0" name="Equation" r:id="rId9" imgW="736560" imgH="431640" progId="Equation.DSMT4">
                  <p:embed/>
                </p:oleObj>
              </mc:Choice>
              <mc:Fallback>
                <p:oleObj name="Equation" r:id="rId9" imgW="736560" imgH="431640" progId="Equation.DSMT4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26" y="1722438"/>
                        <a:ext cx="137636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16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322520"/>
              </p:ext>
            </p:extLst>
          </p:nvPr>
        </p:nvGraphicFramePr>
        <p:xfrm>
          <a:off x="1798638" y="3263900"/>
          <a:ext cx="16668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1" name="Equation" r:id="rId11" imgW="799920" imgH="419040" progId="Equation.DSMT4">
                  <p:embed/>
                </p:oleObj>
              </mc:Choice>
              <mc:Fallback>
                <p:oleObj name="Equation" r:id="rId11" imgW="799920" imgH="419040" progId="Equation.DSMT4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3263900"/>
                        <a:ext cx="166687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Прямоугольник 16"/>
          <p:cNvSpPr>
            <a:spLocks noChangeArrowheads="1"/>
          </p:cNvSpPr>
          <p:nvPr/>
        </p:nvSpPr>
        <p:spPr bwMode="auto">
          <a:xfrm>
            <a:off x="3542167" y="3388405"/>
            <a:ext cx="703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dirty="0">
                <a:cs typeface="Times New Roman" pitchFamily="18" charset="0"/>
              </a:rPr>
              <a:t>– длина волны де Бройля, </a:t>
            </a:r>
            <a:r>
              <a:rPr lang="en-US" i="1" dirty="0">
                <a:cs typeface="Times New Roman" pitchFamily="18" charset="0"/>
              </a:rPr>
              <a:t>k </a:t>
            </a:r>
            <a:r>
              <a:rPr lang="ru-RU" dirty="0">
                <a:cs typeface="Times New Roman" pitchFamily="18" charset="0"/>
              </a:rPr>
              <a:t>=1 (край центрального максимума соответствует первому дифракционному минимуму). Тогда из условия минимумов следует: </a:t>
            </a:r>
            <a:endParaRPr lang="ru-RU" dirty="0"/>
          </a:p>
        </p:txBody>
      </p:sp>
      <p:sp>
        <p:nvSpPr>
          <p:cNvPr id="8208" name="Rectangle 23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0691"/>
              </p:ext>
            </p:extLst>
          </p:nvPr>
        </p:nvGraphicFramePr>
        <p:xfrm>
          <a:off x="6451601" y="4588556"/>
          <a:ext cx="17621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2" name="Equation" r:id="rId13" imgW="901440" imgH="431640" progId="Equation.DSMT4">
                  <p:embed/>
                </p:oleObj>
              </mc:Choice>
              <mc:Fallback>
                <p:oleObj name="Equation" r:id="rId13" imgW="901440" imgH="431640" progId="Equation.DSMT4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1" y="4588556"/>
                        <a:ext cx="17621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Прямоугольник 19"/>
          <p:cNvSpPr>
            <a:spLocks noChangeArrowheads="1"/>
          </p:cNvSpPr>
          <p:nvPr/>
        </p:nvSpPr>
        <p:spPr bwMode="auto">
          <a:xfrm>
            <a:off x="1798637" y="5436847"/>
            <a:ext cx="6319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dirty="0">
                <a:cs typeface="Times New Roman" pitchFamily="18" charset="0"/>
              </a:rPr>
              <a:t>Умножив обе части равенства на </a:t>
            </a:r>
            <a:r>
              <a:rPr lang="ru-RU" i="1" dirty="0">
                <a:cs typeface="Times New Roman" pitchFamily="18" charset="0"/>
              </a:rPr>
              <a:t>р, </a:t>
            </a:r>
            <a:r>
              <a:rPr lang="ru-RU" dirty="0">
                <a:cs typeface="Times New Roman" pitchFamily="18" charset="0"/>
              </a:rPr>
              <a:t>получим</a:t>
            </a:r>
            <a:endParaRPr lang="ru-RU" dirty="0"/>
          </a:p>
        </p:txBody>
      </p:sp>
      <p:sp>
        <p:nvSpPr>
          <p:cNvPr id="8211" name="Rectangle 25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1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968822"/>
              </p:ext>
            </p:extLst>
          </p:nvPr>
        </p:nvGraphicFramePr>
        <p:xfrm>
          <a:off x="8118474" y="5481863"/>
          <a:ext cx="16668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3" name="Equation" r:id="rId15" imgW="838080" imgH="228600" progId="Equation.DSMT4">
                  <p:embed/>
                </p:oleObj>
              </mc:Choice>
              <mc:Fallback>
                <p:oleObj name="Equation" r:id="rId15" imgW="838080" imgH="228600" progId="Equation.DSMT4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8474" y="5481863"/>
                        <a:ext cx="16668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27" name="Picture 3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81" y="849313"/>
            <a:ext cx="3657600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79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541AF1-E4E8-FC13-B20F-1471338D95FF}"/>
              </a:ext>
            </a:extLst>
          </p:cNvPr>
          <p:cNvSpPr txBox="1"/>
          <p:nvPr/>
        </p:nvSpPr>
        <p:spPr>
          <a:xfrm>
            <a:off x="941034" y="378356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Вывод неравенства Гейзенберга из коммутационных соотношений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2AFA5D-8063-7846-E16E-3319CAEC1EAA}"/>
                  </a:ext>
                </a:extLst>
              </p:cNvPr>
              <p:cNvSpPr txBox="1"/>
              <p:nvPr/>
            </p:nvSpPr>
            <p:spPr>
              <a:xfrm>
                <a:off x="941034" y="1162836"/>
                <a:ext cx="10726591" cy="5444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/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. </a:t>
                </a:r>
                <a:r>
                  <a:rPr lang="ru-RU" sz="2000" dirty="0"/>
                  <a:t>Тогда мерой неопределенности могут служить дисперсии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̅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r>
                  <a:rPr lang="ru-RU" sz="2000" dirty="0"/>
                  <a:t>Рассмотрим функции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000" dirty="0"/>
                  <a:t>. </a:t>
                </a:r>
                <a:r>
                  <a:rPr lang="ru-RU" sz="2000" dirty="0"/>
                  <a:t>Имеем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̅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(</a:t>
                </a:r>
                <a:r>
                  <a:rPr lang="ru-RU" sz="2000" dirty="0"/>
                  <a:t>неравенство Коши-</a:t>
                </a:r>
                <a:r>
                  <a:rPr lang="ru-RU" sz="2000" dirty="0" err="1"/>
                  <a:t>Буняковского</a:t>
                </a:r>
                <a:r>
                  <a:rPr lang="ru-RU" sz="2000" dirty="0"/>
                  <a:t>, аналог векторного неравенства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𝒂𝒃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)</a:t>
                </a:r>
              </a:p>
              <a:p>
                <a:r>
                  <a:rPr lang="ru-RU" sz="2000" dirty="0"/>
                  <a:t>Интеграл в правой части равен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d>
                        <m:d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𝑥𝑝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𝑥𝑝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𝑥𝑝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𝑥𝑝</m:t>
                              </m:r>
                            </m:e>
                          </m:acc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  <a:p>
                <a:r>
                  <a:rPr lang="ru-RU" sz="2000" dirty="0"/>
                  <a:t>Квадрат модуля интеграла больше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ℏ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/>
                  <a:t>, окончательно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ru-R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p>
                        <m:sSup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2AFA5D-8063-7846-E16E-3319CAEC1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34" y="1162836"/>
                <a:ext cx="10726591" cy="5444824"/>
              </a:xfrm>
              <a:prstGeom prst="rect">
                <a:avLst/>
              </a:prstGeom>
              <a:blipFill>
                <a:blip r:embed="rId2"/>
                <a:stretch>
                  <a:fillRect l="-568" t="-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DC579369-73B1-911B-5672-C4DA13127FBB}"/>
              </a:ext>
            </a:extLst>
          </p:cNvPr>
          <p:cNvGrpSpPr/>
          <p:nvPr/>
        </p:nvGrpSpPr>
        <p:grpSpPr>
          <a:xfrm>
            <a:off x="9355681" y="5261784"/>
            <a:ext cx="1457322" cy="369332"/>
            <a:chOff x="9383697" y="6176184"/>
            <a:chExt cx="1457322" cy="369332"/>
          </a:xfrm>
        </p:grpSpPr>
        <p:sp>
          <p:nvSpPr>
            <p:cNvPr id="5" name="Облачко с текстом: прямоугольное со скругленными углами 4">
              <a:extLst>
                <a:ext uri="{FF2B5EF4-FFF2-40B4-BE49-F238E27FC236}">
                  <a16:creationId xmlns:a16="http://schemas.microsoft.com/office/drawing/2014/main" id="{26936EA2-687D-37B6-A58B-497EEED0E7CA}"/>
                </a:ext>
              </a:extLst>
            </p:cNvPr>
            <p:cNvSpPr/>
            <p:nvPr/>
          </p:nvSpPr>
          <p:spPr>
            <a:xfrm>
              <a:off x="9392574" y="6217042"/>
              <a:ext cx="1439567" cy="328474"/>
            </a:xfrm>
            <a:prstGeom prst="wedgeRoundRectCallout">
              <a:avLst>
                <a:gd name="adj1" fmla="val -46820"/>
                <a:gd name="adj2" fmla="val -137500"/>
                <a:gd name="adj3" fmla="val 1666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noFill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CF940A6-A08E-7252-CF54-BE98F266F256}"/>
                </a:ext>
              </a:extLst>
            </p:cNvPr>
            <p:cNvSpPr txBox="1"/>
            <p:nvPr/>
          </p:nvSpPr>
          <p:spPr>
            <a:xfrm>
              <a:off x="9383697" y="6176184"/>
              <a:ext cx="1457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/>
                <a:t>вещественно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5734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EAAD2B-63FF-E49C-3B3E-65EDDFC9E748}"/>
                  </a:ext>
                </a:extLst>
              </p:cNvPr>
              <p:cNvSpPr txBox="1"/>
              <p:nvPr/>
            </p:nvSpPr>
            <p:spPr>
              <a:xfrm>
                <a:off x="1189608" y="541538"/>
                <a:ext cx="10066656" cy="5513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solidFill>
                      <a:srgbClr val="FF0000"/>
                    </a:solidFill>
                  </a:rPr>
                  <a:t>Когерентные состояния</a:t>
                </a:r>
                <a:r>
                  <a:rPr lang="ru-RU" sz="2000" dirty="0"/>
                  <a:t> – состояния, обращающие неравенство Гейзенберга в равенство</a:t>
                </a:r>
                <a:r>
                  <a:rPr lang="en-US" sz="2000" dirty="0"/>
                  <a:t> (</a:t>
                </a:r>
                <a:r>
                  <a:rPr lang="ru-RU" sz="2000" dirty="0"/>
                  <a:t>максимально соответствуют классическим</a:t>
                </a:r>
                <a:r>
                  <a:rPr lang="en-US" sz="2000" dirty="0"/>
                  <a:t>)</a:t>
                </a:r>
                <a:endParaRPr lang="ru-RU" sz="2000" dirty="0"/>
              </a:p>
              <a:p>
                <a:endParaRPr lang="ru-RU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d>
                        <m:dPr>
                          <m:ctrlP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1/4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rad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𝑖𝑞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ru-RU" sz="2000" dirty="0">
                    <a:solidFill>
                      <a:srgbClr val="FF0000"/>
                    </a:solidFill>
                  </a:rPr>
                  <a:t>Расплывание волнового пакета </a:t>
                </a:r>
                <a:r>
                  <a:rPr lang="ru-RU" sz="2000" dirty="0"/>
                  <a:t>свободной частицы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d>
                        <m:dPr>
                          <m:ctrlP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1/4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𝑖𝑞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20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ℏ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ℏ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  <m:sSup>
                                        <m:sSup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  <m:sup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  <a:p>
                <a:endParaRPr lang="ru-RU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𝑞𝑡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𝑚𝑑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EAAD2B-63FF-E49C-3B3E-65EDDFC9E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608" y="541538"/>
                <a:ext cx="10066656" cy="5513304"/>
              </a:xfrm>
              <a:prstGeom prst="rect">
                <a:avLst/>
              </a:prstGeom>
              <a:blipFill>
                <a:blip r:embed="rId2"/>
                <a:stretch>
                  <a:fillRect l="-605" t="-6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2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7BD3AEB5-7AEB-09E1-C31E-D7E55F33C7F5}"/>
              </a:ext>
            </a:extLst>
          </p:cNvPr>
          <p:cNvGrpSpPr/>
          <p:nvPr/>
        </p:nvGrpSpPr>
        <p:grpSpPr>
          <a:xfrm>
            <a:off x="1013015" y="1215216"/>
            <a:ext cx="9988415" cy="4779146"/>
            <a:chOff x="1101792" y="1224093"/>
            <a:chExt cx="9988415" cy="4779146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A8FB10E6-6585-597F-1C3F-C1BF6A961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1792" y="1224093"/>
              <a:ext cx="9988415" cy="4779146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26B336B-CD08-9C3A-708C-D4DDB236036F}"/>
                    </a:ext>
                  </a:extLst>
                </p:cNvPr>
                <p:cNvSpPr txBox="1"/>
                <p:nvPr/>
              </p:nvSpPr>
              <p:spPr>
                <a:xfrm>
                  <a:off x="5131293" y="1988598"/>
                  <a:ext cx="32977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26B336B-CD08-9C3A-708C-D4DDB23603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1293" y="1988598"/>
                  <a:ext cx="32977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6667" r="-5556" b="-1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5398C25-5CDA-4F94-23A0-AA7F7991A66C}"/>
                    </a:ext>
                  </a:extLst>
                </p:cNvPr>
                <p:cNvSpPr txBox="1"/>
                <p:nvPr/>
              </p:nvSpPr>
              <p:spPr>
                <a:xfrm>
                  <a:off x="5681709" y="3244334"/>
                  <a:ext cx="99149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5398C25-5CDA-4F94-23A0-AA7F7991A6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1709" y="3244334"/>
                  <a:ext cx="991490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4908" r="-1227" b="-1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990BF2C1-9A83-A42B-F47C-ED0C91F9D521}"/>
                    </a:ext>
                  </a:extLst>
                </p:cNvPr>
                <p:cNvSpPr txBox="1"/>
                <p:nvPr/>
              </p:nvSpPr>
              <p:spPr>
                <a:xfrm>
                  <a:off x="7368466" y="4376691"/>
                  <a:ext cx="99860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990BF2C1-9A83-A42B-F47C-ED0C91F9D5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8466" y="4376691"/>
                  <a:ext cx="998607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4878" r="-1829" b="-1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9214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FF5BF6-D414-F873-3540-C0B25217A686}"/>
              </a:ext>
            </a:extLst>
          </p:cNvPr>
          <p:cNvSpPr txBox="1"/>
          <p:nvPr/>
        </p:nvSpPr>
        <p:spPr>
          <a:xfrm>
            <a:off x="1457417" y="479394"/>
            <a:ext cx="9277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Величина неопределенности и время расплывания пакета для макроскопических тел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1C2AEE3-BCA5-930C-548C-A19EE315D14A}"/>
                  </a:ext>
                </a:extLst>
              </p:cNvPr>
              <p:cNvSpPr txBox="1"/>
              <p:nvPr/>
            </p:nvSpPr>
            <p:spPr>
              <a:xfrm>
                <a:off x="1225297" y="2046480"/>
                <a:ext cx="9976103" cy="3017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Для тела массой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кг при начальной неопределенности координаты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−17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ru-RU" dirty="0"/>
                  <a:t>м: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Начальная неопределенность импульса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ℏ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=0.53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−17</m:t>
                        </m:r>
                      </m:sup>
                    </m:sSup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кг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</m:t>
                    </m:r>
                  </m:oMath>
                </a14:m>
                <a:endParaRPr lang="ru-RU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Неопределенность в координате при больших временах растет как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𝑚𝑑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0.53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−17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(м)</m:t>
                    </m:r>
                  </m:oMath>
                </a14:m>
                <a:r>
                  <a:rPr lang="ru-RU" dirty="0"/>
                  <a:t> и достигает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ru-RU" dirty="0"/>
                  <a:t> м за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</a:rPr>
                      <m:t> с=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317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лет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Неопределенность импульса остается постоянной (для свободной частицы)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1C2AEE3-BCA5-930C-548C-A19EE315D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297" y="2046480"/>
                <a:ext cx="9976103" cy="3017236"/>
              </a:xfrm>
              <a:prstGeom prst="rect">
                <a:avLst/>
              </a:prstGeom>
              <a:blipFill>
                <a:blip r:embed="rId2"/>
                <a:stretch>
                  <a:fillRect l="-916" t="-1616" b="-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097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0C98FE-F19F-8ACE-1F19-24519A95B86D}"/>
              </a:ext>
            </a:extLst>
          </p:cNvPr>
          <p:cNvSpPr txBox="1"/>
          <p:nvPr/>
        </p:nvSpPr>
        <p:spPr>
          <a:xfrm>
            <a:off x="1299972" y="409527"/>
            <a:ext cx="9592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Принцип неопределенности и оценка энергии основного состояния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F22390E-7FC6-B6A9-4AAC-38999C8DAFC9}"/>
                  </a:ext>
                </a:extLst>
              </p:cNvPr>
              <p:cNvSpPr txBox="1"/>
              <p:nvPr/>
            </p:nvSpPr>
            <p:spPr>
              <a:xfrm>
                <a:off x="1056443" y="2046346"/>
                <a:ext cx="4839402" cy="3234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Энергия </a:t>
                </a:r>
                <a:r>
                  <a:rPr lang="ru-RU" dirty="0">
                    <a:solidFill>
                      <a:srgbClr val="FF0000"/>
                    </a:solidFill>
                  </a:rPr>
                  <a:t>атома водорода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Из соотношения неопределенности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=ℏ</m:t>
                      </m:r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Исключаем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F22390E-7FC6-B6A9-4AAC-38999C8DA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443" y="2046346"/>
                <a:ext cx="4839402" cy="3234988"/>
              </a:xfrm>
              <a:prstGeom prst="rect">
                <a:avLst/>
              </a:prstGeom>
              <a:blipFill>
                <a:blip r:embed="rId2"/>
                <a:stretch>
                  <a:fillRect l="-1889" t="-1509" r="-11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453CDC-6C23-C7CA-8B16-4799FB6CFBAE}"/>
                  </a:ext>
                </a:extLst>
              </p:cNvPr>
              <p:cNvSpPr txBox="1"/>
              <p:nvPr/>
            </p:nvSpPr>
            <p:spPr>
              <a:xfrm>
                <a:off x="7084380" y="2046346"/>
                <a:ext cx="4319837" cy="4025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Ищем минимум по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Откуда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-- боровский радиус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-- </a:t>
                </a:r>
                <a:r>
                  <a:rPr lang="ru-RU" dirty="0"/>
                  <a:t>энергия основного состояния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453CDC-6C23-C7CA-8B16-4799FB6CF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380" y="2046346"/>
                <a:ext cx="4319837" cy="4025013"/>
              </a:xfrm>
              <a:prstGeom prst="rect">
                <a:avLst/>
              </a:prstGeom>
              <a:blipFill>
                <a:blip r:embed="rId3"/>
                <a:stretch>
                  <a:fillRect l="-2116" t="-1212" r="-1551" b="-2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199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3BF2E8-3932-81CC-DA55-A4126593A224}"/>
                  </a:ext>
                </a:extLst>
              </p:cNvPr>
              <p:cNvSpPr txBox="1"/>
              <p:nvPr/>
            </p:nvSpPr>
            <p:spPr>
              <a:xfrm>
                <a:off x="1775534" y="627528"/>
                <a:ext cx="9144000" cy="5602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Матричная механика позволила решить ряд задач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ru-RU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Гармонический осциллятор (Гейзенберг, 1925)</a:t>
                </a:r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      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  <a:p>
                <a:endParaRPr lang="ru-RU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Атом водорода (Паули, 1926)</a:t>
                </a:r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  <a:p>
                <a:endParaRPr lang="ru-RU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Электрон в однородном магнитном поле (Ландау, 1930)</a:t>
                </a:r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d>
                        <m:d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i="1" dirty="0"/>
              </a:p>
              <a:p>
                <a:endParaRPr lang="en-US" i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Объяснила </a:t>
                </a:r>
                <a:r>
                  <a:rPr lang="ru-RU" dirty="0">
                    <a:solidFill>
                      <a:srgbClr val="FF0000"/>
                    </a:solidFill>
                  </a:rPr>
                  <a:t>правила отбора </a:t>
                </a:r>
                <a:r>
                  <a:rPr lang="ru-RU" dirty="0"/>
                  <a:t>– отсутствие переходов между некоторыми уровнями</a:t>
                </a:r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3BF2E8-3932-81CC-DA55-A4126593A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34" y="627528"/>
                <a:ext cx="9144000" cy="5602944"/>
              </a:xfrm>
              <a:prstGeom prst="rect">
                <a:avLst/>
              </a:prstGeom>
              <a:blipFill>
                <a:blip r:embed="rId2"/>
                <a:stretch>
                  <a:fillRect l="-1000" t="-871" b="-1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455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FA4B0F-8C8A-37C8-42D2-9F75CA2B248C}"/>
              </a:ext>
            </a:extLst>
          </p:cNvPr>
          <p:cNvSpPr txBox="1"/>
          <p:nvPr/>
        </p:nvSpPr>
        <p:spPr>
          <a:xfrm>
            <a:off x="816746" y="85225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0B5BDB-7235-292F-C876-F701EE6307D2}"/>
                  </a:ext>
                </a:extLst>
              </p:cNvPr>
              <p:cNvSpPr txBox="1"/>
              <p:nvPr/>
            </p:nvSpPr>
            <p:spPr>
              <a:xfrm>
                <a:off x="816746" y="1496286"/>
                <a:ext cx="4913051" cy="3051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Энергия </a:t>
                </a:r>
                <a:r>
                  <a:rPr lang="ru-RU" dirty="0">
                    <a:solidFill>
                      <a:srgbClr val="FF0000"/>
                    </a:solidFill>
                  </a:rPr>
                  <a:t>линейного осциллятора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Из соотношения неопределенности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Исключаем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0B5BDB-7235-292F-C876-F701EE6307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46" y="1496286"/>
                <a:ext cx="4913051" cy="3051989"/>
              </a:xfrm>
              <a:prstGeom prst="rect">
                <a:avLst/>
              </a:prstGeom>
              <a:blipFill>
                <a:blip r:embed="rId2"/>
                <a:stretch>
                  <a:fillRect l="-1985" t="-1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85065F-650A-A1ED-6D4E-41A721FE7DF7}"/>
                  </a:ext>
                </a:extLst>
              </p:cNvPr>
              <p:cNvSpPr txBox="1"/>
              <p:nvPr/>
            </p:nvSpPr>
            <p:spPr>
              <a:xfrm>
                <a:off x="6793637" y="1631777"/>
                <a:ext cx="4581617" cy="40934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Ищем минимум по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Откуда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-- амплитуда и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-- </a:t>
                </a:r>
                <a:r>
                  <a:rPr lang="ru-RU" dirty="0"/>
                  <a:t>энергия </a:t>
                </a:r>
                <a:r>
                  <a:rPr lang="ru-RU" dirty="0">
                    <a:solidFill>
                      <a:srgbClr val="FF0000"/>
                    </a:solidFill>
                  </a:rPr>
                  <a:t>нулевых колебаний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85065F-650A-A1ED-6D4E-41A721FE7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637" y="1631777"/>
                <a:ext cx="4581617" cy="4093493"/>
              </a:xfrm>
              <a:prstGeom prst="rect">
                <a:avLst/>
              </a:prstGeom>
              <a:blipFill>
                <a:blip r:embed="rId3"/>
                <a:stretch>
                  <a:fillRect l="-1995" t="-1192" b="-25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7938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D57A59-964A-0809-0289-20A13EC04343}"/>
              </a:ext>
            </a:extLst>
          </p:cNvPr>
          <p:cNvSpPr txBox="1"/>
          <p:nvPr/>
        </p:nvSpPr>
        <p:spPr>
          <a:xfrm>
            <a:off x="884413" y="568171"/>
            <a:ext cx="10423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Уравнение Шредингера для системы многих частиц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3200D0-1B7A-ECF1-3B0F-4F3494CA14A6}"/>
                  </a:ext>
                </a:extLst>
              </p:cNvPr>
              <p:cNvSpPr txBox="1"/>
              <p:nvPr/>
            </p:nvSpPr>
            <p:spPr>
              <a:xfrm>
                <a:off x="884413" y="1384917"/>
                <a:ext cx="10423174" cy="5206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−…−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</m:oMath>
                  </m:oMathPara>
                </a14:m>
                <a:endParaRPr lang="ru-RU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ru-RU" dirty="0"/>
                  <a:t>Здесь</a:t>
                </a:r>
                <a:r>
                  <a:rPr lang="en-US" dirty="0"/>
                  <a:t>  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-- </a:t>
                </a:r>
                <a:r>
                  <a:rPr lang="ru-RU" dirty="0"/>
                  <a:t>оператор Лапласа</a:t>
                </a:r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-- </a:t>
                </a:r>
                <a:r>
                  <a:rPr lang="ru-RU" dirty="0"/>
                  <a:t>волновая функция не в трехмерном пространстве, а в </a:t>
                </a:r>
                <a:r>
                  <a:rPr lang="ru-RU" dirty="0">
                    <a:solidFill>
                      <a:srgbClr val="FF0000"/>
                    </a:solidFill>
                  </a:rPr>
                  <a:t>конфигурационном пространстве </a:t>
                </a:r>
                <a:r>
                  <a:rPr lang="ru-RU" dirty="0"/>
                  <a:t>многих переменных</a:t>
                </a:r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Ψ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 -- совместная плотность вероятности первой частице находиться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, …,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</a:t>
                </a:r>
                <a:r>
                  <a:rPr lang="ru-RU" dirty="0"/>
                  <a:t>ой частице находиться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/>
                  <a:t>Определенные </a:t>
                </a:r>
                <a:r>
                  <a:rPr lang="ru-RU" dirty="0"/>
                  <a:t>свойства симметрии волновой функции для одинаковых частиц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3200D0-1B7A-ECF1-3B0F-4F3494CA1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413" y="1384917"/>
                <a:ext cx="10423174" cy="5206490"/>
              </a:xfrm>
              <a:prstGeom prst="rect">
                <a:avLst/>
              </a:prstGeom>
              <a:blipFill>
                <a:blip r:embed="rId2"/>
                <a:stretch>
                  <a:fillRect l="-877" b="-17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367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63172"/>
            <a:ext cx="7772400" cy="1131888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Волновые свойства частиц вещества. Формула  де Бройля. Волны де Бройля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438525" y="5119688"/>
          <a:ext cx="889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Equation" r:id="rId3" imgW="888614" imgH="266584" progId="Equation.DSMT4">
                  <p:embed/>
                </p:oleObj>
              </mc:Choice>
              <mc:Fallback>
                <p:oleObj name="Equation" r:id="rId3" imgW="888614" imgH="26658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5119688"/>
                        <a:ext cx="8890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077" name="Object 5"/>
              <p:cNvSpPr txBox="1"/>
              <p:nvPr/>
            </p:nvSpPr>
            <p:spPr bwMode="auto">
              <a:xfrm>
                <a:off x="6840582" y="4776836"/>
                <a:ext cx="1268368" cy="787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077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40582" y="4776836"/>
                <a:ext cx="1268368" cy="787400"/>
              </a:xfrm>
              <a:prstGeom prst="rect">
                <a:avLst/>
              </a:prstGeom>
              <a:blipFill>
                <a:blip r:embed="rId5"/>
                <a:stretch>
                  <a:fillRect b="-155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78" name="Group 65"/>
          <p:cNvGrpSpPr>
            <a:grpSpLocks/>
          </p:cNvGrpSpPr>
          <p:nvPr/>
        </p:nvGrpSpPr>
        <p:grpSpPr bwMode="auto">
          <a:xfrm>
            <a:off x="3519488" y="4084638"/>
            <a:ext cx="715962" cy="442912"/>
            <a:chOff x="1257" y="795"/>
            <a:chExt cx="451" cy="279"/>
          </a:xfrm>
        </p:grpSpPr>
        <p:sp>
          <p:nvSpPr>
            <p:cNvPr id="3082" name="Oval 52"/>
            <p:cNvSpPr>
              <a:spLocks noChangeArrowheads="1"/>
            </p:cNvSpPr>
            <p:nvPr/>
          </p:nvSpPr>
          <p:spPr bwMode="auto">
            <a:xfrm>
              <a:off x="1287" y="952"/>
              <a:ext cx="116" cy="12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83" name="Object 55"/>
            <p:cNvGraphicFramePr>
              <a:graphicFrameLocks noChangeAspect="1"/>
            </p:cNvGraphicFramePr>
            <p:nvPr/>
          </p:nvGraphicFramePr>
          <p:xfrm>
            <a:off x="1257" y="795"/>
            <a:ext cx="168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1" name="Формула" r:id="rId6" imgW="266469" imgH="203024" progId="Equation.3">
                    <p:embed/>
                  </p:oleObj>
                </mc:Choice>
                <mc:Fallback>
                  <p:oleObj name="Формула" r:id="rId6" imgW="266469" imgH="203024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7" y="795"/>
                          <a:ext cx="168" cy="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084" name="Group 59"/>
            <p:cNvGrpSpPr>
              <a:grpSpLocks/>
            </p:cNvGrpSpPr>
            <p:nvPr/>
          </p:nvGrpSpPr>
          <p:grpSpPr bwMode="auto">
            <a:xfrm>
              <a:off x="1403" y="815"/>
              <a:ext cx="305" cy="200"/>
              <a:chOff x="1403" y="711"/>
              <a:chExt cx="305" cy="200"/>
            </a:xfrm>
          </p:grpSpPr>
          <p:sp>
            <p:nvSpPr>
              <p:cNvPr id="3085" name="Line 53"/>
              <p:cNvSpPr>
                <a:spLocks noChangeShapeType="1"/>
              </p:cNvSpPr>
              <p:nvPr/>
            </p:nvSpPr>
            <p:spPr bwMode="auto">
              <a:xfrm>
                <a:off x="1403" y="909"/>
                <a:ext cx="289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3086" name="Object 56"/>
              <p:cNvGraphicFramePr>
                <a:graphicFrameLocks noChangeAspect="1"/>
              </p:cNvGraphicFramePr>
              <p:nvPr/>
            </p:nvGraphicFramePr>
            <p:xfrm>
              <a:off x="1588" y="711"/>
              <a:ext cx="120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22" name="Формула" r:id="rId8" imgW="190417" imgH="241195" progId="Equation.3">
                      <p:embed/>
                    </p:oleObj>
                  </mc:Choice>
                  <mc:Fallback>
                    <p:oleObj name="Формула" r:id="rId8" imgW="190417" imgH="241195" progId="Equation.3">
                      <p:embed/>
                      <p:pic>
                        <p:nvPicPr>
                          <p:cNvPr id="0" name="Object 5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8" y="711"/>
                            <a:ext cx="120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079" name="Freeform 57"/>
          <p:cNvSpPr>
            <a:spLocks/>
          </p:cNvSpPr>
          <p:nvPr/>
        </p:nvSpPr>
        <p:spPr bwMode="auto">
          <a:xfrm>
            <a:off x="6673850" y="4211638"/>
            <a:ext cx="1435100" cy="330200"/>
          </a:xfrm>
          <a:custGeom>
            <a:avLst/>
            <a:gdLst>
              <a:gd name="T0" fmla="*/ 0 w 1536"/>
              <a:gd name="T1" fmla="*/ 2147483647 h 744"/>
              <a:gd name="T2" fmla="*/ 2147483647 w 1536"/>
              <a:gd name="T3" fmla="*/ 2147483647 h 744"/>
              <a:gd name="T4" fmla="*/ 2147483647 w 1536"/>
              <a:gd name="T5" fmla="*/ 2147483647 h 744"/>
              <a:gd name="T6" fmla="*/ 2147483647 w 1536"/>
              <a:gd name="T7" fmla="*/ 2147483647 h 744"/>
              <a:gd name="T8" fmla="*/ 2147483647 w 1536"/>
              <a:gd name="T9" fmla="*/ 2147483647 h 744"/>
              <a:gd name="T10" fmla="*/ 2147483647 w 1536"/>
              <a:gd name="T11" fmla="*/ 2147483647 h 744"/>
              <a:gd name="T12" fmla="*/ 2147483647 w 1536"/>
              <a:gd name="T13" fmla="*/ 2147483647 h 7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744">
                <a:moveTo>
                  <a:pt x="0" y="406"/>
                </a:moveTo>
                <a:cubicBezTo>
                  <a:pt x="44" y="348"/>
                  <a:pt x="175" y="0"/>
                  <a:pt x="263" y="56"/>
                </a:cubicBezTo>
                <a:cubicBezTo>
                  <a:pt x="351" y="112"/>
                  <a:pt x="444" y="740"/>
                  <a:pt x="528" y="742"/>
                </a:cubicBezTo>
                <a:cubicBezTo>
                  <a:pt x="612" y="744"/>
                  <a:pt x="682" y="72"/>
                  <a:pt x="768" y="70"/>
                </a:cubicBezTo>
                <a:cubicBezTo>
                  <a:pt x="854" y="68"/>
                  <a:pt x="950" y="728"/>
                  <a:pt x="1042" y="728"/>
                </a:cubicBezTo>
                <a:cubicBezTo>
                  <a:pt x="1134" y="728"/>
                  <a:pt x="1236" y="123"/>
                  <a:pt x="1318" y="69"/>
                </a:cubicBezTo>
                <a:cubicBezTo>
                  <a:pt x="1400" y="15"/>
                  <a:pt x="1491" y="336"/>
                  <a:pt x="1536" y="406"/>
                </a:cubicBezTo>
              </a:path>
            </a:pathLst>
          </a:custGeom>
          <a:noFill/>
          <a:ln w="38100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Text Box 1024"/>
          <p:cNvSpPr txBox="1">
            <a:spLocks noChangeArrowheads="1"/>
          </p:cNvSpPr>
          <p:nvPr/>
        </p:nvSpPr>
        <p:spPr bwMode="auto">
          <a:xfrm>
            <a:off x="1260629" y="2016125"/>
            <a:ext cx="917951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Гипотеза об универсальности корпускулярно-волнового дуализма (де Бройль, 1924): </a:t>
            </a:r>
            <a:r>
              <a:rPr lang="ru-RU" i="1" dirty="0">
                <a:solidFill>
                  <a:srgbClr val="FF3300"/>
                </a:solidFill>
              </a:rPr>
              <a:t>не только фотоны, но и  электроны и любые другие частицы материи наряду с корпускулярными обладают также волновыми свойствами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B451D135-8177-8E91-6C1F-F267E7CF2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5206" y="4929188"/>
            <a:ext cx="2697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формула де Бройля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FCF03FD-EB24-31E5-B537-1244182E4A09}"/>
                  </a:ext>
                </a:extLst>
              </p:cNvPr>
              <p:cNvSpPr txBox="1"/>
              <p:nvPr/>
            </p:nvSpPr>
            <p:spPr>
              <a:xfrm>
                <a:off x="1123943" y="5732889"/>
                <a:ext cx="1008857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Условие квантовая Бора переписывается как условие кратного числа волн де Бройля на траектории: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𝑚𝑣𝑟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FCF03FD-EB24-31E5-B537-1244182E4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43" y="5732889"/>
                <a:ext cx="10088578" cy="830997"/>
              </a:xfrm>
              <a:prstGeom prst="rect">
                <a:avLst/>
              </a:prstGeom>
              <a:blipFill>
                <a:blip r:embed="rId10"/>
                <a:stretch>
                  <a:fillRect l="-906" t="-583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3292CD65-7263-B9A4-DE70-7E9BF37C04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9335787"/>
                  </p:ext>
                </p:extLst>
              </p:nvPr>
            </p:nvGraphicFramePr>
            <p:xfrm>
              <a:off x="1548245" y="1771253"/>
              <a:ext cx="9611591" cy="39125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4273">
                      <a:extLst>
                        <a:ext uri="{9D8B030D-6E8A-4147-A177-3AD203B41FA5}">
                          <a16:colId xmlns:a16="http://schemas.microsoft.com/office/drawing/2014/main" val="1341263563"/>
                        </a:ext>
                      </a:extLst>
                    </a:gridCol>
                    <a:gridCol w="3283527">
                      <a:extLst>
                        <a:ext uri="{9D8B030D-6E8A-4147-A177-3AD203B41FA5}">
                          <a16:colId xmlns:a16="http://schemas.microsoft.com/office/drawing/2014/main" val="825941692"/>
                        </a:ext>
                      </a:extLst>
                    </a:gridCol>
                    <a:gridCol w="4353791">
                      <a:extLst>
                        <a:ext uri="{9D8B030D-6E8A-4147-A177-3AD203B41FA5}">
                          <a16:colId xmlns:a16="http://schemas.microsoft.com/office/drawing/2014/main" val="4261640958"/>
                        </a:ext>
                      </a:extLst>
                    </a:gridCol>
                  </a:tblGrid>
                  <a:tr h="698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>
                              <a:solidFill>
                                <a:sysClr val="windowText" lastClr="000000"/>
                              </a:solidFill>
                            </a:rPr>
                            <a:t>частица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>
                              <a:solidFill>
                                <a:schemeClr val="tx1"/>
                              </a:solidFill>
                            </a:rPr>
                            <a:t>связь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>
                              <a:solidFill>
                                <a:schemeClr val="tx1"/>
                              </a:solidFill>
                            </a:rPr>
                            <a:t>волна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30959523"/>
                      </a:ext>
                    </a:extLst>
                  </a:tr>
                  <a:tr h="3213839">
                    <a:tc>
                      <a:txBody>
                        <a:bodyPr/>
                        <a:lstStyle/>
                        <a:p>
                          <a:endParaRPr lang="ru-RU" sz="24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oMath>
                            </m:oMathPara>
                          </a14:m>
                          <a:endParaRPr lang="ru-RU" sz="2400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4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=ℏ</m:t>
                              </m:r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r>
                            <a:rPr lang="ru-RU" sz="2400" b="1" dirty="0"/>
                            <a:t> </a:t>
                          </a:r>
                        </a:p>
                        <a:p>
                          <a:endParaRPr lang="ru-RU" sz="2400" b="1" dirty="0"/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𝑝𝑐</m:t>
                              </m:r>
                            </m:oMath>
                          </a14:m>
                          <a:r>
                            <a:rPr lang="en-US" sz="2400" b="0" dirty="0"/>
                            <a:t>   </a:t>
                          </a:r>
                          <a:r>
                            <a:rPr lang="ru-RU" sz="2400" b="0" dirty="0"/>
                            <a:t>фотон</a:t>
                          </a:r>
                        </a:p>
                        <a:p>
                          <a:endParaRPr lang="ru-RU" sz="2400" b="0" dirty="0"/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b="0" dirty="0"/>
                            <a:t>  </a:t>
                          </a:r>
                          <a:r>
                            <a:rPr lang="ru-RU" sz="2400" b="0" dirty="0"/>
                            <a:t> электрон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400" i="1" dirty="0">
                            <a:latin typeface="Cambria Math" panose="02040503050406030204" pitchFamily="18" charset="0"/>
                          </a:endParaRPr>
                        </a:p>
                        <a:p>
                          <a:endParaRPr lang="ru-RU" sz="2400" i="1" dirty="0">
                            <a:latin typeface="Cambria Math" panose="02040503050406030204" pitchFamily="18" charset="0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𝒌𝒓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ru-RU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ℏ</m:t>
                                      </m:r>
                                    </m:den>
                                  </m:f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𝑐𝑡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2800" dirty="0"/>
                            <a:t> </a:t>
                          </a:r>
                          <a:endParaRPr lang="en-US" sz="2800" dirty="0"/>
                        </a:p>
                        <a:p>
                          <a:r>
                            <a:rPr lang="ru-RU" sz="2400" dirty="0"/>
                            <a:t>     (фотон)</a:t>
                          </a:r>
                        </a:p>
                        <a:p>
                          <a:endParaRPr lang="ru-RU" sz="2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𝒌𝒓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p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ru-RU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ru-RU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ℏ</m:t>
                                      </m:r>
                                    </m:den>
                                  </m:f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𝒑𝒓</m:t>
                                      </m:r>
                                    </m:num>
                                    <m:den>
                                      <m:r>
                                        <a:rPr lang="ru-RU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ℏ</m:t>
                                      </m:r>
                                    </m:den>
                                  </m:f>
                                </m:sup>
                              </m:sSup>
                            </m:oMath>
                          </a14:m>
                          <a:r>
                            <a:rPr lang="ru-RU" sz="2400" dirty="0"/>
                            <a:t> </a:t>
                          </a:r>
                          <a:endParaRPr lang="en-US" sz="2400" dirty="0"/>
                        </a:p>
                        <a:p>
                          <a:r>
                            <a:rPr lang="en-US" sz="2400" dirty="0"/>
                            <a:t>      (</a:t>
                          </a:r>
                          <a:r>
                            <a:rPr lang="ru-RU" sz="2400" dirty="0"/>
                            <a:t>электрон)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696570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3292CD65-7263-B9A4-DE70-7E9BF37C04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9335787"/>
                  </p:ext>
                </p:extLst>
              </p:nvPr>
            </p:nvGraphicFramePr>
            <p:xfrm>
              <a:off x="1548245" y="1771253"/>
              <a:ext cx="9611591" cy="39125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4273">
                      <a:extLst>
                        <a:ext uri="{9D8B030D-6E8A-4147-A177-3AD203B41FA5}">
                          <a16:colId xmlns:a16="http://schemas.microsoft.com/office/drawing/2014/main" val="1341263563"/>
                        </a:ext>
                      </a:extLst>
                    </a:gridCol>
                    <a:gridCol w="3283527">
                      <a:extLst>
                        <a:ext uri="{9D8B030D-6E8A-4147-A177-3AD203B41FA5}">
                          <a16:colId xmlns:a16="http://schemas.microsoft.com/office/drawing/2014/main" val="825941692"/>
                        </a:ext>
                      </a:extLst>
                    </a:gridCol>
                    <a:gridCol w="4353791">
                      <a:extLst>
                        <a:ext uri="{9D8B030D-6E8A-4147-A177-3AD203B41FA5}">
                          <a16:colId xmlns:a16="http://schemas.microsoft.com/office/drawing/2014/main" val="4261640958"/>
                        </a:ext>
                      </a:extLst>
                    </a:gridCol>
                  </a:tblGrid>
                  <a:tr h="6987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>
                              <a:solidFill>
                                <a:sysClr val="windowText" lastClr="000000"/>
                              </a:solidFill>
                            </a:rPr>
                            <a:t>частица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>
                              <a:solidFill>
                                <a:schemeClr val="tx1"/>
                              </a:solidFill>
                            </a:rPr>
                            <a:t>связь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>
                              <a:solidFill>
                                <a:schemeClr val="tx1"/>
                              </a:solidFill>
                            </a:rPr>
                            <a:t>волна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30959523"/>
                      </a:ext>
                    </a:extLst>
                  </a:tr>
                  <a:tr h="321383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9" t="-23106" r="-387654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0297" t="-23106" r="-133024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0839" t="-23106" r="-280" b="-22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96570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8D90608-D249-743E-C747-D76C33F51DDB}"/>
              </a:ext>
            </a:extLst>
          </p:cNvPr>
          <p:cNvSpPr txBox="1"/>
          <p:nvPr/>
        </p:nvSpPr>
        <p:spPr>
          <a:xfrm>
            <a:off x="3427277" y="571500"/>
            <a:ext cx="5853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Связь корпускулярных и волновых свойств</a:t>
            </a:r>
          </a:p>
        </p:txBody>
      </p:sp>
    </p:spTree>
    <p:extLst>
      <p:ext uri="{BB962C8B-B14F-4D97-AF65-F5344CB8AC3E}">
        <p14:creationId xmlns:p14="http://schemas.microsoft.com/office/powerpoint/2010/main" val="56122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19596"/>
            <a:ext cx="7772400" cy="1143000"/>
          </a:xfrm>
        </p:spPr>
        <p:txBody>
          <a:bodyPr/>
          <a:lstStyle/>
          <a:p>
            <a:pPr eaLnBrk="1" hangingPunct="1"/>
            <a:r>
              <a:rPr lang="ru-RU" sz="2400" b="1" dirty="0">
                <a:solidFill>
                  <a:srgbClr val="FF0000"/>
                </a:solidFill>
              </a:rPr>
              <a:t>ЭКСПЕРИМЕНТАЛЬНОЕ ПОДТВЕРЖДЕНИЕ ВОЛНОВЫХ СВОЙСТВ ЧАСТИЦ ВЕЩЕСТВА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FB1101-C7BA-C851-2F07-9B0DF056933E}"/>
                  </a:ext>
                </a:extLst>
              </p:cNvPr>
              <p:cNvSpPr txBox="1"/>
              <p:nvPr/>
            </p:nvSpPr>
            <p:spPr>
              <a:xfrm>
                <a:off x="763481" y="1967384"/>
                <a:ext cx="4998128" cy="382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Эффект Рамзауэра (1921) -- явление аномально слабого рассеяния медленных (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ru-RU" sz="2000" dirty="0"/>
                  <a:t> эВ) электронов атомами аргона (позже был обнаружен в других инертных газах)</a:t>
                </a:r>
              </a:p>
              <a:p>
                <a:endParaRPr lang="ru-RU" sz="2000" dirty="0"/>
              </a:p>
              <a:p>
                <a:r>
                  <a:rPr lang="ru-RU" sz="2000" dirty="0"/>
                  <a:t>Объясняется дифракцией электрона на атоме, аналогичной дифракции Френеля на диске</a:t>
                </a:r>
              </a:p>
              <a:p>
                <a:endParaRPr lang="ru-RU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ru-RU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ad>
                            <m:radPr>
                              <m:degHide m:val="on"/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1,225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m:rPr>
                          <m:nor/>
                        </m:rPr>
                        <a:rPr lang="ru-RU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нм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FB1101-C7BA-C851-2F07-9B0DF0569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81" y="1967384"/>
                <a:ext cx="4998128" cy="3829575"/>
              </a:xfrm>
              <a:prstGeom prst="rect">
                <a:avLst/>
              </a:prstGeom>
              <a:blipFill>
                <a:blip r:embed="rId2"/>
                <a:stretch>
                  <a:fillRect l="-1220" t="-955" r="-2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7C6EF9B-8961-0170-2ED1-4BA535E1D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385" y="1633274"/>
            <a:ext cx="4421559" cy="235043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E414233-81B7-166D-11CD-3384D01758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458" y="4036603"/>
            <a:ext cx="3916954" cy="26348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597E3701-E244-7EDF-A7EC-5E621992DA11}"/>
              </a:ext>
            </a:extLst>
          </p:cNvPr>
          <p:cNvGrpSpPr/>
          <p:nvPr/>
        </p:nvGrpSpPr>
        <p:grpSpPr>
          <a:xfrm>
            <a:off x="1802322" y="1146766"/>
            <a:ext cx="9365788" cy="4302675"/>
            <a:chOff x="2397125" y="1510750"/>
            <a:chExt cx="9365788" cy="4302675"/>
          </a:xfrm>
        </p:grpSpPr>
        <p:sp>
          <p:nvSpPr>
            <p:cNvPr id="3" name="Text Box 3">
              <a:extLst>
                <a:ext uri="{FF2B5EF4-FFF2-40B4-BE49-F238E27FC236}">
                  <a16:creationId xmlns:a16="http://schemas.microsoft.com/office/drawing/2014/main" id="{BD35EFA0-B13F-B49B-BD9A-36709857C3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1426" y="1510750"/>
              <a:ext cx="69723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b="1" dirty="0"/>
                <a:t>Опыты </a:t>
              </a:r>
              <a:r>
                <a:rPr lang="ru-RU" b="1" dirty="0" err="1"/>
                <a:t>Дэвиссона</a:t>
              </a:r>
              <a:r>
                <a:rPr lang="ru-RU" b="1" dirty="0"/>
                <a:t> и </a:t>
              </a:r>
              <a:r>
                <a:rPr lang="ru-RU" b="1" dirty="0" err="1"/>
                <a:t>Джермера</a:t>
              </a:r>
              <a:r>
                <a:rPr lang="ru-RU" b="1" dirty="0"/>
                <a:t> (1927)</a:t>
              </a:r>
              <a:endParaRPr lang="en-US" b="1" dirty="0"/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81D48FE9-4B37-2C00-F55F-AEEA0CE968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7125" y="2733676"/>
              <a:ext cx="1944688" cy="1820863"/>
              <a:chOff x="408" y="2216"/>
              <a:chExt cx="1225" cy="1147"/>
            </a:xfrm>
          </p:grpSpPr>
          <p:grpSp>
            <p:nvGrpSpPr>
              <p:cNvPr id="14" name="Group 5">
                <a:extLst>
                  <a:ext uri="{FF2B5EF4-FFF2-40B4-BE49-F238E27FC236}">
                    <a16:creationId xmlns:a16="http://schemas.microsoft.com/office/drawing/2014/main" id="{FA4D0A4A-7A3E-0ABE-FAE0-25135B29F3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" y="2216"/>
                <a:ext cx="936" cy="1147"/>
                <a:chOff x="408" y="2216"/>
                <a:chExt cx="936" cy="1147"/>
              </a:xfrm>
            </p:grpSpPr>
            <p:grpSp>
              <p:nvGrpSpPr>
                <p:cNvPr id="16" name="Group 6">
                  <a:extLst>
                    <a:ext uri="{FF2B5EF4-FFF2-40B4-BE49-F238E27FC236}">
                      <a16:creationId xmlns:a16="http://schemas.microsoft.com/office/drawing/2014/main" id="{F6BA695C-3737-2AED-E27B-1B3786CFA20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251912">
                  <a:off x="1059" y="2736"/>
                  <a:ext cx="171" cy="276"/>
                  <a:chOff x="750" y="2988"/>
                  <a:chExt cx="171" cy="276"/>
                </a:xfrm>
              </p:grpSpPr>
              <p:sp>
                <p:nvSpPr>
                  <p:cNvPr id="28" name="Rectangle 7">
                    <a:extLst>
                      <a:ext uri="{FF2B5EF4-FFF2-40B4-BE49-F238E27FC236}">
                        <a16:creationId xmlns:a16="http://schemas.microsoft.com/office/drawing/2014/main" id="{9E6F22FB-99FB-E5AC-E5C9-6433DA510E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50" y="3027"/>
                    <a:ext cx="171" cy="237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" name="Rectangle 8">
                    <a:extLst>
                      <a:ext uri="{FF2B5EF4-FFF2-40B4-BE49-F238E27FC236}">
                        <a16:creationId xmlns:a16="http://schemas.microsoft.com/office/drawing/2014/main" id="{6F50C678-8F6C-BD3D-8CFB-3C9FB40C86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95" y="2988"/>
                    <a:ext cx="72" cy="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7" name="Rectangle 9">
                  <a:extLst>
                    <a:ext uri="{FF2B5EF4-FFF2-40B4-BE49-F238E27FC236}">
                      <a16:creationId xmlns:a16="http://schemas.microsoft.com/office/drawing/2014/main" id="{28110480-F0CF-C434-B810-F7B153A167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8" y="2432"/>
                  <a:ext cx="408" cy="16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ru-RU" sz="1600" b="1"/>
                    <a:t>ЭП</a:t>
                  </a:r>
                  <a:endParaRPr lang="en-US" sz="1600" b="1"/>
                </a:p>
              </p:txBody>
            </p:sp>
            <p:sp>
              <p:nvSpPr>
                <p:cNvPr id="18" name="Rectangle 10">
                  <a:extLst>
                    <a:ext uri="{FF2B5EF4-FFF2-40B4-BE49-F238E27FC236}">
                      <a16:creationId xmlns:a16="http://schemas.microsoft.com/office/drawing/2014/main" id="{DF263A2E-D0AA-F20B-0C03-B8B0C2396D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735709">
                  <a:off x="1288" y="2216"/>
                  <a:ext cx="56" cy="55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11">
                  <a:extLst>
                    <a:ext uri="{FF2B5EF4-FFF2-40B4-BE49-F238E27FC236}">
                      <a16:creationId xmlns:a16="http://schemas.microsoft.com/office/drawing/2014/main" id="{1AED3C93-DEEC-089E-FB74-4D12BAA650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08" y="2520"/>
                  <a:ext cx="488" cy="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Line 12">
                  <a:extLst>
                    <a:ext uri="{FF2B5EF4-FFF2-40B4-BE49-F238E27FC236}">
                      <a16:creationId xmlns:a16="http://schemas.microsoft.com/office/drawing/2014/main" id="{29A740B0-811B-5E75-9686-E0DBDCAC89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96" y="2520"/>
                  <a:ext cx="192" cy="472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Line 13">
                  <a:extLst>
                    <a:ext uri="{FF2B5EF4-FFF2-40B4-BE49-F238E27FC236}">
                      <a16:creationId xmlns:a16="http://schemas.microsoft.com/office/drawing/2014/main" id="{FD1EAB97-D214-4003-B892-6892BE7EBB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89" y="2997"/>
                  <a:ext cx="0" cy="1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Oval 14">
                  <a:extLst>
                    <a:ext uri="{FF2B5EF4-FFF2-40B4-BE49-F238E27FC236}">
                      <a16:creationId xmlns:a16="http://schemas.microsoft.com/office/drawing/2014/main" id="{B97DD90B-23B4-B203-6D58-01792CBC9A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0" y="3114"/>
                  <a:ext cx="126" cy="12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15">
                  <a:extLst>
                    <a:ext uri="{FF2B5EF4-FFF2-40B4-BE49-F238E27FC236}">
                      <a16:creationId xmlns:a16="http://schemas.microsoft.com/office/drawing/2014/main" id="{5C63C133-BB81-E28E-B03F-F3B4347AFF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53" y="3159"/>
                  <a:ext cx="63" cy="3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Line 16">
                  <a:extLst>
                    <a:ext uri="{FF2B5EF4-FFF2-40B4-BE49-F238E27FC236}">
                      <a16:creationId xmlns:a16="http://schemas.microsoft.com/office/drawing/2014/main" id="{67E01FF6-C05B-AA8D-20AA-A845ABCBAE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86" y="3246"/>
                  <a:ext cx="0" cy="11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Line 17">
                  <a:extLst>
                    <a:ext uri="{FF2B5EF4-FFF2-40B4-BE49-F238E27FC236}">
                      <a16:creationId xmlns:a16="http://schemas.microsoft.com/office/drawing/2014/main" id="{C0098FD6-6066-3529-7158-6081902C14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38" y="3363"/>
                  <a:ext cx="9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Arc 18">
                  <a:extLst>
                    <a:ext uri="{FF2B5EF4-FFF2-40B4-BE49-F238E27FC236}">
                      <a16:creationId xmlns:a16="http://schemas.microsoft.com/office/drawing/2014/main" id="{2DA03DC1-8466-71C4-962E-5A6664698A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1089" y="2343"/>
                  <a:ext cx="102" cy="16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aphicFrame>
              <p:nvGraphicFramePr>
                <p:cNvPr id="27" name="Object 19">
                  <a:extLst>
                    <a:ext uri="{FF2B5EF4-FFF2-40B4-BE49-F238E27FC236}">
                      <a16:creationId xmlns:a16="http://schemas.microsoft.com/office/drawing/2014/main" id="{93D1FE90-A5A0-56C4-77D6-43A50186DB18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990" y="2270"/>
                <a:ext cx="10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6682" name="Формула" r:id="rId3" imgW="165028" imgH="228501" progId="Equation.3">
                        <p:embed/>
                      </p:oleObj>
                    </mc:Choice>
                    <mc:Fallback>
                      <p:oleObj name="Формула" r:id="rId3" imgW="165028" imgH="228501" progId="Equation.3">
                        <p:embed/>
                        <p:pic>
                          <p:nvPicPr>
                            <p:cNvPr id="5146" name="Object 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90" y="2270"/>
                              <a:ext cx="10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5" name="Text Box 20">
                <a:extLst>
                  <a:ext uri="{FF2B5EF4-FFF2-40B4-BE49-F238E27FC236}">
                    <a16:creationId xmlns:a16="http://schemas.microsoft.com/office/drawing/2014/main" id="{D6055CC1-75FB-4F5E-64C3-159747D0CB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5" y="2265"/>
                <a:ext cx="26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/>
                  <a:t>Ni</a:t>
                </a:r>
              </a:p>
            </p:txBody>
          </p:sp>
        </p:grpSp>
        <p:grpSp>
          <p:nvGrpSpPr>
            <p:cNvPr id="5" name="Group 21">
              <a:extLst>
                <a:ext uri="{FF2B5EF4-FFF2-40B4-BE49-F238E27FC236}">
                  <a16:creationId xmlns:a16="http://schemas.microsoft.com/office/drawing/2014/main" id="{DA57F52D-450E-6386-22BA-61354CDB35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84839" y="2625725"/>
              <a:ext cx="3119437" cy="1828800"/>
              <a:chOff x="2197" y="2390"/>
              <a:chExt cx="1965" cy="1152"/>
            </a:xfrm>
          </p:grpSpPr>
          <p:sp>
            <p:nvSpPr>
              <p:cNvPr id="10" name="Line 22">
                <a:extLst>
                  <a:ext uri="{FF2B5EF4-FFF2-40B4-BE49-F238E27FC236}">
                    <a16:creationId xmlns:a16="http://schemas.microsoft.com/office/drawing/2014/main" id="{D5243128-2338-FC16-D86E-44E5CAE949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6" y="3330"/>
                <a:ext cx="1736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23">
                <a:extLst>
                  <a:ext uri="{FF2B5EF4-FFF2-40B4-BE49-F238E27FC236}">
                    <a16:creationId xmlns:a16="http://schemas.microsoft.com/office/drawing/2014/main" id="{5AB8A382-FE8F-DB8B-3B77-5FC22685E0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8" y="2430"/>
                <a:ext cx="0" cy="9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Text Box 24">
                <a:extLst>
                  <a:ext uri="{FF2B5EF4-FFF2-40B4-BE49-F238E27FC236}">
                    <a16:creationId xmlns:a16="http://schemas.microsoft.com/office/drawing/2014/main" id="{2CEFD713-4677-12D8-5F38-1095549070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7" y="2390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b="1" i="1"/>
                  <a:t>J</a:t>
                </a:r>
              </a:p>
            </p:txBody>
          </p:sp>
          <p:graphicFrame>
            <p:nvGraphicFramePr>
              <p:cNvPr id="13" name="Object 25">
                <a:extLst>
                  <a:ext uri="{FF2B5EF4-FFF2-40B4-BE49-F238E27FC236}">
                    <a16:creationId xmlns:a16="http://schemas.microsoft.com/office/drawing/2014/main" id="{92F36235-A204-DBB7-5556-7B46DF07A11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019" y="3398"/>
              <a:ext cx="1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83" name="Формула" r:id="rId5" imgW="165028" imgH="228501" progId="Equation.3">
                      <p:embed/>
                    </p:oleObj>
                  </mc:Choice>
                  <mc:Fallback>
                    <p:oleObj name="Формула" r:id="rId5" imgW="165028" imgH="228501" progId="Equation.3">
                      <p:embed/>
                      <p:pic>
                        <p:nvPicPr>
                          <p:cNvPr id="5132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19" y="3398"/>
                            <a:ext cx="104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" name="Freeform 26">
              <a:extLst>
                <a:ext uri="{FF2B5EF4-FFF2-40B4-BE49-F238E27FC236}">
                  <a16:creationId xmlns:a16="http://schemas.microsoft.com/office/drawing/2014/main" id="{221954A0-585C-ACB1-F2B4-F9DEDA2F3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7338" y="3152775"/>
              <a:ext cx="1136650" cy="939800"/>
            </a:xfrm>
            <a:custGeom>
              <a:avLst/>
              <a:gdLst>
                <a:gd name="T0" fmla="*/ 0 w 716"/>
                <a:gd name="T1" fmla="*/ 2147483647 h 592"/>
                <a:gd name="T2" fmla="*/ 2147483647 w 716"/>
                <a:gd name="T3" fmla="*/ 2147483647 h 592"/>
                <a:gd name="T4" fmla="*/ 2147483647 w 716"/>
                <a:gd name="T5" fmla="*/ 2147483647 h 592"/>
                <a:gd name="T6" fmla="*/ 2147483647 w 716"/>
                <a:gd name="T7" fmla="*/ 0 h 592"/>
                <a:gd name="T8" fmla="*/ 2147483647 w 716"/>
                <a:gd name="T9" fmla="*/ 2147483647 h 592"/>
                <a:gd name="T10" fmla="*/ 2147483647 w 716"/>
                <a:gd name="T11" fmla="*/ 2147483647 h 592"/>
                <a:gd name="T12" fmla="*/ 2147483647 w 716"/>
                <a:gd name="T13" fmla="*/ 2147483647 h 5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6" h="592">
                  <a:moveTo>
                    <a:pt x="0" y="590"/>
                  </a:moveTo>
                  <a:cubicBezTo>
                    <a:pt x="36" y="592"/>
                    <a:pt x="62" y="354"/>
                    <a:pt x="106" y="354"/>
                  </a:cubicBezTo>
                  <a:cubicBezTo>
                    <a:pt x="150" y="354"/>
                    <a:pt x="184" y="592"/>
                    <a:pt x="244" y="592"/>
                  </a:cubicBezTo>
                  <a:cubicBezTo>
                    <a:pt x="304" y="592"/>
                    <a:pt x="302" y="0"/>
                    <a:pt x="359" y="0"/>
                  </a:cubicBezTo>
                  <a:cubicBezTo>
                    <a:pt x="416" y="0"/>
                    <a:pt x="426" y="592"/>
                    <a:pt x="482" y="590"/>
                  </a:cubicBezTo>
                  <a:cubicBezTo>
                    <a:pt x="538" y="588"/>
                    <a:pt x="544" y="352"/>
                    <a:pt x="587" y="355"/>
                  </a:cubicBezTo>
                  <a:cubicBezTo>
                    <a:pt x="630" y="358"/>
                    <a:pt x="678" y="590"/>
                    <a:pt x="716" y="59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" name="Object 27">
              <a:extLst>
                <a:ext uri="{FF2B5EF4-FFF2-40B4-BE49-F238E27FC236}">
                  <a16:creationId xmlns:a16="http://schemas.microsoft.com/office/drawing/2014/main" id="{ED52B130-F985-6857-C089-A66EEBD9FE3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40063" y="4924425"/>
            <a:ext cx="14224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4" name="Формула" r:id="rId6" imgW="1421783" imgH="317362" progId="Equation.3">
                    <p:embed/>
                  </p:oleObj>
                </mc:Choice>
                <mc:Fallback>
                  <p:oleObj name="Формула" r:id="rId6" imgW="1421783" imgH="317362" progId="Equation.3">
                    <p:embed/>
                    <p:pic>
                      <p:nvPicPr>
                        <p:cNvPr id="5127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0063" y="4924425"/>
                          <a:ext cx="1422400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8">
              <a:extLst>
                <a:ext uri="{FF2B5EF4-FFF2-40B4-BE49-F238E27FC236}">
                  <a16:creationId xmlns:a16="http://schemas.microsoft.com/office/drawing/2014/main" id="{F94D008E-3B76-15DA-8FC2-49ECEAE5919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321300" y="4670425"/>
            <a:ext cx="3721100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5" name="Формула" r:id="rId8" imgW="3721100" imgH="1143000" progId="Equation.3">
                    <p:embed/>
                  </p:oleObj>
                </mc:Choice>
                <mc:Fallback>
                  <p:oleObj name="Формула" r:id="rId8" imgW="3721100" imgH="1143000" progId="Equation.3">
                    <p:embed/>
                    <p:pic>
                      <p:nvPicPr>
                        <p:cNvPr id="5128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1300" y="4670425"/>
                          <a:ext cx="3721100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78F4C67-7B7B-E365-FF02-FDD27C0CAC9C}"/>
                </a:ext>
              </a:extLst>
            </p:cNvPr>
            <p:cNvSpPr txBox="1"/>
            <p:nvPr/>
          </p:nvSpPr>
          <p:spPr>
            <a:xfrm>
              <a:off x="8804276" y="2766845"/>
              <a:ext cx="295863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Дифракция электронов, аналогичная дифракции рентгеновских лучей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576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701049" y="506756"/>
            <a:ext cx="3541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dirty="0"/>
              <a:t>Опыты Томсона (1927)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E450C639-3EA6-ACB8-88F3-3855C2A4C10A}"/>
              </a:ext>
            </a:extLst>
          </p:cNvPr>
          <p:cNvGrpSpPr/>
          <p:nvPr/>
        </p:nvGrpSpPr>
        <p:grpSpPr>
          <a:xfrm>
            <a:off x="1897649" y="1306216"/>
            <a:ext cx="5172076" cy="2368551"/>
            <a:chOff x="1862138" y="977900"/>
            <a:chExt cx="5172076" cy="2368551"/>
          </a:xfrm>
        </p:grpSpPr>
        <p:grpSp>
          <p:nvGrpSpPr>
            <p:cNvPr id="6147" name="Group 55"/>
            <p:cNvGrpSpPr>
              <a:grpSpLocks/>
            </p:cNvGrpSpPr>
            <p:nvPr/>
          </p:nvGrpSpPr>
          <p:grpSpPr bwMode="auto">
            <a:xfrm>
              <a:off x="2187575" y="2166938"/>
              <a:ext cx="1766888" cy="0"/>
              <a:chOff x="418" y="1365"/>
              <a:chExt cx="1113" cy="0"/>
            </a:xfrm>
          </p:grpSpPr>
          <p:sp>
            <p:nvSpPr>
              <p:cNvPr id="6194" name="Line 4"/>
              <p:cNvSpPr>
                <a:spLocks noChangeShapeType="1"/>
              </p:cNvSpPr>
              <p:nvPr/>
            </p:nvSpPr>
            <p:spPr bwMode="auto">
              <a:xfrm>
                <a:off x="418" y="1365"/>
                <a:ext cx="1113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5" name="Line 5"/>
              <p:cNvSpPr>
                <a:spLocks noChangeShapeType="1"/>
              </p:cNvSpPr>
              <p:nvPr/>
            </p:nvSpPr>
            <p:spPr bwMode="auto">
              <a:xfrm>
                <a:off x="686" y="1365"/>
                <a:ext cx="261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48" name="Rectangle 6"/>
            <p:cNvSpPr>
              <a:spLocks noChangeArrowheads="1"/>
            </p:cNvSpPr>
            <p:nvPr/>
          </p:nvSpPr>
          <p:spPr bwMode="auto">
            <a:xfrm>
              <a:off x="5367339" y="1390651"/>
              <a:ext cx="1666875" cy="15017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9" name="Line 3"/>
            <p:cNvSpPr>
              <a:spLocks noChangeShapeType="1"/>
            </p:cNvSpPr>
            <p:nvPr/>
          </p:nvSpPr>
          <p:spPr bwMode="auto">
            <a:xfrm>
              <a:off x="3967163" y="1516063"/>
              <a:ext cx="0" cy="1314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0" name="Group 60"/>
            <p:cNvGrpSpPr>
              <a:grpSpLocks/>
            </p:cNvGrpSpPr>
            <p:nvPr/>
          </p:nvGrpSpPr>
          <p:grpSpPr bwMode="auto">
            <a:xfrm>
              <a:off x="3954464" y="1654176"/>
              <a:ext cx="1443037" cy="1008063"/>
              <a:chOff x="1531" y="1042"/>
              <a:chExt cx="909" cy="635"/>
            </a:xfrm>
          </p:grpSpPr>
          <p:sp>
            <p:nvSpPr>
              <p:cNvPr id="6189" name="Line 7"/>
              <p:cNvSpPr>
                <a:spLocks noChangeShapeType="1"/>
              </p:cNvSpPr>
              <p:nvPr/>
            </p:nvSpPr>
            <p:spPr bwMode="auto">
              <a:xfrm flipV="1">
                <a:off x="1531" y="1042"/>
                <a:ext cx="883" cy="30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0" name="Line 8"/>
              <p:cNvSpPr>
                <a:spLocks noChangeShapeType="1"/>
              </p:cNvSpPr>
              <p:nvPr/>
            </p:nvSpPr>
            <p:spPr bwMode="auto">
              <a:xfrm flipV="1">
                <a:off x="1573" y="1369"/>
                <a:ext cx="85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1" name="Line 9"/>
              <p:cNvSpPr>
                <a:spLocks noChangeShapeType="1"/>
              </p:cNvSpPr>
              <p:nvPr/>
            </p:nvSpPr>
            <p:spPr bwMode="auto">
              <a:xfrm flipV="1">
                <a:off x="1565" y="1194"/>
                <a:ext cx="875" cy="16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2" name="Line 10"/>
              <p:cNvSpPr>
                <a:spLocks noChangeShapeType="1"/>
              </p:cNvSpPr>
              <p:nvPr/>
            </p:nvSpPr>
            <p:spPr bwMode="auto">
              <a:xfrm>
                <a:off x="1543" y="1370"/>
                <a:ext cx="883" cy="30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3" name="Line 11"/>
              <p:cNvSpPr>
                <a:spLocks noChangeShapeType="1"/>
              </p:cNvSpPr>
              <p:nvPr/>
            </p:nvSpPr>
            <p:spPr bwMode="auto">
              <a:xfrm>
                <a:off x="1582" y="1369"/>
                <a:ext cx="819" cy="15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51" name="Group 57"/>
            <p:cNvGrpSpPr>
              <a:grpSpLocks/>
            </p:cNvGrpSpPr>
            <p:nvPr/>
          </p:nvGrpSpPr>
          <p:grpSpPr bwMode="auto">
            <a:xfrm>
              <a:off x="5605464" y="1603376"/>
              <a:ext cx="1139825" cy="1139825"/>
              <a:chOff x="2571" y="1010"/>
              <a:chExt cx="718" cy="718"/>
            </a:xfrm>
          </p:grpSpPr>
          <p:sp>
            <p:nvSpPr>
              <p:cNvPr id="6186" name="Oval 12"/>
              <p:cNvSpPr>
                <a:spLocks noChangeArrowheads="1"/>
              </p:cNvSpPr>
              <p:nvPr/>
            </p:nvSpPr>
            <p:spPr bwMode="auto">
              <a:xfrm>
                <a:off x="2697" y="1136"/>
                <a:ext cx="466" cy="466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7" name="Oval 13"/>
              <p:cNvSpPr>
                <a:spLocks noChangeArrowheads="1"/>
              </p:cNvSpPr>
              <p:nvPr/>
            </p:nvSpPr>
            <p:spPr bwMode="auto">
              <a:xfrm>
                <a:off x="2855" y="1294"/>
                <a:ext cx="150" cy="150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8" name="Oval 14"/>
              <p:cNvSpPr>
                <a:spLocks noChangeArrowheads="1"/>
              </p:cNvSpPr>
              <p:nvPr/>
            </p:nvSpPr>
            <p:spPr bwMode="auto">
              <a:xfrm>
                <a:off x="2571" y="1010"/>
                <a:ext cx="718" cy="718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8383" name="AutoShape 15"/>
            <p:cNvSpPr>
              <a:spLocks noChangeArrowheads="1"/>
            </p:cNvSpPr>
            <p:nvPr/>
          </p:nvSpPr>
          <p:spPr bwMode="auto">
            <a:xfrm flipH="1">
              <a:off x="2101850" y="977900"/>
              <a:ext cx="1716088" cy="363538"/>
            </a:xfrm>
            <a:prstGeom prst="wedgeRoundRectCallout">
              <a:avLst>
                <a:gd name="adj1" fmla="val -56199"/>
                <a:gd name="adj2" fmla="val 159606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sz="1400" b="1"/>
                <a:t>Золотая фольга</a:t>
              </a:r>
            </a:p>
          </p:txBody>
        </p:sp>
        <p:sp>
          <p:nvSpPr>
            <p:cNvPr id="58384" name="AutoShape 16"/>
            <p:cNvSpPr>
              <a:spLocks noChangeArrowheads="1"/>
            </p:cNvSpPr>
            <p:nvPr/>
          </p:nvSpPr>
          <p:spPr bwMode="auto">
            <a:xfrm flipV="1">
              <a:off x="1862138" y="2670176"/>
              <a:ext cx="1803400" cy="676275"/>
            </a:xfrm>
            <a:prstGeom prst="wedgeRoundRectCallout">
              <a:avLst>
                <a:gd name="adj1" fmla="val 27815"/>
                <a:gd name="adj2" fmla="val 123005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r>
                <a:rPr lang="ru-RU" sz="1600" b="1"/>
                <a:t>Электронный пучок</a:t>
              </a:r>
            </a:p>
          </p:txBody>
        </p:sp>
      </p:grp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190751" y="4079558"/>
            <a:ext cx="72294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dirty="0"/>
              <a:t>Опыты </a:t>
            </a:r>
            <a:r>
              <a:rPr lang="ru-RU" b="1" dirty="0" err="1"/>
              <a:t>Бибермана</a:t>
            </a:r>
            <a:r>
              <a:rPr lang="ru-RU" b="1" dirty="0"/>
              <a:t>, Сушкина, Фабриканта (1948)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B24A26E-C8CE-9A42-E595-61536ED8B6B5}"/>
              </a:ext>
            </a:extLst>
          </p:cNvPr>
          <p:cNvGrpSpPr/>
          <p:nvPr/>
        </p:nvGrpSpPr>
        <p:grpSpPr>
          <a:xfrm>
            <a:off x="2101850" y="4753628"/>
            <a:ext cx="4659313" cy="1289050"/>
            <a:chOff x="2413001" y="4256088"/>
            <a:chExt cx="4659313" cy="1289050"/>
          </a:xfrm>
        </p:grpSpPr>
        <p:grpSp>
          <p:nvGrpSpPr>
            <p:cNvPr id="6155" name="Group 59"/>
            <p:cNvGrpSpPr>
              <a:grpSpLocks/>
            </p:cNvGrpSpPr>
            <p:nvPr/>
          </p:nvGrpSpPr>
          <p:grpSpPr bwMode="auto">
            <a:xfrm>
              <a:off x="2413001" y="4256088"/>
              <a:ext cx="4659313" cy="1289050"/>
              <a:chOff x="560" y="2681"/>
              <a:chExt cx="2935" cy="812"/>
            </a:xfrm>
          </p:grpSpPr>
          <p:sp>
            <p:nvSpPr>
              <p:cNvPr id="6182" name="Rectangle 18"/>
              <p:cNvSpPr>
                <a:spLocks noChangeArrowheads="1"/>
              </p:cNvSpPr>
              <p:nvPr/>
            </p:nvSpPr>
            <p:spPr bwMode="auto">
              <a:xfrm>
                <a:off x="560" y="3083"/>
                <a:ext cx="434" cy="8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3" name="Line 19"/>
              <p:cNvSpPr>
                <a:spLocks noChangeShapeType="1"/>
              </p:cNvSpPr>
              <p:nvPr/>
            </p:nvSpPr>
            <p:spPr bwMode="auto">
              <a:xfrm>
                <a:off x="1586" y="2831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4" name="Rectangle 21"/>
              <p:cNvSpPr>
                <a:spLocks noChangeArrowheads="1"/>
              </p:cNvSpPr>
              <p:nvPr/>
            </p:nvSpPr>
            <p:spPr bwMode="auto">
              <a:xfrm>
                <a:off x="2501" y="2681"/>
                <a:ext cx="994" cy="8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5" name="Oval 22"/>
              <p:cNvSpPr>
                <a:spLocks noChangeArrowheads="1"/>
              </p:cNvSpPr>
              <p:nvPr/>
            </p:nvSpPr>
            <p:spPr bwMode="auto">
              <a:xfrm>
                <a:off x="1211" y="3095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56" name="Group 32"/>
            <p:cNvGrpSpPr>
              <a:grpSpLocks/>
            </p:cNvGrpSpPr>
            <p:nvPr/>
          </p:nvGrpSpPr>
          <p:grpSpPr bwMode="auto">
            <a:xfrm>
              <a:off x="5697539" y="4332289"/>
              <a:ext cx="1139825" cy="1139825"/>
              <a:chOff x="2667" y="2722"/>
              <a:chExt cx="718" cy="718"/>
            </a:xfrm>
          </p:grpSpPr>
          <p:sp>
            <p:nvSpPr>
              <p:cNvPr id="6179" name="Oval 29"/>
              <p:cNvSpPr>
                <a:spLocks noChangeArrowheads="1"/>
              </p:cNvSpPr>
              <p:nvPr/>
            </p:nvSpPr>
            <p:spPr bwMode="auto">
              <a:xfrm>
                <a:off x="2793" y="2848"/>
                <a:ext cx="466" cy="466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0" name="Oval 30"/>
              <p:cNvSpPr>
                <a:spLocks noChangeArrowheads="1"/>
              </p:cNvSpPr>
              <p:nvPr/>
            </p:nvSpPr>
            <p:spPr bwMode="auto">
              <a:xfrm>
                <a:off x="2951" y="3006"/>
                <a:ext cx="150" cy="150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81" name="Oval 31"/>
              <p:cNvSpPr>
                <a:spLocks noChangeArrowheads="1"/>
              </p:cNvSpPr>
              <p:nvPr/>
            </p:nvSpPr>
            <p:spPr bwMode="auto">
              <a:xfrm>
                <a:off x="2667" y="2722"/>
                <a:ext cx="718" cy="718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57" name="Group 40"/>
            <p:cNvGrpSpPr>
              <a:grpSpLocks/>
            </p:cNvGrpSpPr>
            <p:nvPr/>
          </p:nvGrpSpPr>
          <p:grpSpPr bwMode="auto">
            <a:xfrm>
              <a:off x="5881689" y="4821238"/>
              <a:ext cx="630237" cy="609600"/>
              <a:chOff x="2728" y="3046"/>
              <a:chExt cx="397" cy="384"/>
            </a:xfrm>
          </p:grpSpPr>
          <p:sp>
            <p:nvSpPr>
              <p:cNvPr id="6174" name="Oval 33"/>
              <p:cNvSpPr>
                <a:spLocks noChangeArrowheads="1"/>
              </p:cNvSpPr>
              <p:nvPr/>
            </p:nvSpPr>
            <p:spPr bwMode="auto">
              <a:xfrm>
                <a:off x="2728" y="3061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5" name="Oval 34"/>
              <p:cNvSpPr>
                <a:spLocks noChangeArrowheads="1"/>
              </p:cNvSpPr>
              <p:nvPr/>
            </p:nvSpPr>
            <p:spPr bwMode="auto">
              <a:xfrm>
                <a:off x="2897" y="3046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6" name="Oval 35"/>
              <p:cNvSpPr>
                <a:spLocks noChangeArrowheads="1"/>
              </p:cNvSpPr>
              <p:nvPr/>
            </p:nvSpPr>
            <p:spPr bwMode="auto">
              <a:xfrm>
                <a:off x="2821" y="3270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7" name="Oval 36"/>
              <p:cNvSpPr>
                <a:spLocks noChangeArrowheads="1"/>
              </p:cNvSpPr>
              <p:nvPr/>
            </p:nvSpPr>
            <p:spPr bwMode="auto">
              <a:xfrm>
                <a:off x="3002" y="3307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8" name="Oval 37"/>
              <p:cNvSpPr>
                <a:spLocks noChangeArrowheads="1"/>
              </p:cNvSpPr>
              <p:nvPr/>
            </p:nvSpPr>
            <p:spPr bwMode="auto">
              <a:xfrm>
                <a:off x="3098" y="3403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58" name="Group 44"/>
            <p:cNvGrpSpPr>
              <a:grpSpLocks/>
            </p:cNvGrpSpPr>
            <p:nvPr/>
          </p:nvGrpSpPr>
          <p:grpSpPr bwMode="auto">
            <a:xfrm>
              <a:off x="6321426" y="4524375"/>
              <a:ext cx="485775" cy="635000"/>
              <a:chOff x="3005" y="2859"/>
              <a:chExt cx="306" cy="400"/>
            </a:xfrm>
          </p:grpSpPr>
          <p:sp>
            <p:nvSpPr>
              <p:cNvPr id="6170" name="Oval 38"/>
              <p:cNvSpPr>
                <a:spLocks noChangeArrowheads="1"/>
              </p:cNvSpPr>
              <p:nvPr/>
            </p:nvSpPr>
            <p:spPr bwMode="auto">
              <a:xfrm>
                <a:off x="3178" y="3153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1" name="Oval 39"/>
              <p:cNvSpPr>
                <a:spLocks noChangeArrowheads="1"/>
              </p:cNvSpPr>
              <p:nvPr/>
            </p:nvSpPr>
            <p:spPr bwMode="auto">
              <a:xfrm>
                <a:off x="3284" y="3232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2" name="Oval 41"/>
              <p:cNvSpPr>
                <a:spLocks noChangeArrowheads="1"/>
              </p:cNvSpPr>
              <p:nvPr/>
            </p:nvSpPr>
            <p:spPr bwMode="auto">
              <a:xfrm>
                <a:off x="3005" y="2859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3" name="Oval 42"/>
              <p:cNvSpPr>
                <a:spLocks noChangeArrowheads="1"/>
              </p:cNvSpPr>
              <p:nvPr/>
            </p:nvSpPr>
            <p:spPr bwMode="auto">
              <a:xfrm>
                <a:off x="3245" y="2870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59" name="Group 48"/>
            <p:cNvGrpSpPr>
              <a:grpSpLocks/>
            </p:cNvGrpSpPr>
            <p:nvPr/>
          </p:nvGrpSpPr>
          <p:grpSpPr bwMode="auto">
            <a:xfrm>
              <a:off x="5743575" y="4424364"/>
              <a:ext cx="788988" cy="771525"/>
              <a:chOff x="2641" y="2796"/>
              <a:chExt cx="497" cy="486"/>
            </a:xfrm>
          </p:grpSpPr>
          <p:sp>
            <p:nvSpPr>
              <p:cNvPr id="6166" name="Oval 43"/>
              <p:cNvSpPr>
                <a:spLocks noChangeArrowheads="1"/>
              </p:cNvSpPr>
              <p:nvPr/>
            </p:nvSpPr>
            <p:spPr bwMode="auto">
              <a:xfrm>
                <a:off x="3019" y="3126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7" name="Oval 45"/>
              <p:cNvSpPr>
                <a:spLocks noChangeArrowheads="1"/>
              </p:cNvSpPr>
              <p:nvPr/>
            </p:nvSpPr>
            <p:spPr bwMode="auto">
              <a:xfrm>
                <a:off x="3111" y="3255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8" name="Oval 46"/>
              <p:cNvSpPr>
                <a:spLocks noChangeArrowheads="1"/>
              </p:cNvSpPr>
              <p:nvPr/>
            </p:nvSpPr>
            <p:spPr bwMode="auto">
              <a:xfrm>
                <a:off x="2735" y="2796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9" name="Oval 47"/>
              <p:cNvSpPr>
                <a:spLocks noChangeArrowheads="1"/>
              </p:cNvSpPr>
              <p:nvPr/>
            </p:nvSpPr>
            <p:spPr bwMode="auto">
              <a:xfrm>
                <a:off x="2641" y="2902"/>
                <a:ext cx="27" cy="27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60" name="Group 54"/>
            <p:cNvGrpSpPr>
              <a:grpSpLocks/>
            </p:cNvGrpSpPr>
            <p:nvPr/>
          </p:nvGrpSpPr>
          <p:grpSpPr bwMode="auto">
            <a:xfrm>
              <a:off x="5672138" y="4879976"/>
              <a:ext cx="374650" cy="557213"/>
              <a:chOff x="2596" y="3083"/>
              <a:chExt cx="236" cy="351"/>
            </a:xfrm>
          </p:grpSpPr>
          <p:sp>
            <p:nvSpPr>
              <p:cNvPr id="6161" name="Oval 49"/>
              <p:cNvSpPr>
                <a:spLocks noChangeArrowheads="1"/>
              </p:cNvSpPr>
              <p:nvPr/>
            </p:nvSpPr>
            <p:spPr bwMode="auto">
              <a:xfrm>
                <a:off x="2759" y="3194"/>
                <a:ext cx="32" cy="3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2" name="Oval 50"/>
              <p:cNvSpPr>
                <a:spLocks noChangeArrowheads="1"/>
              </p:cNvSpPr>
              <p:nvPr/>
            </p:nvSpPr>
            <p:spPr bwMode="auto">
              <a:xfrm>
                <a:off x="2620" y="3223"/>
                <a:ext cx="32" cy="3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3" name="Oval 51"/>
              <p:cNvSpPr>
                <a:spLocks noChangeArrowheads="1"/>
              </p:cNvSpPr>
              <p:nvPr/>
            </p:nvSpPr>
            <p:spPr bwMode="auto">
              <a:xfrm>
                <a:off x="2669" y="3307"/>
                <a:ext cx="32" cy="3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4" name="Oval 52"/>
              <p:cNvSpPr>
                <a:spLocks noChangeArrowheads="1"/>
              </p:cNvSpPr>
              <p:nvPr/>
            </p:nvSpPr>
            <p:spPr bwMode="auto">
              <a:xfrm>
                <a:off x="2596" y="3083"/>
                <a:ext cx="32" cy="3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5" name="Oval 53"/>
              <p:cNvSpPr>
                <a:spLocks noChangeArrowheads="1"/>
              </p:cNvSpPr>
              <p:nvPr/>
            </p:nvSpPr>
            <p:spPr bwMode="auto">
              <a:xfrm>
                <a:off x="2800" y="3402"/>
                <a:ext cx="32" cy="3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B7C38CA-896A-2EF9-ABA3-C70A8657F927}"/>
              </a:ext>
            </a:extLst>
          </p:cNvPr>
          <p:cNvSpPr txBox="1"/>
          <p:nvPr/>
        </p:nvSpPr>
        <p:spPr>
          <a:xfrm>
            <a:off x="7811164" y="2204189"/>
            <a:ext cx="2718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Дифракция электронов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B019D-DD5F-B828-1508-567BD8FC2A95}"/>
              </a:ext>
            </a:extLst>
          </p:cNvPr>
          <p:cNvSpPr txBox="1"/>
          <p:nvPr/>
        </p:nvSpPr>
        <p:spPr>
          <a:xfrm>
            <a:off x="7905570" y="4891880"/>
            <a:ext cx="3599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Дифракция одиночных электронов (аналог опыта Боте с одиночными фотонами)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AB8C2A-8CEF-AA0C-718C-6DB2C5E39A9E}"/>
              </a:ext>
            </a:extLst>
          </p:cNvPr>
          <p:cNvSpPr txBox="1"/>
          <p:nvPr/>
        </p:nvSpPr>
        <p:spPr>
          <a:xfrm>
            <a:off x="975431" y="435006"/>
            <a:ext cx="10241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Уравнение Шредингера (1926). Волновая механика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3E0395C-43E2-F7A7-CFE6-3AF9FAF77C3D}"/>
                  </a:ext>
                </a:extLst>
              </p:cNvPr>
              <p:cNvSpPr txBox="1"/>
              <p:nvPr/>
            </p:nvSpPr>
            <p:spPr>
              <a:xfrm>
                <a:off x="985421" y="1695635"/>
                <a:ext cx="9996257" cy="42871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en-US" dirty="0"/>
                  <a:t> – </a:t>
                </a:r>
                <a:r>
                  <a:rPr lang="ru-RU" dirty="0">
                    <a:solidFill>
                      <a:srgbClr val="FF0000"/>
                    </a:solidFill>
                  </a:rPr>
                  <a:t>волновая функция</a:t>
                </a:r>
                <a:r>
                  <a:rPr lang="ru-RU" dirty="0"/>
                  <a:t> (новый способ описания частицы взамен координаты и импульса),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– потенциальная энергия</a:t>
                </a:r>
              </a:p>
              <a:p>
                <a:endParaRPr lang="ru-RU" dirty="0"/>
              </a:p>
              <a:p>
                <a:r>
                  <a:rPr lang="ru-RU" dirty="0"/>
                  <a:t>Волна де Бройля является решением уравнения Шредингера 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𝑝𝑥</m:t>
                              </m:r>
                            </m:num>
                            <m:den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Ψ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 -- </a:t>
                </a:r>
                <a:r>
                  <a:rPr lang="ru-RU" dirty="0">
                    <a:solidFill>
                      <a:srgbClr val="FF0000"/>
                    </a:solidFill>
                  </a:rPr>
                  <a:t>плотность вероятности</a:t>
                </a:r>
                <a:r>
                  <a:rPr lang="ru-RU" dirty="0"/>
                  <a:t> обнаружить частицу по координате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в момент времени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ru-RU" dirty="0"/>
                  <a:t> (Борн, 1926)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3E0395C-43E2-F7A7-CFE6-3AF9FAF77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421" y="1695635"/>
                <a:ext cx="9996257" cy="4287136"/>
              </a:xfrm>
              <a:prstGeom prst="rect">
                <a:avLst/>
              </a:prstGeom>
              <a:blipFill>
                <a:blip r:embed="rId2"/>
                <a:stretch>
                  <a:fillRect l="-1891" r="-2013" b="-3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75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0A11BC-7B43-FF46-9A83-12FF8447AC70}"/>
              </a:ext>
            </a:extLst>
          </p:cNvPr>
          <p:cNvSpPr txBox="1"/>
          <p:nvPr/>
        </p:nvSpPr>
        <p:spPr>
          <a:xfrm>
            <a:off x="3509715" y="435005"/>
            <a:ext cx="5172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Стационарные состояния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14276B-9E94-24D3-32FE-5D2F43B7F3D6}"/>
              </a:ext>
            </a:extLst>
          </p:cNvPr>
          <p:cNvSpPr txBox="1"/>
          <p:nvPr/>
        </p:nvSpPr>
        <p:spPr>
          <a:xfrm>
            <a:off x="1109709" y="184655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447CF4-2232-5BF4-2B70-AB87B9604EC8}"/>
                  </a:ext>
                </a:extLst>
              </p:cNvPr>
              <p:cNvSpPr txBox="1"/>
              <p:nvPr/>
            </p:nvSpPr>
            <p:spPr>
              <a:xfrm>
                <a:off x="1473693" y="1689333"/>
                <a:ext cx="9525740" cy="4418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𝑖𝐸𝑡</m:t>
                            </m:r>
                          </m:num>
                          <m:den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ℏ</m:t>
                            </m:r>
                          </m:den>
                        </m:f>
                      </m:sup>
                    </m:sSup>
                    <m:r>
                      <m:rPr>
                        <m:sty m:val="p"/>
                      </m:rPr>
                      <a:rPr lang="el-GR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– </a:t>
                </a:r>
                <a:r>
                  <a:rPr lang="ru-RU" sz="2000" dirty="0">
                    <a:solidFill>
                      <a:srgbClr val="FF0000"/>
                    </a:solidFill>
                  </a:rPr>
                  <a:t>энергия</a:t>
                </a:r>
                <a:r>
                  <a:rPr lang="ru-RU" sz="2000" dirty="0">
                    <a:solidFill>
                      <a:schemeClr val="tx1"/>
                    </a:solidFill>
                  </a:rPr>
                  <a:t> стационарного состояния</a:t>
                </a:r>
              </a:p>
              <a:p>
                <a:endParaRPr lang="ru-RU" sz="2000" dirty="0">
                  <a:solidFill>
                    <a:schemeClr val="tx1"/>
                  </a:solidFill>
                </a:endParaRPr>
              </a:p>
              <a:p>
                <a:r>
                  <a:rPr lang="ru-RU" sz="2000" dirty="0">
                    <a:solidFill>
                      <a:srgbClr val="FF0000"/>
                    </a:solidFill>
                  </a:rPr>
                  <a:t>Стационарное уравнение Шредингера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ru-RU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sty m:val="p"/>
                        </m:rPr>
                        <a:rPr lang="el-GR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m:rPr>
                          <m:sty m:val="p"/>
                        </m:rPr>
                        <a:rPr lang="el-GR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ru-RU" sz="2000" dirty="0">
                    <a:solidFill>
                      <a:schemeClr val="tx1"/>
                    </a:solidFill>
                  </a:rPr>
                  <a:t>Дискретные уровни</a:t>
                </a:r>
                <a:r>
                  <a:rPr lang="en-US" sz="2000" dirty="0">
                    <a:solidFill>
                      <a:schemeClr val="tx1"/>
                    </a:solidFill>
                  </a:rPr>
                  <a:t> (</a:t>
                </a:r>
                <a:r>
                  <a:rPr lang="ru-RU" sz="2000" dirty="0">
                    <a:solidFill>
                      <a:srgbClr val="FF0000"/>
                    </a:solidFill>
                  </a:rPr>
                  <a:t>условие нормировки</a:t>
                </a:r>
                <a:r>
                  <a:rPr lang="en-US" sz="2000" dirty="0">
                    <a:solidFill>
                      <a:schemeClr val="tx1"/>
                    </a:solidFill>
                  </a:rPr>
                  <a:t>)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  <m:r>
                                    <a:rPr lang="ru-R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2000" i="1" dirty="0">
                  <a:solidFill>
                    <a:schemeClr val="tx1"/>
                  </a:solidFill>
                </a:endParaRPr>
              </a:p>
              <a:p>
                <a:endParaRPr lang="ru-RU" sz="2000" i="1" dirty="0">
                  <a:solidFill>
                    <a:schemeClr val="tx1"/>
                  </a:solidFill>
                </a:endParaRPr>
              </a:p>
              <a:p>
                <a:r>
                  <a:rPr lang="ru-RU" sz="2000" dirty="0">
                    <a:solidFill>
                      <a:schemeClr val="tx1"/>
                    </a:solidFill>
                  </a:rPr>
                  <a:t>Решения существуют не при любых энергиях, а только при избранных.</a:t>
                </a:r>
              </a:p>
              <a:p>
                <a:endParaRPr lang="ru-RU" sz="2000" dirty="0">
                  <a:solidFill>
                    <a:schemeClr val="tx1"/>
                  </a:solidFill>
                </a:endParaRPr>
              </a:p>
              <a:p>
                <a:r>
                  <a:rPr lang="ru-RU" sz="2000" dirty="0">
                    <a:solidFill>
                      <a:srgbClr val="FF0000"/>
                    </a:solidFill>
                  </a:rPr>
                  <a:t>Непрерывный спектр</a:t>
                </a:r>
                <a:r>
                  <a:rPr lang="ru-RU" sz="2000" dirty="0">
                    <a:solidFill>
                      <a:schemeClr val="tx1"/>
                    </a:solidFill>
                  </a:rPr>
                  <a:t> – решение существует при любой энергии и не нормируемо.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447CF4-2232-5BF4-2B70-AB87B9604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693" y="1689333"/>
                <a:ext cx="9525740" cy="4418710"/>
              </a:xfrm>
              <a:prstGeom prst="rect">
                <a:avLst/>
              </a:prstGeom>
              <a:blipFill>
                <a:blip r:embed="rId2"/>
                <a:stretch>
                  <a:fillRect l="-704" b="-1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000730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4354</TotalTime>
  <Words>1309</Words>
  <Application>Microsoft Office PowerPoint</Application>
  <PresentationFormat>Широкоэкранный</PresentationFormat>
  <Paragraphs>190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Times New Roman</vt:lpstr>
      <vt:lpstr>Оформление по умолчанию</vt:lpstr>
      <vt:lpstr>Equation</vt:lpstr>
      <vt:lpstr>Формула</vt:lpstr>
      <vt:lpstr>ЭЛЕМЕНТЫ КВАНТОВОЙ МЕХАНИКИ</vt:lpstr>
      <vt:lpstr>Презентация PowerPoint</vt:lpstr>
      <vt:lpstr>Волновые свойства частиц вещества. Формула  де Бройля. Волны де Бройля</vt:lpstr>
      <vt:lpstr>Презентация PowerPoint</vt:lpstr>
      <vt:lpstr>ЭКСПЕРИМЕНТАЛЬНОЕ ПОДТВЕРЖДЕНИЕ ВОЛНОВЫХ СВОЙСТВ ЧАСТИЦ ВЕЩЕСТВА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Соотношение  неопределенностей Гейзенберга</vt:lpstr>
      <vt:lpstr>Принцип неопределенности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16</dc:title>
  <dc:subject>Свойства волн де Бройля</dc:subject>
  <dc:creator>СЕДОВ</dc:creator>
  <cp:lastModifiedBy>dvp1234567@outlook.com</cp:lastModifiedBy>
  <cp:revision>81</cp:revision>
  <dcterms:created xsi:type="dcterms:W3CDTF">2001-04-09T14:43:24Z</dcterms:created>
  <dcterms:modified xsi:type="dcterms:W3CDTF">2022-04-28T10:26:37Z</dcterms:modified>
</cp:coreProperties>
</file>