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3"/>
  </p:handoutMasterIdLst>
  <p:sldIdLst>
    <p:sldId id="303" r:id="rId2"/>
    <p:sldId id="332" r:id="rId3"/>
    <p:sldId id="296" r:id="rId4"/>
    <p:sldId id="333" r:id="rId5"/>
    <p:sldId id="304" r:id="rId6"/>
    <p:sldId id="334" r:id="rId7"/>
    <p:sldId id="307" r:id="rId8"/>
    <p:sldId id="335" r:id="rId9"/>
    <p:sldId id="336" r:id="rId10"/>
    <p:sldId id="337" r:id="rId11"/>
    <p:sldId id="338" r:id="rId12"/>
    <p:sldId id="339" r:id="rId13"/>
    <p:sldId id="329" r:id="rId14"/>
    <p:sldId id="323" r:id="rId15"/>
    <p:sldId id="340" r:id="rId16"/>
    <p:sldId id="341" r:id="rId17"/>
    <p:sldId id="342" r:id="rId18"/>
    <p:sldId id="343" r:id="rId19"/>
    <p:sldId id="344" r:id="rId20"/>
    <p:sldId id="345" r:id="rId21"/>
    <p:sldId id="346" r:id="rId22"/>
  </p:sldIdLst>
  <p:sldSz cx="12192000" cy="6858000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69" userDrawn="1">
          <p15:clr>
            <a:srgbClr val="A4A3A4"/>
          </p15:clr>
        </p15:guide>
        <p15:guide id="2" pos="443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99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306" autoAdjust="0"/>
    <p:restoredTop sz="94660" autoAdjust="0"/>
  </p:normalViewPr>
  <p:slideViewPr>
    <p:cSldViewPr snapToGrid="0">
      <p:cViewPr varScale="1">
        <p:scale>
          <a:sx n="86" d="100"/>
          <a:sy n="86" d="100"/>
        </p:scale>
        <p:origin x="499" y="62"/>
      </p:cViewPr>
      <p:guideLst>
        <p:guide orient="horz" pos="2269"/>
        <p:guide pos="443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7" Type="http://schemas.openxmlformats.org/officeDocument/2006/relationships/image" Target="../media/image29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Relationship Id="rId6" Type="http://schemas.openxmlformats.org/officeDocument/2006/relationships/image" Target="../media/image28.wmf"/><Relationship Id="rId5" Type="http://schemas.openxmlformats.org/officeDocument/2006/relationships/image" Target="../media/image27.wmf"/><Relationship Id="rId4" Type="http://schemas.openxmlformats.org/officeDocument/2006/relationships/image" Target="../media/image2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0AC89D1-E37E-4B4F-8BAD-F3364A2E5D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34984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19FBAA-F249-4EFF-9F29-FD9E8B0391E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4769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094D03-330C-461D-92DA-B13935405E4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42920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1EAC7B-B535-4D6F-A3E5-A18DDFA8707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6893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F5A6D6-4B5A-4E16-98AB-CA1E50BBE9C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21166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771795-9704-4334-963B-FF6BBE3C122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29925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BC1D98-248F-41FA-8E33-EE09583014E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33556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D74F26-BDEF-4207-B8DC-4F6BDC09789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72465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3B5320-816C-48EC-912A-50D3E4C7C9E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37139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938CA6-210E-4A9E-9C0E-F7483AD653E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8854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9E93D9-012B-4125-B31E-EEA305B1E9F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13536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140618-D411-44AB-8FCC-0786158C542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55939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A4C1363A-DCAC-4803-8785-3452E649C9E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wmf"/><Relationship Id="rId3" Type="http://schemas.openxmlformats.org/officeDocument/2006/relationships/oleObject" Target="../embeddings/oleObject8.bin"/><Relationship Id="rId7" Type="http://schemas.openxmlformats.org/officeDocument/2006/relationships/oleObject" Target="../embeddings/oleObject10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21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20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wmf"/><Relationship Id="rId13" Type="http://schemas.openxmlformats.org/officeDocument/2006/relationships/oleObject" Target="../embeddings/oleObject16.bin"/><Relationship Id="rId3" Type="http://schemas.openxmlformats.org/officeDocument/2006/relationships/oleObject" Target="../embeddings/oleObject11.bin"/><Relationship Id="rId7" Type="http://schemas.openxmlformats.org/officeDocument/2006/relationships/oleObject" Target="../embeddings/oleObject13.bin"/><Relationship Id="rId12" Type="http://schemas.openxmlformats.org/officeDocument/2006/relationships/image" Target="../media/image27.wmf"/><Relationship Id="rId17" Type="http://schemas.openxmlformats.org/officeDocument/2006/relationships/image" Target="../media/image30.png"/><Relationship Id="rId2" Type="http://schemas.openxmlformats.org/officeDocument/2006/relationships/slideLayout" Target="../slideLayouts/slideLayout6.xml"/><Relationship Id="rId16" Type="http://schemas.openxmlformats.org/officeDocument/2006/relationships/image" Target="../media/image29.wmf"/><Relationship Id="rId1" Type="http://schemas.openxmlformats.org/officeDocument/2006/relationships/vmlDrawing" Target="../drawings/vmlDrawing4.vml"/><Relationship Id="rId6" Type="http://schemas.openxmlformats.org/officeDocument/2006/relationships/image" Target="../media/image24.wmf"/><Relationship Id="rId11" Type="http://schemas.openxmlformats.org/officeDocument/2006/relationships/oleObject" Target="../embeddings/oleObject15.bin"/><Relationship Id="rId5" Type="http://schemas.openxmlformats.org/officeDocument/2006/relationships/oleObject" Target="../embeddings/oleObject12.bin"/><Relationship Id="rId15" Type="http://schemas.openxmlformats.org/officeDocument/2006/relationships/oleObject" Target="../embeddings/oleObject17.bin"/><Relationship Id="rId10" Type="http://schemas.openxmlformats.org/officeDocument/2006/relationships/image" Target="../media/image26.wmf"/><Relationship Id="rId4" Type="http://schemas.openxmlformats.org/officeDocument/2006/relationships/image" Target="../media/image23.wmf"/><Relationship Id="rId9" Type="http://schemas.openxmlformats.org/officeDocument/2006/relationships/oleObject" Target="../embeddings/oleObject14.bin"/><Relationship Id="rId14" Type="http://schemas.openxmlformats.org/officeDocument/2006/relationships/image" Target="../media/image28.wmf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33.wmf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36.png"/><Relationship Id="rId4" Type="http://schemas.openxmlformats.org/officeDocument/2006/relationships/image" Target="../media/image35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oleObject" Target="../embeddings/oleObject1.bin"/><Relationship Id="rId7" Type="http://schemas.openxmlformats.org/officeDocument/2006/relationships/image" Target="../media/image4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6.png"/><Relationship Id="rId10" Type="http://schemas.openxmlformats.org/officeDocument/2006/relationships/image" Target="../media/image7.png"/><Relationship Id="rId4" Type="http://schemas.openxmlformats.org/officeDocument/2006/relationships/image" Target="../media/image3.wmf"/><Relationship Id="rId9" Type="http://schemas.openxmlformats.org/officeDocument/2006/relationships/image" Target="../media/image5.w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.bin"/><Relationship Id="rId3" Type="http://schemas.openxmlformats.org/officeDocument/2006/relationships/oleObject" Target="../embeddings/oleObject4.bin"/><Relationship Id="rId7" Type="http://schemas.openxmlformats.org/officeDocument/2006/relationships/image" Target="../media/image13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6.bin"/><Relationship Id="rId5" Type="http://schemas.openxmlformats.org/officeDocument/2006/relationships/oleObject" Target="../embeddings/oleObject5.bin"/><Relationship Id="rId4" Type="http://schemas.openxmlformats.org/officeDocument/2006/relationships/image" Target="../media/image12.wmf"/><Relationship Id="rId9" Type="http://schemas.openxmlformats.org/officeDocument/2006/relationships/image" Target="../media/image14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427539"/>
            <a:ext cx="7772400" cy="502127"/>
          </a:xfrm>
        </p:spPr>
        <p:txBody>
          <a:bodyPr/>
          <a:lstStyle/>
          <a:p>
            <a:pPr eaLnBrk="1" hangingPunct="1"/>
            <a:r>
              <a:rPr lang="ru-RU" sz="2800" b="1" dirty="0">
                <a:solidFill>
                  <a:srgbClr val="FF0000"/>
                </a:solidFill>
              </a:rPr>
              <a:t>ЭЛЕМЕНТЫ КВАНТОВОЙ МЕХАНИКИ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61AE629-AB40-794D-2480-931243190CC2}"/>
              </a:ext>
            </a:extLst>
          </p:cNvPr>
          <p:cNvSpPr txBox="1"/>
          <p:nvPr/>
        </p:nvSpPr>
        <p:spPr>
          <a:xfrm>
            <a:off x="2458530" y="1344731"/>
            <a:ext cx="73518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>
                <a:solidFill>
                  <a:srgbClr val="FF0000"/>
                </a:solidFill>
              </a:rPr>
              <a:t>Матричная механика (Гейзенберг, Борн, Йордан, 1925)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04036918-6541-CE04-2717-682CDE8B08A4}"/>
                  </a:ext>
                </a:extLst>
              </p:cNvPr>
              <p:cNvSpPr txBox="1"/>
              <p:nvPr/>
            </p:nvSpPr>
            <p:spPr>
              <a:xfrm>
                <a:off x="1421907" y="2113466"/>
                <a:ext cx="9348185" cy="457272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000" dirty="0">
                    <a:latin typeface="+mn-lt"/>
                  </a:rPr>
                  <a:t>Опора на наблюдаемые: частоты излучения, интенсивности линий</a:t>
                </a:r>
              </a:p>
              <a:p>
                <a:endParaRPr lang="ru-RU" sz="2000" dirty="0">
                  <a:latin typeface="+mn-lt"/>
                </a:endParaRPr>
              </a:p>
              <a:p>
                <a:r>
                  <a:rPr lang="ru-RU" sz="2000" dirty="0">
                    <a:latin typeface="+mn-lt"/>
                  </a:rPr>
                  <a:t>Аналогия с классическим периодическим движением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2000" i="1" smtClean="0">
                            <a:latin typeface="+mn-lt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+mn-lt"/>
                          </a:rPr>
                          <m:t>𝑥</m:t>
                        </m:r>
                      </m:e>
                      <m:sub>
                        <m:r>
                          <a:rPr lang="en-US" sz="2000" b="0" i="1" smtClean="0">
                            <a:latin typeface="+mn-lt"/>
                          </a:rPr>
                          <m:t>𝑛</m:t>
                        </m:r>
                      </m:sub>
                    </m:sSub>
                    <m:r>
                      <a:rPr lang="en-US" sz="2000" b="0" i="1" smtClean="0">
                        <a:latin typeface="+mn-lt"/>
                      </a:rPr>
                      <m:t>=</m:t>
                    </m:r>
                    <m:sSub>
                      <m:sSubPr>
                        <m:ctrlPr>
                          <a:rPr lang="en-US" sz="2000" b="0" i="1" smtClean="0">
                            <a:latin typeface="+mn-lt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+mn-lt"/>
                          </a:rPr>
                          <m:t>𝑥</m:t>
                        </m:r>
                      </m:e>
                      <m:sub>
                        <m:r>
                          <a:rPr lang="en-US" sz="2000" b="0" i="1" smtClean="0">
                            <a:latin typeface="+mn-lt"/>
                          </a:rPr>
                          <m:t>𝑛</m:t>
                        </m:r>
                      </m:sub>
                    </m:sSub>
                    <m:d>
                      <m:dPr>
                        <m:ctrlPr>
                          <a:rPr lang="en-US" sz="2000" b="0" i="1" smtClean="0">
                            <a:latin typeface="+mn-lt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+mn-lt"/>
                          </a:rPr>
                          <m:t>0</m:t>
                        </m:r>
                      </m:e>
                    </m:d>
                    <m:sSup>
                      <m:sSupPr>
                        <m:ctrlPr>
                          <a:rPr lang="en-US" sz="2000" b="0" i="1" smtClean="0">
                            <a:latin typeface="+mn-lt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+mn-lt"/>
                          </a:rPr>
                          <m:t>𝑒</m:t>
                        </m:r>
                      </m:e>
                      <m:sup>
                        <m:r>
                          <a:rPr lang="en-US" sz="2000" b="0" i="1" smtClean="0">
                            <a:latin typeface="+mn-lt"/>
                          </a:rPr>
                          <m:t>−</m:t>
                        </m:r>
                        <m:r>
                          <a:rPr lang="en-US" sz="2000" b="0" i="1" smtClean="0">
                            <a:latin typeface="+mn-lt"/>
                          </a:rPr>
                          <m:t>𝑖</m:t>
                        </m:r>
                        <m:r>
                          <a:rPr lang="en-US" sz="2000" b="0" i="1" smtClean="0">
                            <a:latin typeface="+mn-lt"/>
                          </a:rPr>
                          <m:t>(</m:t>
                        </m:r>
                        <m:r>
                          <a:rPr lang="en-US" sz="2000" b="0" i="1" smtClean="0">
                            <a:latin typeface="+mn-lt"/>
                          </a:rPr>
                          <m:t>𝑛</m:t>
                        </m:r>
                        <m:r>
                          <a:rPr lang="en-US" sz="2000" b="0" i="1" smtClean="0">
                            <a:latin typeface="+mn-lt"/>
                            <a:ea typeface="Cambria Math" panose="02040503050406030204" pitchFamily="18" charset="0"/>
                          </a:rPr>
                          <m:t>𝜔</m:t>
                        </m:r>
                        <m:r>
                          <a:rPr lang="en-US" sz="2000" b="0" i="1" smtClean="0">
                            <a:latin typeface="+mn-lt"/>
                            <a:ea typeface="Cambria Math" panose="02040503050406030204" pitchFamily="18" charset="0"/>
                          </a:rPr>
                          <m:t>)</m:t>
                        </m:r>
                        <m:r>
                          <a:rPr lang="en-US" sz="2000" b="0" i="1" smtClean="0">
                            <a:latin typeface="+mn-lt"/>
                            <a:ea typeface="Cambria Math" panose="02040503050406030204" pitchFamily="18" charset="0"/>
                          </a:rPr>
                          <m:t>𝑡</m:t>
                        </m:r>
                      </m:sup>
                    </m:sSup>
                  </m:oMath>
                </a14:m>
                <a:endParaRPr lang="en-US" sz="2000" dirty="0">
                  <a:latin typeface="+mn-lt"/>
                </a:endParaRPr>
              </a:p>
              <a:p>
                <a:endParaRPr lang="en-US" sz="2000" dirty="0">
                  <a:latin typeface="+mn-lt"/>
                </a:endParaRPr>
              </a:p>
              <a:p>
                <a:r>
                  <a:rPr lang="ru-RU" sz="2000" dirty="0">
                    <a:latin typeface="+mn-lt"/>
                  </a:rPr>
                  <a:t>Комбинационный принцип Ритца </a:t>
                </a:r>
                <a14:m>
                  <m:oMath xmlns:m="http://schemas.openxmlformats.org/officeDocument/2006/math">
                    <m:r>
                      <a:rPr lang="ru-RU" sz="2000" i="1" smtClean="0">
                        <a:latin typeface="+mn-lt"/>
                        <a:ea typeface="Cambria Math" panose="02040503050406030204" pitchFamily="18" charset="0"/>
                      </a:rPr>
                      <m:t>ℏ</m:t>
                    </m:r>
                    <m:sSub>
                      <m:sSubPr>
                        <m:ctrlPr>
                          <a:rPr lang="ru-RU" sz="2000" i="1" smtClean="0">
                            <a:latin typeface="+mn-lt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sz="2000" i="1" smtClean="0">
                            <a:latin typeface="+mn-lt"/>
                            <a:ea typeface="Cambria Math" panose="02040503050406030204" pitchFamily="18" charset="0"/>
                          </a:rPr>
                          <m:t>𝜔</m:t>
                        </m:r>
                      </m:e>
                      <m:sub>
                        <m:r>
                          <a:rPr lang="en-US" sz="2000" b="0" i="1" smtClean="0">
                            <a:latin typeface="+mn-lt"/>
                            <a:ea typeface="Cambria Math" panose="02040503050406030204" pitchFamily="18" charset="0"/>
                          </a:rPr>
                          <m:t>𝑚𝑛</m:t>
                        </m:r>
                      </m:sub>
                    </m:sSub>
                    <m:r>
                      <a:rPr lang="en-US" sz="2000" b="0" i="1" smtClean="0">
                        <a:latin typeface="+mn-lt"/>
                        <a:ea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2000" b="0" i="1" smtClean="0">
                            <a:latin typeface="+mn-lt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+mn-lt"/>
                            <a:ea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en-US" sz="2000" b="0" i="1" smtClean="0">
                            <a:latin typeface="+mn-lt"/>
                            <a:ea typeface="Cambria Math" panose="02040503050406030204" pitchFamily="18" charset="0"/>
                          </a:rPr>
                          <m:t>𝑚</m:t>
                        </m:r>
                      </m:sub>
                    </m:sSub>
                    <m:r>
                      <a:rPr lang="en-US" sz="2000" b="0" i="1" smtClean="0">
                        <a:latin typeface="+mn-lt"/>
                        <a:ea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sz="2000" b="0" i="1" smtClean="0">
                            <a:latin typeface="+mn-lt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+mn-lt"/>
                            <a:ea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en-US" sz="2000" b="0" i="1" smtClean="0">
                            <a:latin typeface="+mn-lt"/>
                            <a:ea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sz="2000" dirty="0">
                    <a:latin typeface="+mn-lt"/>
                  </a:rPr>
                  <a:t> </a:t>
                </a:r>
                <a:r>
                  <a:rPr lang="ru-RU" sz="2000" dirty="0">
                    <a:latin typeface="+mn-lt"/>
                  </a:rPr>
                  <a:t>и </a:t>
                </a:r>
                <a:r>
                  <a:rPr lang="ru-RU" sz="2000" dirty="0" err="1">
                    <a:latin typeface="+mn-lt"/>
                  </a:rPr>
                  <a:t>двухиндексные</a:t>
                </a:r>
                <a:r>
                  <a:rPr lang="ru-RU" sz="2000" dirty="0">
                    <a:latin typeface="+mn-lt"/>
                  </a:rPr>
                  <a:t> амплитуды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2000" i="1">
                            <a:latin typeface="+mn-lt"/>
                          </a:rPr>
                        </m:ctrlPr>
                      </m:sSubPr>
                      <m:e>
                        <m:r>
                          <a:rPr lang="en-US" sz="2000" i="1">
                            <a:latin typeface="+mn-lt"/>
                          </a:rPr>
                          <m:t>𝑥</m:t>
                        </m:r>
                      </m:e>
                      <m:sub>
                        <m:r>
                          <a:rPr lang="en-US" sz="2000" b="0" i="1" smtClean="0">
                            <a:latin typeface="+mn-lt"/>
                          </a:rPr>
                          <m:t>𝑚</m:t>
                        </m:r>
                        <m:r>
                          <a:rPr lang="en-US" sz="2000" i="1">
                            <a:latin typeface="+mn-lt"/>
                          </a:rPr>
                          <m:t>𝑛</m:t>
                        </m:r>
                      </m:sub>
                    </m:sSub>
                    <m:r>
                      <a:rPr lang="en-US" sz="2000" i="1">
                        <a:latin typeface="+mn-lt"/>
                      </a:rPr>
                      <m:t>=</m:t>
                    </m:r>
                    <m:sSub>
                      <m:sSubPr>
                        <m:ctrlPr>
                          <a:rPr lang="en-US" sz="2000" i="1">
                            <a:latin typeface="+mn-lt"/>
                          </a:rPr>
                        </m:ctrlPr>
                      </m:sSubPr>
                      <m:e>
                        <m:r>
                          <a:rPr lang="en-US" sz="2000" i="1">
                            <a:latin typeface="+mn-lt"/>
                          </a:rPr>
                          <m:t>𝑥</m:t>
                        </m:r>
                      </m:e>
                      <m:sub>
                        <m:r>
                          <a:rPr lang="en-US" sz="2000" b="0" i="1" smtClean="0">
                            <a:latin typeface="+mn-lt"/>
                          </a:rPr>
                          <m:t>𝑚</m:t>
                        </m:r>
                        <m:r>
                          <a:rPr lang="en-US" sz="2000" i="1">
                            <a:latin typeface="+mn-lt"/>
                          </a:rPr>
                          <m:t>𝑛</m:t>
                        </m:r>
                      </m:sub>
                    </m:sSub>
                    <m:d>
                      <m:dPr>
                        <m:ctrlPr>
                          <a:rPr lang="en-US" sz="2000" i="1">
                            <a:latin typeface="+mn-lt"/>
                          </a:rPr>
                        </m:ctrlPr>
                      </m:dPr>
                      <m:e>
                        <m:r>
                          <a:rPr lang="en-US" sz="2000" i="1">
                            <a:latin typeface="+mn-lt"/>
                          </a:rPr>
                          <m:t>0</m:t>
                        </m:r>
                      </m:e>
                    </m:d>
                    <m:sSup>
                      <m:sSupPr>
                        <m:ctrlPr>
                          <a:rPr lang="en-US" sz="2000" i="1">
                            <a:latin typeface="+mn-lt"/>
                          </a:rPr>
                        </m:ctrlPr>
                      </m:sSupPr>
                      <m:e>
                        <m:r>
                          <a:rPr lang="en-US" sz="2000" i="1">
                            <a:latin typeface="+mn-lt"/>
                          </a:rPr>
                          <m:t>𝑒</m:t>
                        </m:r>
                      </m:e>
                      <m:sup>
                        <m:r>
                          <a:rPr lang="en-US" sz="2000" i="1">
                            <a:latin typeface="+mn-lt"/>
                          </a:rPr>
                          <m:t>−</m:t>
                        </m:r>
                        <m:r>
                          <a:rPr lang="en-US" sz="2000" i="1">
                            <a:latin typeface="+mn-lt"/>
                          </a:rPr>
                          <m:t>𝑖</m:t>
                        </m:r>
                        <m:sSub>
                          <m:sSubPr>
                            <m:ctrlPr>
                              <a:rPr lang="ru-RU" sz="2000" i="1">
                                <a:latin typeface="+mn-lt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u-RU" sz="2000" i="1">
                                <a:latin typeface="+mn-lt"/>
                                <a:ea typeface="Cambria Math" panose="02040503050406030204" pitchFamily="18" charset="0"/>
                              </a:rPr>
                              <m:t>𝜔</m:t>
                            </m:r>
                          </m:e>
                          <m:sub>
                            <m:r>
                              <a:rPr lang="en-US" sz="2000" i="1">
                                <a:latin typeface="+mn-lt"/>
                                <a:ea typeface="Cambria Math" panose="02040503050406030204" pitchFamily="18" charset="0"/>
                              </a:rPr>
                              <m:t>𝑚𝑛</m:t>
                            </m:r>
                          </m:sub>
                        </m:sSub>
                        <m:r>
                          <a:rPr lang="en-US" sz="2000" i="1">
                            <a:latin typeface="+mn-lt"/>
                            <a:ea typeface="Cambria Math" panose="02040503050406030204" pitchFamily="18" charset="0"/>
                          </a:rPr>
                          <m:t>𝑡</m:t>
                        </m:r>
                      </m:sup>
                    </m:sSup>
                  </m:oMath>
                </a14:m>
                <a:r>
                  <a:rPr lang="en-US" sz="2000" dirty="0">
                    <a:latin typeface="+mn-lt"/>
                  </a:rPr>
                  <a:t> -- </a:t>
                </a:r>
                <a:r>
                  <a:rPr lang="ru-RU" sz="2000" dirty="0">
                    <a:solidFill>
                      <a:srgbClr val="FF0000"/>
                    </a:solidFill>
                    <a:latin typeface="+mn-lt"/>
                  </a:rPr>
                  <a:t>матрицы</a:t>
                </a:r>
              </a:p>
              <a:p>
                <a:endParaRPr lang="ru-RU" sz="2000" dirty="0">
                  <a:latin typeface="+mn-lt"/>
                </a:endParaRPr>
              </a:p>
              <a:p>
                <a:r>
                  <a:rPr lang="ru-RU" sz="2000" dirty="0">
                    <a:solidFill>
                      <a:srgbClr val="FF0000"/>
                    </a:solidFill>
                    <a:latin typeface="+mn-lt"/>
                  </a:rPr>
                  <a:t>Справедливы классические уравнения</a:t>
                </a:r>
                <a:r>
                  <a:rPr lang="ru-RU" sz="2000" dirty="0">
                    <a:latin typeface="+mn-lt"/>
                  </a:rPr>
                  <a:t> движения, но не для числовых величин, а </a:t>
                </a:r>
                <a:r>
                  <a:rPr lang="ru-RU" sz="2000" dirty="0">
                    <a:solidFill>
                      <a:srgbClr val="FF0000"/>
                    </a:solidFill>
                    <a:latin typeface="+mn-lt"/>
                  </a:rPr>
                  <a:t>для матриц</a:t>
                </a:r>
              </a:p>
              <a:p>
                <a:endParaRPr lang="ru-RU" sz="2000" dirty="0">
                  <a:latin typeface="+mn-lt"/>
                </a:endParaRPr>
              </a:p>
              <a:p>
                <a:r>
                  <a:rPr lang="ru-RU" sz="2000" dirty="0" err="1">
                    <a:latin typeface="+mn-lt"/>
                  </a:rPr>
                  <a:t>Некоммутативность</a:t>
                </a:r>
                <a:r>
                  <a:rPr lang="ru-RU" sz="2000" dirty="0">
                    <a:latin typeface="+mn-lt"/>
                  </a:rPr>
                  <a:t> умножения (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+mn-lt"/>
                      </a:rPr>
                      <m:t>𝐴𝐵</m:t>
                    </m:r>
                    <m:r>
                      <a:rPr lang="en-US" sz="2000" b="0" i="1" smtClean="0">
                        <a:latin typeface="+mn-lt"/>
                        <a:ea typeface="Cambria Math" panose="02040503050406030204" pitchFamily="18" charset="0"/>
                      </a:rPr>
                      <m:t>≠</m:t>
                    </m:r>
                    <m:r>
                      <a:rPr lang="en-US" sz="2000" b="0" i="1" smtClean="0">
                        <a:latin typeface="+mn-lt"/>
                      </a:rPr>
                      <m:t>𝐵𝐴</m:t>
                    </m:r>
                  </m:oMath>
                </a14:m>
                <a:r>
                  <a:rPr lang="ru-RU" sz="2000" dirty="0">
                    <a:latin typeface="+mn-lt"/>
                  </a:rPr>
                  <a:t>)</a:t>
                </a:r>
                <a:r>
                  <a:rPr lang="en-US" sz="2000" dirty="0">
                    <a:latin typeface="+mn-lt"/>
                  </a:rPr>
                  <a:t> </a:t>
                </a:r>
                <a:r>
                  <a:rPr lang="ru-RU" sz="2000" dirty="0">
                    <a:latin typeface="+mn-lt"/>
                  </a:rPr>
                  <a:t>и </a:t>
                </a:r>
                <a:r>
                  <a:rPr lang="ru-RU" sz="2000" dirty="0">
                    <a:solidFill>
                      <a:srgbClr val="FF0000"/>
                    </a:solidFill>
                    <a:latin typeface="+mn-lt"/>
                  </a:rPr>
                  <a:t>канонические коммутационные соотношения</a:t>
                </a:r>
                <a:r>
                  <a:rPr lang="ru-RU" sz="2000" dirty="0">
                    <a:latin typeface="+mn-lt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+mn-lt"/>
                      </a:rPr>
                      <m:t>𝑃𝑋</m:t>
                    </m:r>
                    <m:r>
                      <a:rPr lang="en-US" sz="2000" b="0" i="1" smtClean="0">
                        <a:latin typeface="+mn-lt"/>
                      </a:rPr>
                      <m:t>−</m:t>
                    </m:r>
                    <m:r>
                      <a:rPr lang="en-US" sz="2000" b="0" i="1" smtClean="0">
                        <a:latin typeface="+mn-lt"/>
                      </a:rPr>
                      <m:t>𝑋𝑃</m:t>
                    </m:r>
                    <m:r>
                      <a:rPr lang="en-US" sz="2000" b="0" i="1" smtClean="0">
                        <a:latin typeface="+mn-lt"/>
                      </a:rPr>
                      <m:t>=−</m:t>
                    </m:r>
                    <m:r>
                      <a:rPr lang="en-US" sz="2000" b="0" i="1" smtClean="0">
                        <a:latin typeface="+mn-lt"/>
                      </a:rPr>
                      <m:t>𝑖</m:t>
                    </m:r>
                    <m:r>
                      <a:rPr lang="ru-RU" sz="2000" i="1">
                        <a:latin typeface="+mn-lt"/>
                        <a:ea typeface="Cambria Math" panose="02040503050406030204" pitchFamily="18" charset="0"/>
                      </a:rPr>
                      <m:t>ℏ</m:t>
                    </m:r>
                  </m:oMath>
                </a14:m>
                <a:endParaRPr lang="en-US" sz="2000" dirty="0">
                  <a:latin typeface="+mn-lt"/>
                </a:endParaRPr>
              </a:p>
              <a:p>
                <a:endParaRPr lang="en-US" sz="2000" dirty="0">
                  <a:latin typeface="+mn-lt"/>
                </a:endParaRPr>
              </a:p>
              <a:p>
                <a:r>
                  <a:rPr lang="ru-RU" sz="2000" dirty="0">
                    <a:latin typeface="+mn-lt"/>
                  </a:rPr>
                  <a:t>Интенсивность спектральных линий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2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𝑊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𝑚𝑛</m:t>
                        </m:r>
                      </m:sub>
                    </m:sSub>
                    <m:r>
                      <a:rPr 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~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ru-RU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ℏ</m:t>
                            </m:r>
                            <m:sSub>
                              <m:sSubPr>
                                <m:ctrlPr>
                                  <a:rPr lang="ru-RU" sz="2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ru-RU" sz="2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𝜔</m:t>
                                </m:r>
                              </m:e>
                              <m:sub>
                                <m:r>
                                  <a:rPr lang="en-US" sz="2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𝑚𝑛</m:t>
                                </m:r>
                              </m:sub>
                            </m:sSub>
                          </m:e>
                        </m:d>
                      </m:e>
                      <m:sup>
                        <m:r>
                          <a:rPr lang="ru-RU" sz="20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  <m:sSup>
                      <m:sSup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begChr m:val="|"/>
                            <m:endChr m:val="|"/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ru-RU" sz="20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𝑚</m:t>
                                </m:r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sub>
                            </m:sSub>
                          </m:e>
                        </m:d>
                      </m:e>
                      <m:sup>
                        <m:r>
                          <a:rPr lang="ru-RU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sz="2000" dirty="0">
                  <a:latin typeface="+mn-lt"/>
                </a:endParaRPr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04036918-6541-CE04-2717-682CDE8B08A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21907" y="2113466"/>
                <a:ext cx="9348185" cy="4572727"/>
              </a:xfrm>
              <a:prstGeom prst="rect">
                <a:avLst/>
              </a:prstGeom>
              <a:blipFill>
                <a:blip r:embed="rId2"/>
                <a:stretch>
                  <a:fillRect l="-652" t="-8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724A79A-E631-15F4-F62E-5E13D2B3155E}"/>
              </a:ext>
            </a:extLst>
          </p:cNvPr>
          <p:cNvSpPr txBox="1"/>
          <p:nvPr/>
        </p:nvSpPr>
        <p:spPr>
          <a:xfrm>
            <a:off x="937334" y="340583"/>
            <a:ext cx="103173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>
                <a:solidFill>
                  <a:srgbClr val="FF0000"/>
                </a:solidFill>
              </a:rPr>
              <a:t>Эквивалентность матричной и волновой механики (Шредингер, 1926)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9F47478A-8A2D-6FA7-0912-28A5F169FA9F}"/>
                  </a:ext>
                </a:extLst>
              </p:cNvPr>
              <p:cNvSpPr txBox="1"/>
              <p:nvPr/>
            </p:nvSpPr>
            <p:spPr>
              <a:xfrm>
                <a:off x="862611" y="1706356"/>
                <a:ext cx="10678360" cy="48110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000" dirty="0"/>
                  <a:t>Каждой наблюдаемой величине сопоставляется </a:t>
                </a:r>
                <a:r>
                  <a:rPr lang="ru-RU" sz="2000" dirty="0">
                    <a:solidFill>
                      <a:srgbClr val="FF0000"/>
                    </a:solidFill>
                  </a:rPr>
                  <a:t>оператор</a:t>
                </a:r>
                <a:r>
                  <a:rPr lang="ru-RU" sz="2000" dirty="0"/>
                  <a:t>, действующий на волновую функцию, в частности</a:t>
                </a: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   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𝑝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→−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𝑖</m:t>
                      </m:r>
                      <m:r>
                        <a:rPr lang="ru-RU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ℏ</m:t>
                      </m:r>
                      <m:f>
                        <m:fPr>
                          <m:ctrlPr>
                            <a:rPr lang="ru-RU" sz="20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20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</m:num>
                        <m:den>
                          <m:r>
                            <a:rPr lang="ru-RU" sz="20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</m:oMath>
                  </m:oMathPara>
                </a14:m>
                <a:endParaRPr lang="en-US" sz="2000" dirty="0"/>
              </a:p>
              <a:p>
                <a:r>
                  <a:rPr lang="ru-RU" sz="2000" dirty="0"/>
                  <a:t>Матрица оператора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2000" dirty="0"/>
                  <a:t> </a:t>
                </a:r>
                <a:r>
                  <a:rPr lang="ru-RU" sz="2000" dirty="0"/>
                  <a:t>равна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l-GR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Ψ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ru-RU" sz="2000" dirty="0"/>
                  <a:t> -- волновые функции стационарных состояний) </a:t>
                </a: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𝑚𝑛</m:t>
                          </m:r>
                        </m:sub>
                      </m:sSub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ru-RU" sz="20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bSup>
                            <m:sSubSupPr>
                              <m:ctrlPr>
                                <a:rPr lang="ru-RU" sz="200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m:rPr>
                                  <m:sty m:val="p"/>
                                </m:rPr>
                                <a:rPr lang="el-GR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Ψ</m:t>
                              </m:r>
                            </m:e>
                            <m:sub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sub>
                            <m:sup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</m:sup>
                          </m:sSubSup>
                          <m:d>
                            <m:d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  <m:sSub>
                                <m:sSubPr>
                                  <m:ctrlPr>
                                    <a:rPr lang="el-GR" sz="200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l-GR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Ψ</m:t>
                                  </m:r>
                                </m:e>
                                <m:sub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𝑛</m:t>
                                  </m:r>
                                </m:sub>
                              </m:sSub>
                            </m:e>
                          </m:d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US" sz="2000" dirty="0"/>
              </a:p>
              <a:p>
                <a:r>
                  <a:rPr lang="ru-RU" sz="2000" dirty="0"/>
                  <a:t>Операторы физических величин связаны друг с другом классическими соотношениями (например,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ru-RU" sz="20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  <m:sup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den>
                    </m:f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𝑈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)→−</m:t>
                    </m:r>
                    <m:f>
                      <m:fPr>
                        <m:ctrlP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ru-RU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ℏ</m:t>
                            </m:r>
                          </m:e>
                          <m:sup>
                            <m:r>
                              <a:rPr lang="en-US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  <m: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𝑚</m:t>
                        </m:r>
                      </m:den>
                    </m:f>
                    <m:f>
                      <m:fPr>
                        <m:ctrlP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ru-RU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𝜕</m:t>
                            </m:r>
                          </m:e>
                          <m:sup>
                            <m:r>
                              <a:rPr lang="en-US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ru-RU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  <m:sSup>
                          <m:sSupPr>
                            <m:ctrlPr>
                              <a:rPr lang="ru-RU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𝑈</m:t>
                    </m:r>
                    <m:d>
                      <m:dPr>
                        <m:ctrlP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en-US" sz="2000" dirty="0"/>
                  <a:t> -- </a:t>
                </a:r>
                <a:r>
                  <a:rPr lang="ru-RU" sz="2000" dirty="0"/>
                  <a:t>правая часть уравнения Шредингера, соответствующая энергии)</a:t>
                </a:r>
              </a:p>
              <a:p>
                <a:endParaRPr lang="ru-RU" sz="2000" dirty="0"/>
              </a:p>
              <a:p>
                <a:r>
                  <a:rPr lang="ru-RU" sz="2000" dirty="0"/>
                  <a:t>Коммутационные соотношения между операторами такие же, как между матрицами</a:t>
                </a: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𝑝𝑥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𝑥𝑝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  <m:r>
                            <a:rPr lang="ru-RU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ℏ</m:t>
                          </m:r>
                          <m:f>
                            <m:fPr>
                              <m:ctrlPr>
                                <a:rPr lang="ru-RU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ru-RU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𝜕</m:t>
                              </m:r>
                            </m:num>
                            <m:den>
                              <m:r>
                                <a:rPr lang="ru-RU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𝜕</m:t>
                              </m:r>
                              <m:r>
                                <a:rPr 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den>
                          </m:f>
                        </m:e>
                      </m:d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sz="20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d>
                        <m:dPr>
                          <m:ctrlPr>
                            <a:rPr lang="en-U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  <m:r>
                            <a:rPr lang="ru-RU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ℏ</m:t>
                          </m:r>
                          <m:f>
                            <m:fPr>
                              <m:ctrlPr>
                                <a:rPr lang="ru-RU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ru-RU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𝜕</m:t>
                              </m:r>
                            </m:num>
                            <m:den>
                              <m:r>
                                <a:rPr lang="ru-RU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𝜕</m:t>
                              </m:r>
                              <m:r>
                                <a:rPr 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den>
                          </m:f>
                        </m:e>
                      </m:d>
                      <m:r>
                        <a:rPr lang="en-US" sz="20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𝑖</m:t>
                      </m:r>
                      <m:r>
                        <a:rPr lang="ru-RU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ℏ</m:t>
                      </m:r>
                    </m:oMath>
                  </m:oMathPara>
                </a14:m>
                <a:endParaRPr lang="ru-RU" sz="2000" dirty="0"/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9F47478A-8A2D-6FA7-0912-28A5F169FA9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2611" y="1706356"/>
                <a:ext cx="10678360" cy="4811061"/>
              </a:xfrm>
              <a:prstGeom prst="rect">
                <a:avLst/>
              </a:prstGeom>
              <a:blipFill>
                <a:blip r:embed="rId2"/>
                <a:stretch>
                  <a:fillRect l="-628" t="-760" r="-34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857355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BCEF9B5-6EF3-6EDF-5878-E92E7211C455}"/>
              </a:ext>
            </a:extLst>
          </p:cNvPr>
          <p:cNvSpPr txBox="1"/>
          <p:nvPr/>
        </p:nvSpPr>
        <p:spPr>
          <a:xfrm>
            <a:off x="5637320" y="2974019"/>
            <a:ext cx="65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ru-RU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6E7D608-F32D-49F7-3B4D-626A8EB72B99}"/>
              </a:ext>
            </a:extLst>
          </p:cNvPr>
          <p:cNvSpPr txBox="1"/>
          <p:nvPr/>
        </p:nvSpPr>
        <p:spPr>
          <a:xfrm>
            <a:off x="1343769" y="469185"/>
            <a:ext cx="950446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>
                <a:solidFill>
                  <a:srgbClr val="FF0000"/>
                </a:solidFill>
              </a:rPr>
              <a:t>Собственные значения и собственные функции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885026B6-4BCE-0F41-3DD3-5DB12F577A72}"/>
                  </a:ext>
                </a:extLst>
              </p:cNvPr>
              <p:cNvSpPr txBox="1"/>
              <p:nvPr/>
            </p:nvSpPr>
            <p:spPr>
              <a:xfrm>
                <a:off x="1046233" y="1431524"/>
                <a:ext cx="9899135" cy="52238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000" dirty="0"/>
                  <a:t>Волновая функция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Ψ</m:t>
                    </m:r>
                  </m:oMath>
                </a14:m>
                <a:r>
                  <a:rPr lang="ru-RU" sz="2000" dirty="0"/>
                  <a:t>, такая что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m:rPr>
                        <m:sty m:val="p"/>
                      </m:rPr>
                      <a:rPr lang="el-GR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Ψ</m:t>
                    </m:r>
                    <m:r>
                      <a:rPr lang="en-US" sz="20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𝑎</m:t>
                    </m:r>
                    <m:r>
                      <m:rPr>
                        <m:sty m:val="p"/>
                      </m:rPr>
                      <a:rPr lang="el-GR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Ψ</m:t>
                    </m:r>
                  </m:oMath>
                </a14:m>
                <a:r>
                  <a:rPr lang="ru-RU" sz="2000" dirty="0"/>
                  <a:t>, называется </a:t>
                </a:r>
                <a:r>
                  <a:rPr lang="ru-RU" sz="2000" dirty="0">
                    <a:solidFill>
                      <a:srgbClr val="FF0000"/>
                    </a:solidFill>
                  </a:rPr>
                  <a:t>собственной функцией</a:t>
                </a:r>
                <a:r>
                  <a:rPr lang="ru-RU" sz="2000" dirty="0"/>
                  <a:t> оператора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ru-RU" sz="2000" dirty="0"/>
                  <a:t>, а число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ru-RU" sz="2000" dirty="0"/>
                  <a:t> называется </a:t>
                </a:r>
                <a:r>
                  <a:rPr lang="ru-RU" sz="2000" dirty="0">
                    <a:solidFill>
                      <a:srgbClr val="FF0000"/>
                    </a:solidFill>
                  </a:rPr>
                  <a:t>собственным значением </a:t>
                </a:r>
                <a:r>
                  <a:rPr lang="ru-RU" sz="2000" dirty="0"/>
                  <a:t>оператора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2000" dirty="0"/>
                  <a:t>.</a:t>
                </a:r>
              </a:p>
              <a:p>
                <a:endParaRPr lang="en-US" sz="2000" dirty="0"/>
              </a:p>
              <a:p>
                <a:r>
                  <a:rPr lang="ru-RU" sz="2000" dirty="0"/>
                  <a:t>Справедливо </a:t>
                </a:r>
                <a:r>
                  <a:rPr lang="ru-RU" sz="2000" dirty="0">
                    <a:solidFill>
                      <a:srgbClr val="FF0000"/>
                    </a:solidFill>
                  </a:rPr>
                  <a:t>разложение по собственным функциям</a:t>
                </a: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Ψ</m:t>
                      </m:r>
                      <m:r>
                        <a:rPr lang="ru-RU" sz="20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supHide m:val="on"/>
                          <m:ctrlPr>
                            <a:rPr lang="ru-RU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</m:sub>
                        <m:sup/>
                        <m:e>
                          <m:sSub>
                            <m:sSubPr>
                              <m:ctrlPr>
                                <a:rPr lang="ru-RU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  <m:sSub>
                            <m:sSubPr>
                              <m:ctrlPr>
                                <a:rPr lang="ru-RU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l-GR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Ψ</m:t>
                              </m:r>
                            </m:e>
                            <m:sub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en-US" sz="2000" dirty="0"/>
              </a:p>
              <a:p>
                <a:r>
                  <a:rPr lang="ru-RU" sz="2000" dirty="0"/>
                  <a:t>При этом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20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begChr m:val="|"/>
                            <m:endChr m:val="|"/>
                            <m:ctrlPr>
                              <a:rPr lang="ru-RU" sz="200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ru-RU" sz="2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𝑐</m:t>
                                </m:r>
                              </m:e>
                              <m:sub>
                                <m:r>
                                  <a:rPr lang="en-US" sz="2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𝑛</m:t>
                                </m:r>
                              </m:sub>
                            </m:sSub>
                          </m:e>
                        </m:d>
                      </m:e>
                      <m:sup>
                        <m:r>
                          <a:rPr lang="ru-RU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ru-RU" sz="2000" dirty="0"/>
                  <a:t> -- </a:t>
                </a:r>
                <a:r>
                  <a:rPr lang="ru-RU" sz="2000" dirty="0">
                    <a:solidFill>
                      <a:srgbClr val="FF0000"/>
                    </a:solidFill>
                  </a:rPr>
                  <a:t>вероятности</a:t>
                </a:r>
                <a:r>
                  <a:rPr lang="ru-RU" sz="2000" dirty="0"/>
                  <a:t> собственных значений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2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sz="2000" dirty="0"/>
                  <a:t> (</a:t>
                </a:r>
                <a:r>
                  <a:rPr lang="ru-RU" sz="2000" dirty="0"/>
                  <a:t>если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Ψ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ru-RU" sz="2000" dirty="0"/>
                  <a:t> нормированы</a:t>
                </a:r>
                <a:r>
                  <a:rPr lang="en-US" sz="2000" dirty="0"/>
                  <a:t>)</a:t>
                </a:r>
              </a:p>
              <a:p>
                <a:endParaRPr lang="en-US" sz="2000" dirty="0"/>
              </a:p>
              <a:p>
                <a:r>
                  <a:rPr lang="ru-RU" sz="2000" dirty="0"/>
                  <a:t>Собственные функции ортогональны</a:t>
                </a: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bSup>
                            <m:sSubSup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m:rPr>
                                  <m:sty m:val="p"/>
                                </m:rPr>
                                <a:rPr lang="el-GR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Ψ</m:t>
                              </m:r>
                            </m:e>
                            <m:sub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sub>
                            <m:sup>
                              <m:r>
                                <a:rPr lang="ru-RU" sz="2000" b="0" i="1" smtClean="0"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</m:sup>
                          </m:sSubSup>
                          <m:sSub>
                            <m:sSub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l-GR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Ψ</m:t>
                              </m:r>
                            </m:e>
                            <m:sub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ru-RU" sz="20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</m:t>
                      </m:r>
                      <m:r>
                        <a:rPr lang="en-US" sz="20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ru-RU" sz="20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 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𝑚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≠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𝑛</m:t>
                      </m:r>
                      <m:r>
                        <a:rPr lang="ru-RU" sz="20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ru-RU" sz="2000" dirty="0"/>
              </a:p>
              <a:p>
                <a:r>
                  <a:rPr lang="ru-RU" sz="2000" dirty="0"/>
                  <a:t>Среднее значение величины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endParaRPr lang="en-US" sz="2000" b="0" dirty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ru-RU" sz="20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acc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supHide m:val="on"/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  <m:sup/>
                        <m:e>
                          <m:sSub>
                            <m:sSubPr>
                              <m:ctrlPr>
                                <a:rPr lang="ru-RU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</m:e>
                      </m:nary>
                      <m:sSup>
                        <m:sSupPr>
                          <m:ctrlPr>
                            <a:rPr lang="ru-RU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|"/>
                              <m:endChr m:val="|"/>
                              <m:ctrlPr>
                                <a:rPr lang="ru-RU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ru-RU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𝑐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𝑛</m:t>
                                  </m:r>
                                </m:sub>
                              </m:sSub>
                            </m:e>
                          </m:d>
                        </m:e>
                        <m:sup>
                          <m:r>
                            <a:rPr lang="ru-RU" sz="20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l-GR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Ψ</m:t>
                              </m:r>
                            </m:e>
                            <m:sup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</m:sup>
                          </m:sSup>
                          <m:d>
                            <m:d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  <m:r>
                                <m:rPr>
                                  <m:sty m:val="p"/>
                                </m:rPr>
                                <a:rPr lang="el-GR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Ψ</m:t>
                              </m:r>
                            </m:e>
                          </m:d>
                          <m:r>
                            <a:rPr lang="ru-RU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US" sz="2000" dirty="0"/>
              </a:p>
              <a:p>
                <a:r>
                  <a:rPr lang="ru-RU" sz="2000" dirty="0"/>
                  <a:t>Стационарные состояния – собственные функции </a:t>
                </a:r>
                <a:r>
                  <a:rPr lang="ru-RU" sz="2000" dirty="0">
                    <a:solidFill>
                      <a:srgbClr val="FF0000"/>
                    </a:solidFill>
                  </a:rPr>
                  <a:t>оператора энергии</a:t>
                </a:r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885026B6-4BCE-0F41-3DD3-5DB12F577A7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6233" y="1431524"/>
                <a:ext cx="9899135" cy="5223866"/>
              </a:xfrm>
              <a:prstGeom prst="rect">
                <a:avLst/>
              </a:prstGeom>
              <a:blipFill>
                <a:blip r:embed="rId2"/>
                <a:stretch>
                  <a:fillRect l="-677" t="-700" b="-11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391687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E2AED194-741D-A726-FE8C-1913368C88D3}"/>
                  </a:ext>
                </a:extLst>
              </p:cNvPr>
              <p:cNvSpPr txBox="1"/>
              <p:nvPr/>
            </p:nvSpPr>
            <p:spPr>
              <a:xfrm>
                <a:off x="872601" y="480211"/>
                <a:ext cx="10446798" cy="58975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dirty="0">
                    <a:solidFill>
                      <a:srgbClr val="FF0000"/>
                    </a:solidFill>
                  </a:rPr>
                  <a:t>Пример. Собственные функции операторов координаты и импульса</a:t>
                </a:r>
              </a:p>
              <a:p>
                <a:endParaRPr lang="ru-RU" dirty="0">
                  <a:solidFill>
                    <a:srgbClr val="FF0000"/>
                  </a:solidFill>
                </a:endParaRPr>
              </a:p>
              <a:p>
                <a:r>
                  <a:rPr lang="ru-RU" dirty="0"/>
                  <a:t>Оператор координаты – умножение на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0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r>
                  <a:rPr lang="en-US" dirty="0"/>
                  <a:t> </a:t>
                </a:r>
              </a:p>
              <a:p>
                <a:r>
                  <a:rPr lang="ru-RU" dirty="0"/>
                  <a:t>Уравнение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m:rPr>
                        <m:sty m:val="p"/>
                      </m:rPr>
                      <a:rPr lang="el-GR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Ψ</m:t>
                    </m:r>
                    <m:r>
                      <a:rPr lang="en-US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𝑎</m:t>
                    </m:r>
                    <m:r>
                      <m:rPr>
                        <m:sty m:val="p"/>
                      </m:rPr>
                      <a:rPr lang="el-GR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Ψ</m:t>
                    </m:r>
                  </m:oMath>
                </a14:m>
                <a:r>
                  <a:rPr lang="en-US" dirty="0"/>
                  <a:t> </a:t>
                </a:r>
                <a:r>
                  <a:rPr lang="ru-RU" dirty="0"/>
                  <a:t>имеет решение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l-GR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Ψ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𝑎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)=</m:t>
                    </m:r>
                    <m:r>
                      <a:rPr lang="ru-RU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𝛿</m:t>
                    </m:r>
                    <m:r>
                      <a:rPr lang="ru-RU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𝑎</m:t>
                    </m:r>
                    <m:r>
                      <a:rPr lang="ru-RU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ru-RU" dirty="0"/>
                  <a:t> (спектр непрерывен, собственные функции </a:t>
                </a:r>
                <a:r>
                  <a:rPr lang="ru-RU" dirty="0" err="1"/>
                  <a:t>ненормируемы</a:t>
                </a:r>
                <a:r>
                  <a:rPr lang="ru-RU" dirty="0"/>
                  <a:t>)</a:t>
                </a:r>
                <a:endParaRPr lang="en-US" dirty="0"/>
              </a:p>
              <a:p>
                <a:r>
                  <a:rPr lang="ru-RU" dirty="0"/>
                  <a:t>Разложение по собственным функциям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Ψ</m:t>
                    </m:r>
                    <m:d>
                      <m:dPr>
                        <m:ctrlPr>
                          <a:rPr lang="ru-RU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𝑐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𝑎</m:t>
                            </m:r>
                          </m:e>
                        </m:d>
                      </m:e>
                    </m:nary>
                    <m:sSub>
                      <m:sSubPr>
                        <m:ctrlPr>
                          <a:rPr lang="el-G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Ψ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𝑎</m:t>
                        </m:r>
                      </m:sub>
                    </m:sSub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𝑑𝑎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𝑐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ru-RU" dirty="0"/>
              </a:p>
              <a:p>
                <a:endParaRPr lang="en-US" dirty="0"/>
              </a:p>
              <a:p>
                <a:r>
                  <a:rPr lang="ru-RU" dirty="0"/>
                  <a:t>Оператор импульса – дифференцирование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𝑖</m:t>
                    </m:r>
                    <m:r>
                      <a:rPr lang="ru-RU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ℏ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den>
                    </m:f>
                  </m:oMath>
                </a14:m>
                <a:r>
                  <a:rPr lang="en-US" dirty="0"/>
                  <a:t>.</a:t>
                </a:r>
              </a:p>
              <a:p>
                <a:r>
                  <a:rPr lang="ru-RU" dirty="0"/>
                  <a:t>Уравнение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𝑖</m:t>
                    </m:r>
                    <m:r>
                      <a:rPr lang="ru-RU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ℏ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  <m:r>
                          <m:rPr>
                            <m:sty m:val="p"/>
                          </m:rPr>
                          <a:rPr lang="el-G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Ψ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den>
                    </m:f>
                    <m:r>
                      <a:rPr lang="ru-RU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𝑝</m:t>
                    </m:r>
                    <m:r>
                      <m:rPr>
                        <m:sty m:val="p"/>
                      </m:rPr>
                      <a:rPr lang="el-GR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Ψ</m:t>
                    </m:r>
                  </m:oMath>
                </a14:m>
                <a:r>
                  <a:rPr lang="en-US" dirty="0"/>
                  <a:t> </a:t>
                </a:r>
                <a:r>
                  <a:rPr lang="ru-RU" dirty="0"/>
                  <a:t>имеет решение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l-G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Ψ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𝑝</m:t>
                        </m:r>
                      </m:sub>
                    </m:sSub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𝑖𝑝𝑥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/ℏ</m:t>
                        </m:r>
                      </m:sup>
                    </m:sSup>
                  </m:oMath>
                </a14:m>
                <a:r>
                  <a:rPr lang="en-US" dirty="0"/>
                  <a:t>  (</a:t>
                </a:r>
                <a:r>
                  <a:rPr lang="ru-RU" dirty="0"/>
                  <a:t>спектр непрерывен, собственные функции </a:t>
                </a:r>
                <a:r>
                  <a:rPr lang="ru-RU" dirty="0" err="1"/>
                  <a:t>ненормируемы</a:t>
                </a:r>
                <a:r>
                  <a:rPr lang="ru-RU" dirty="0"/>
                  <a:t>)</a:t>
                </a:r>
                <a:endParaRPr lang="en-US" dirty="0"/>
              </a:p>
              <a:p>
                <a:r>
                  <a:rPr lang="ru-RU" dirty="0"/>
                  <a:t>Разложение по собственным функциям</a:t>
                </a:r>
                <a:endParaRPr lang="en-US" dirty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Ψ</m:t>
                      </m:r>
                      <m:d>
                        <m:dPr>
                          <m:ctrlPr>
                            <a:rPr lang="ru-RU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𝑝</m:t>
                              </m:r>
                            </m:e>
                          </m:d>
                        </m:e>
                      </m:nary>
                      <m:sSub>
                        <m:sSubPr>
                          <m:ctrlPr>
                            <a:rPr lang="el-G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l-G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Ψ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</m:t>
                          </m:r>
                        </m:sub>
                      </m:sSub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𝑑𝑝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den>
                      </m:f>
                      <m:r>
                        <a:rPr lang="en-US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</m:t>
                          </m:r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𝑝</m:t>
                              </m:r>
                            </m:e>
                          </m:d>
                        </m:e>
                      </m:nary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𝑖𝑝𝑥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/ℏ</m:t>
                          </m:r>
                        </m:sup>
                      </m:sSup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𝑑𝑝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den>
                      </m:f>
                    </m:oMath>
                  </m:oMathPara>
                </a14:m>
                <a:endParaRPr lang="en-US" dirty="0"/>
              </a:p>
              <a:p>
                <a:r>
                  <a:rPr lang="ru-RU" dirty="0"/>
                  <a:t>называется </a:t>
                </a:r>
                <a:r>
                  <a:rPr lang="ru-RU" dirty="0">
                    <a:solidFill>
                      <a:srgbClr val="FF0000"/>
                    </a:solidFill>
                  </a:rPr>
                  <a:t>преобразованием Фурье</a:t>
                </a:r>
              </a:p>
            </p:txBody>
          </p:sp>
        </mc:Choice>
        <mc:Fallback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E2AED194-741D-A726-FE8C-1913368C88D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2601" y="480211"/>
                <a:ext cx="10446798" cy="5897577"/>
              </a:xfrm>
              <a:prstGeom prst="rect">
                <a:avLst/>
              </a:prstGeom>
              <a:blipFill>
                <a:blip r:embed="rId2"/>
                <a:stretch>
                  <a:fillRect l="-875" t="-827" b="-144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903510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422385"/>
            <a:ext cx="7772400" cy="855663"/>
          </a:xfrm>
        </p:spPr>
        <p:txBody>
          <a:bodyPr/>
          <a:lstStyle/>
          <a:p>
            <a:pPr eaLnBrk="1" hangingPunct="1"/>
            <a:r>
              <a:rPr lang="ru-RU" sz="2800" b="1" dirty="0">
                <a:solidFill>
                  <a:srgbClr val="C00000"/>
                </a:solidFill>
              </a:rPr>
              <a:t>Соотношение  неопределенностей</a:t>
            </a:r>
            <a:br>
              <a:rPr lang="ru-RU" sz="2800" b="1" dirty="0">
                <a:solidFill>
                  <a:srgbClr val="C00000"/>
                </a:solidFill>
              </a:rPr>
            </a:br>
            <a:r>
              <a:rPr lang="ru-RU" sz="2800" b="1" dirty="0">
                <a:solidFill>
                  <a:srgbClr val="C00000"/>
                </a:solidFill>
              </a:rPr>
              <a:t>Гейзенберга</a:t>
            </a:r>
          </a:p>
        </p:txBody>
      </p:sp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2781454" y="1940829"/>
            <a:ext cx="72898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2000" b="1" dirty="0">
                <a:solidFill>
                  <a:srgbClr val="000000"/>
                </a:solidFill>
              </a:rPr>
              <a:t>   Нельзя </a:t>
            </a:r>
            <a:r>
              <a:rPr lang="ru-RU" sz="2000" b="1" dirty="0">
                <a:solidFill>
                  <a:srgbClr val="FF3300"/>
                </a:solidFill>
              </a:rPr>
              <a:t>одновременно</a:t>
            </a:r>
            <a:r>
              <a:rPr lang="ru-RU" sz="2000" b="1" dirty="0">
                <a:solidFill>
                  <a:srgbClr val="000000"/>
                </a:solidFill>
              </a:rPr>
              <a:t> со </a:t>
            </a:r>
            <a:r>
              <a:rPr lang="ru-RU" sz="2000" b="1" dirty="0">
                <a:solidFill>
                  <a:srgbClr val="FF3300"/>
                </a:solidFill>
              </a:rPr>
              <a:t>сколь угодно высокой точностью</a:t>
            </a:r>
            <a:r>
              <a:rPr lang="ru-RU" sz="2000" b="1" dirty="0">
                <a:solidFill>
                  <a:srgbClr val="000000"/>
                </a:solidFill>
              </a:rPr>
              <a:t> определить координаты и импульс микрочастицы.</a:t>
            </a:r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3608388" y="3370263"/>
            <a:ext cx="51482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b="1" dirty="0">
                <a:solidFill>
                  <a:srgbClr val="C00000"/>
                </a:solidFill>
              </a:rPr>
              <a:t>Соотношение неопределенностей</a:t>
            </a:r>
          </a:p>
        </p:txBody>
      </p:sp>
      <p:graphicFrame>
        <p:nvGraphicFramePr>
          <p:cNvPr id="1126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55754"/>
              </p:ext>
            </p:extLst>
          </p:nvPr>
        </p:nvGraphicFramePr>
        <p:xfrm>
          <a:off x="5540717" y="3951515"/>
          <a:ext cx="1446891" cy="4735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25" name="Equation" r:id="rId3" imgW="698400" imgH="228600" progId="Equation.DSMT4">
                  <p:embed/>
                </p:oleObj>
              </mc:Choice>
              <mc:Fallback>
                <p:oleObj name="Equation" r:id="rId3" imgW="69840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40717" y="3951515"/>
                        <a:ext cx="1446891" cy="47352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1270" name="Group 10"/>
          <p:cNvGrpSpPr>
            <a:grpSpLocks/>
          </p:cNvGrpSpPr>
          <p:nvPr/>
        </p:nvGrpSpPr>
        <p:grpSpPr bwMode="auto">
          <a:xfrm>
            <a:off x="5553189" y="4555222"/>
            <a:ext cx="1438275" cy="1081089"/>
            <a:chOff x="1275" y="2314"/>
            <a:chExt cx="906" cy="681"/>
          </a:xfrm>
        </p:grpSpPr>
        <p:graphicFrame>
          <p:nvGraphicFramePr>
            <p:cNvPr id="11271" name="Object 1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318706556"/>
                </p:ext>
              </p:extLst>
            </p:nvPr>
          </p:nvGraphicFramePr>
          <p:xfrm>
            <a:off x="1275" y="2314"/>
            <a:ext cx="906" cy="31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626" name="Equation" r:id="rId5" imgW="685800" imgH="241200" progId="Equation.DSMT4">
                    <p:embed/>
                  </p:oleObj>
                </mc:Choice>
                <mc:Fallback>
                  <p:oleObj name="Equation" r:id="rId5" imgW="685800" imgH="24120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75" y="2314"/>
                          <a:ext cx="906" cy="31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1272" name="Object 1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632397178"/>
                </p:ext>
              </p:extLst>
            </p:nvPr>
          </p:nvGraphicFramePr>
          <p:xfrm>
            <a:off x="1280" y="2683"/>
            <a:ext cx="901" cy="3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627" name="Equation" r:id="rId7" imgW="660240" imgH="228600" progId="Equation.DSMT4">
                    <p:embed/>
                  </p:oleObj>
                </mc:Choice>
                <mc:Fallback>
                  <p:oleObj name="Equation" r:id="rId7" imgW="660240" imgH="22860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80" y="2683"/>
                          <a:ext cx="901" cy="31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" name="Rectangle 6"/>
          <p:cNvSpPr>
            <a:spLocks noChangeArrowheads="1"/>
          </p:cNvSpPr>
          <p:nvPr/>
        </p:nvSpPr>
        <p:spPr bwMode="auto">
          <a:xfrm>
            <a:off x="1524001" y="-230832"/>
            <a:ext cx="18473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71417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2260600" y="177800"/>
            <a:ext cx="7772400" cy="596900"/>
          </a:xfrm>
        </p:spPr>
        <p:txBody>
          <a:bodyPr/>
          <a:lstStyle/>
          <a:p>
            <a:pPr eaLnBrk="1" hangingPunct="1"/>
            <a:r>
              <a:rPr lang="ru-RU" sz="2800" b="1" dirty="0">
                <a:solidFill>
                  <a:srgbClr val="C00000"/>
                </a:solidFill>
              </a:rPr>
              <a:t>Принцип неопределенности</a:t>
            </a:r>
          </a:p>
        </p:txBody>
      </p:sp>
      <p:sp>
        <p:nvSpPr>
          <p:cNvPr id="8196" name="Rectangle 6"/>
          <p:cNvSpPr>
            <a:spLocks noChangeArrowheads="1"/>
          </p:cNvSpPr>
          <p:nvPr/>
        </p:nvSpPr>
        <p:spPr bwMode="auto">
          <a:xfrm>
            <a:off x="1524001" y="-230832"/>
            <a:ext cx="18473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8197" name="Объект 5"/>
          <p:cNvGraphicFramePr>
            <a:graphicFrameLocks noChangeAspect="1"/>
          </p:cNvGraphicFramePr>
          <p:nvPr/>
        </p:nvGraphicFramePr>
        <p:xfrm>
          <a:off x="6608764" y="966788"/>
          <a:ext cx="1798637" cy="493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77" name="Equation" r:id="rId3" imgW="838080" imgH="228600" progId="Equation.DSMT4">
                  <p:embed/>
                </p:oleObj>
              </mc:Choice>
              <mc:Fallback>
                <p:oleObj name="Equation" r:id="rId3" imgW="838080" imgH="228600" progId="Equation.DSMT4">
                  <p:embed/>
                  <p:pic>
                    <p:nvPicPr>
                      <p:cNvPr id="0" name="Объект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08764" y="966788"/>
                        <a:ext cx="1798637" cy="4937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98" name="Rectangle 8"/>
          <p:cNvSpPr>
            <a:spLocks noChangeArrowheads="1"/>
          </p:cNvSpPr>
          <p:nvPr/>
        </p:nvSpPr>
        <p:spPr bwMode="auto">
          <a:xfrm>
            <a:off x="1524001" y="-230832"/>
            <a:ext cx="18473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8199" name="Объект 7"/>
          <p:cNvGraphicFramePr>
            <a:graphicFrameLocks noChangeAspect="1"/>
          </p:cNvGraphicFramePr>
          <p:nvPr/>
        </p:nvGraphicFramePr>
        <p:xfrm>
          <a:off x="6265864" y="1939925"/>
          <a:ext cx="1577975" cy="427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78" name="Equation" r:id="rId5" imgW="723600" imgH="203040" progId="Equation.DSMT4">
                  <p:embed/>
                </p:oleObj>
              </mc:Choice>
              <mc:Fallback>
                <p:oleObj name="Equation" r:id="rId5" imgW="723600" imgH="203040" progId="Equation.DSMT4">
                  <p:embed/>
                  <p:pic>
                    <p:nvPicPr>
                      <p:cNvPr id="0" name="Объект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65864" y="1939925"/>
                        <a:ext cx="1577975" cy="427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00" name="Rectangle 10"/>
          <p:cNvSpPr>
            <a:spLocks noChangeArrowheads="1"/>
          </p:cNvSpPr>
          <p:nvPr/>
        </p:nvSpPr>
        <p:spPr bwMode="auto">
          <a:xfrm>
            <a:off x="1524001" y="-230832"/>
            <a:ext cx="18473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8201" name="Объект 9"/>
          <p:cNvGraphicFramePr>
            <a:graphicFrameLocks noChangeAspect="1"/>
          </p:cNvGraphicFramePr>
          <p:nvPr/>
        </p:nvGraphicFramePr>
        <p:xfrm>
          <a:off x="8112125" y="1933575"/>
          <a:ext cx="889000" cy="401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79" name="Equation" r:id="rId7" imgW="431640" imgH="203040" progId="Equation.DSMT4">
                  <p:embed/>
                </p:oleObj>
              </mc:Choice>
              <mc:Fallback>
                <p:oleObj name="Equation" r:id="rId7" imgW="431640" imgH="203040" progId="Equation.DSMT4">
                  <p:embed/>
                  <p:pic>
                    <p:nvPicPr>
                      <p:cNvPr id="0" name="Объект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12125" y="1933575"/>
                        <a:ext cx="889000" cy="401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02" name="Rectangle 12"/>
          <p:cNvSpPr>
            <a:spLocks noChangeArrowheads="1"/>
          </p:cNvSpPr>
          <p:nvPr/>
        </p:nvSpPr>
        <p:spPr bwMode="auto">
          <a:xfrm>
            <a:off x="1524001" y="-230832"/>
            <a:ext cx="18473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8203" name="Rectangle 14"/>
          <p:cNvSpPr>
            <a:spLocks noChangeArrowheads="1"/>
          </p:cNvSpPr>
          <p:nvPr/>
        </p:nvSpPr>
        <p:spPr bwMode="auto">
          <a:xfrm>
            <a:off x="1524001" y="-230832"/>
            <a:ext cx="18473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8204" name="Объект 13"/>
          <p:cNvGraphicFramePr>
            <a:graphicFrameLocks noChangeAspect="1"/>
          </p:cNvGraphicFramePr>
          <p:nvPr/>
        </p:nvGraphicFramePr>
        <p:xfrm>
          <a:off x="9191626" y="1722438"/>
          <a:ext cx="1376363" cy="800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80" name="Equation" r:id="rId9" imgW="736560" imgH="431640" progId="Equation.DSMT4">
                  <p:embed/>
                </p:oleObj>
              </mc:Choice>
              <mc:Fallback>
                <p:oleObj name="Equation" r:id="rId9" imgW="736560" imgH="431640" progId="Equation.DSMT4">
                  <p:embed/>
                  <p:pic>
                    <p:nvPicPr>
                      <p:cNvPr id="0" name="Объект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91626" y="1722438"/>
                        <a:ext cx="1376363" cy="800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05" name="Rectangle 16"/>
          <p:cNvSpPr>
            <a:spLocks noChangeArrowheads="1"/>
          </p:cNvSpPr>
          <p:nvPr/>
        </p:nvSpPr>
        <p:spPr bwMode="auto">
          <a:xfrm>
            <a:off x="1524001" y="-230832"/>
            <a:ext cx="18473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8206" name="Объект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72322520"/>
              </p:ext>
            </p:extLst>
          </p:nvPr>
        </p:nvGraphicFramePr>
        <p:xfrm>
          <a:off x="1798638" y="3263900"/>
          <a:ext cx="1666875" cy="879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81" name="Equation" r:id="rId11" imgW="799920" imgH="419040" progId="Equation.DSMT4">
                  <p:embed/>
                </p:oleObj>
              </mc:Choice>
              <mc:Fallback>
                <p:oleObj name="Equation" r:id="rId11" imgW="799920" imgH="419040" progId="Equation.DSMT4">
                  <p:embed/>
                  <p:pic>
                    <p:nvPicPr>
                      <p:cNvPr id="0" name="Объект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8638" y="3263900"/>
                        <a:ext cx="1666875" cy="879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07" name="Прямоугольник 16"/>
          <p:cNvSpPr>
            <a:spLocks noChangeArrowheads="1"/>
          </p:cNvSpPr>
          <p:nvPr/>
        </p:nvSpPr>
        <p:spPr bwMode="auto">
          <a:xfrm>
            <a:off x="3542167" y="3388405"/>
            <a:ext cx="70358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ru-RU" dirty="0">
                <a:cs typeface="Times New Roman" pitchFamily="18" charset="0"/>
              </a:rPr>
              <a:t>– длина волны де Бройля, </a:t>
            </a:r>
            <a:r>
              <a:rPr lang="en-US" i="1" dirty="0">
                <a:cs typeface="Times New Roman" pitchFamily="18" charset="0"/>
              </a:rPr>
              <a:t>k </a:t>
            </a:r>
            <a:r>
              <a:rPr lang="ru-RU" dirty="0">
                <a:cs typeface="Times New Roman" pitchFamily="18" charset="0"/>
              </a:rPr>
              <a:t>=1 (край центрального максимума соответствует первому дифракционному минимуму). Тогда из условия минимумов следует: </a:t>
            </a:r>
            <a:endParaRPr lang="ru-RU" dirty="0"/>
          </a:p>
        </p:txBody>
      </p:sp>
      <p:sp>
        <p:nvSpPr>
          <p:cNvPr id="8208" name="Rectangle 23"/>
          <p:cNvSpPr>
            <a:spLocks noChangeArrowheads="1"/>
          </p:cNvSpPr>
          <p:nvPr/>
        </p:nvSpPr>
        <p:spPr bwMode="auto">
          <a:xfrm>
            <a:off x="1524001" y="-230832"/>
            <a:ext cx="18473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8209" name="Объект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140691"/>
              </p:ext>
            </p:extLst>
          </p:nvPr>
        </p:nvGraphicFramePr>
        <p:xfrm>
          <a:off x="6451601" y="4588556"/>
          <a:ext cx="1762125" cy="841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82" name="Equation" r:id="rId13" imgW="901440" imgH="431640" progId="Equation.DSMT4">
                  <p:embed/>
                </p:oleObj>
              </mc:Choice>
              <mc:Fallback>
                <p:oleObj name="Equation" r:id="rId13" imgW="901440" imgH="431640" progId="Equation.DSMT4">
                  <p:embed/>
                  <p:pic>
                    <p:nvPicPr>
                      <p:cNvPr id="0" name="Объект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51601" y="4588556"/>
                        <a:ext cx="1762125" cy="841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10" name="Прямоугольник 19"/>
          <p:cNvSpPr>
            <a:spLocks noChangeArrowheads="1"/>
          </p:cNvSpPr>
          <p:nvPr/>
        </p:nvSpPr>
        <p:spPr bwMode="auto">
          <a:xfrm>
            <a:off x="1798637" y="5436847"/>
            <a:ext cx="63198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ru-RU" dirty="0">
                <a:cs typeface="Times New Roman" pitchFamily="18" charset="0"/>
              </a:rPr>
              <a:t>Умножив обе части равенства на </a:t>
            </a:r>
            <a:r>
              <a:rPr lang="ru-RU" i="1" dirty="0">
                <a:cs typeface="Times New Roman" pitchFamily="18" charset="0"/>
              </a:rPr>
              <a:t>р, </a:t>
            </a:r>
            <a:r>
              <a:rPr lang="ru-RU" dirty="0">
                <a:cs typeface="Times New Roman" pitchFamily="18" charset="0"/>
              </a:rPr>
              <a:t>получим</a:t>
            </a:r>
            <a:endParaRPr lang="ru-RU" dirty="0"/>
          </a:p>
        </p:txBody>
      </p:sp>
      <p:sp>
        <p:nvSpPr>
          <p:cNvPr id="8211" name="Rectangle 25"/>
          <p:cNvSpPr>
            <a:spLocks noChangeArrowheads="1"/>
          </p:cNvSpPr>
          <p:nvPr/>
        </p:nvSpPr>
        <p:spPr bwMode="auto">
          <a:xfrm>
            <a:off x="1524001" y="-230832"/>
            <a:ext cx="18473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8212" name="Объект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16968822"/>
              </p:ext>
            </p:extLst>
          </p:nvPr>
        </p:nvGraphicFramePr>
        <p:xfrm>
          <a:off x="8118474" y="5481863"/>
          <a:ext cx="1666875" cy="454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83" name="Equation" r:id="rId15" imgW="838080" imgH="228600" progId="Equation.DSMT4">
                  <p:embed/>
                </p:oleObj>
              </mc:Choice>
              <mc:Fallback>
                <p:oleObj name="Equation" r:id="rId15" imgW="838080" imgH="228600" progId="Equation.DSMT4">
                  <p:embed/>
                  <p:pic>
                    <p:nvPicPr>
                      <p:cNvPr id="0" name="Объект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18474" y="5481863"/>
                        <a:ext cx="1666875" cy="454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227" name="Picture 35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0281" y="849313"/>
            <a:ext cx="3657600" cy="2414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79"/>
          <p:cNvSpPr>
            <a:spLocks noChangeArrowheads="1"/>
          </p:cNvSpPr>
          <p:nvPr/>
        </p:nvSpPr>
        <p:spPr bwMode="auto">
          <a:xfrm>
            <a:off x="1524001" y="-230832"/>
            <a:ext cx="18473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88541AF1-E4E8-FC13-B20F-1471338D95FF}"/>
              </a:ext>
            </a:extLst>
          </p:cNvPr>
          <p:cNvSpPr txBox="1"/>
          <p:nvPr/>
        </p:nvSpPr>
        <p:spPr>
          <a:xfrm>
            <a:off x="941034" y="378356"/>
            <a:ext cx="10058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solidFill>
                  <a:srgbClr val="FF0000"/>
                </a:solidFill>
              </a:rPr>
              <a:t>Вывод неравенства Гейзенберга из коммутационных соотношений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152AFA5D-8063-7846-E16E-3319CAEC1EAA}"/>
                  </a:ext>
                </a:extLst>
              </p:cNvPr>
              <p:cNvSpPr txBox="1"/>
              <p:nvPr/>
            </p:nvSpPr>
            <p:spPr>
              <a:xfrm>
                <a:off x="941034" y="1162836"/>
                <a:ext cx="10726591" cy="544482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000" dirty="0"/>
                  <a:t>Пусть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ru-RU" sz="20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acc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sz="2000" dirty="0"/>
                  <a:t>,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</m:acc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sz="2000" dirty="0"/>
                  <a:t>. </a:t>
                </a:r>
                <a:r>
                  <a:rPr lang="ru-RU" sz="2000" dirty="0"/>
                  <a:t>Тогда мерой неопределенности могут служить дисперсии</a:t>
                </a: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ru-RU" sz="20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sSup>
                            <m:sSupPr>
                              <m:ctrlPr>
                                <a:rPr lang="ru-RU" sz="20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ru-RU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acc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l-GR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Ψ</m:t>
                              </m:r>
                            </m:e>
                            <m:sup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m:rPr>
                              <m:sty m:val="p"/>
                            </m:rPr>
                            <a:rPr lang="el-GR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Ψ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,  </m:t>
                      </m:r>
                      <m:acc>
                        <m:accPr>
                          <m:chr m:val="̅"/>
                          <m:ctrlPr>
                            <a:rPr lang="ru-RU" sz="20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sSup>
                            <m:sSupPr>
                              <m:ctrlPr>
                                <a:rPr lang="ru-RU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p>
                              <m:r>
                                <a:rPr lang="ru-RU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acc>
                      <m:r>
                        <a:rPr lang="en-US" sz="2000" i="1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l-GR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Ψ</m:t>
                              </m:r>
                            </m:e>
                            <m:sup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20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ru-RU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ℏ</m:t>
                                  </m:r>
                                  <m:f>
                                    <m:fPr>
                                      <m:ctrlPr>
                                        <a:rPr lang="en-US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20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𝜕</m:t>
                                      </m:r>
                                    </m:num>
                                    <m:den>
                                      <m:r>
                                        <a:rPr lang="en-US" sz="20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𝜕</m:t>
                                      </m:r>
                                      <m:r>
                                        <a:rPr lang="en-US" sz="20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𝑥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m:rPr>
                              <m:sty m:val="p"/>
                            </m:rPr>
                            <a:rPr lang="el-GR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Ψ</m:t>
                          </m:r>
                          <m:r>
                            <a:rPr lang="en-U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US" sz="2000" dirty="0"/>
              </a:p>
              <a:p>
                <a:r>
                  <a:rPr lang="ru-RU" sz="2000" dirty="0"/>
                  <a:t>Рассмотрим функции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m:rPr>
                        <m:sty m:val="p"/>
                      </m:rPr>
                      <a:rPr lang="el-GR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Ψ</m:t>
                    </m:r>
                    <m:r>
                      <a:rPr lang="en-US" sz="20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000" dirty="0"/>
                  <a:t>, </a:t>
                </a:r>
                <a14:m>
                  <m:oMath xmlns:m="http://schemas.openxmlformats.org/officeDocument/2006/math"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𝑔</m:t>
                    </m:r>
                    <m:d>
                      <m:dPr>
                        <m:ctrlPr>
                          <a:rPr lang="en-US" sz="2000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𝑖</m:t>
                    </m:r>
                    <m:r>
                      <a:rPr lang="ru-RU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ℏ</m:t>
                    </m:r>
                    <m:f>
                      <m:f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  <m:r>
                          <m:rPr>
                            <m:sty m:val="p"/>
                          </m:rPr>
                          <a:rPr lang="el-GR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Ψ</m:t>
                        </m:r>
                        <m:r>
                          <a:rPr lang="en-US" sz="200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  <m: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  <m: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den>
                    </m:f>
                  </m:oMath>
                </a14:m>
                <a:r>
                  <a:rPr lang="en-US" sz="2000" dirty="0"/>
                  <a:t>. </a:t>
                </a:r>
                <a:r>
                  <a:rPr lang="ru-RU" sz="2000" dirty="0"/>
                  <a:t>Имеем</a:t>
                </a: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ru-RU" sz="20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sSup>
                            <m:sSupPr>
                              <m:ctrlPr>
                                <a:rPr lang="ru-RU" sz="20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ru-RU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acc>
                      <m:r>
                        <a:rPr lang="ru-RU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ru-RU" sz="20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ru-RU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ru-RU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e>
                              </m:d>
                            </m:e>
                            <m:sup>
                              <m:r>
                                <a:rPr lang="ru-RU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,  </m:t>
                      </m:r>
                      <m:acc>
                        <m:accPr>
                          <m:chr m:val="̅"/>
                          <m:ctrlPr>
                            <a:rPr lang="ru-RU" sz="20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sSup>
                            <m:sSupPr>
                              <m:ctrlPr>
                                <a:rPr lang="ru-RU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p>
                              <m:r>
                                <a:rPr lang="ru-RU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acc>
                      <m:r>
                        <a:rPr lang="en-US" sz="2000" i="1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en-US" sz="20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𝑔</m:t>
                                  </m:r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,  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ru-RU" sz="20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ru-RU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ru-RU" sz="20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e>
                              </m:d>
                            </m:e>
                            <m:sup>
                              <m:r>
                                <a:rPr lang="ru-RU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en-US" sz="20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𝑔</m:t>
                                  </m:r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en-US" sz="20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</m:t>
                      </m:r>
                      <m:sSup>
                        <m:sSupPr>
                          <m:ctrlPr>
                            <a:rPr lang="en-US" sz="20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|"/>
                              <m:endChr m:val="|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nary>
                                <m:naryPr>
                                  <m:limLoc m:val="undOvr"/>
                                  <m:subHide m:val="on"/>
                                  <m:supHide m:val="on"/>
                                  <m:ctrlPr>
                                    <a:rPr lang="en-US" sz="200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naryPr>
                                <m:sub/>
                                <m:sup/>
                                <m:e>
                                  <m:sSup>
                                    <m:sSupPr>
                                      <m:ctrlPr>
                                        <a:rPr lang="en-US" sz="200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20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𝑓</m:t>
                                      </m:r>
                                    </m:e>
                                    <m:sup>
                                      <m:r>
                                        <a:rPr lang="en-US" sz="20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∗</m:t>
                                      </m:r>
                                    </m:sup>
                                  </m:sSup>
                                  <m:d>
                                    <m:dPr>
                                      <m:ctrlPr>
                                        <a:rPr lang="en-US" sz="20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20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</m:d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𝑔</m:t>
                                  </m:r>
                                  <m:d>
                                    <m:dPr>
                                      <m:ctrlPr>
                                        <a:rPr lang="en-US" sz="20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20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</m:d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𝑑𝑥</m:t>
                                  </m:r>
                                </m:e>
                              </m:nary>
                            </m:e>
                          </m:d>
                        </m:e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2000" dirty="0"/>
              </a:p>
              <a:p>
                <a:r>
                  <a:rPr lang="en-US" sz="2000" dirty="0"/>
                  <a:t>(</a:t>
                </a:r>
                <a:r>
                  <a:rPr lang="ru-RU" sz="2000" dirty="0"/>
                  <a:t>неравенство Коши-</a:t>
                </a:r>
                <a:r>
                  <a:rPr lang="ru-RU" sz="2000" dirty="0" err="1"/>
                  <a:t>Буняковского</a:t>
                </a:r>
                <a:r>
                  <a:rPr lang="ru-RU" sz="2000" dirty="0"/>
                  <a:t>, аналог векторного неравенства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20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begChr m:val="|"/>
                            <m:endChr m:val="|"/>
                            <m:ctrlPr>
                              <a:rPr lang="ru-RU" sz="200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b="1" i="1" smtClean="0">
                                <a:latin typeface="Cambria Math" panose="02040503050406030204" pitchFamily="18" charset="0"/>
                              </a:rPr>
                              <m:t>𝒂</m:t>
                            </m:r>
                          </m:e>
                        </m:d>
                      </m:e>
                      <m:sup>
                        <m:r>
                          <a:rPr lang="ru-RU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sSup>
                      <m:sSupPr>
                        <m:ctrlPr>
                          <a:rPr lang="ru-RU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begChr m:val="|"/>
                            <m:endChr m:val="|"/>
                            <m:ctrlPr>
                              <a:rPr lang="ru-RU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b="1" i="1" smtClean="0">
                                <a:latin typeface="Cambria Math" panose="02040503050406030204" pitchFamily="18" charset="0"/>
                              </a:rPr>
                              <m:t>𝒃</m:t>
                            </m:r>
                          </m:e>
                        </m:d>
                      </m:e>
                      <m:sup>
                        <m:r>
                          <a:rPr lang="ru-RU" sz="20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ru-RU" sz="2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</m:t>
                    </m:r>
                    <m:sSup>
                      <m:sSupPr>
                        <m:ctrlPr>
                          <a:rPr lang="ru-RU" sz="20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ru-RU" sz="20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𝒂𝒃</m:t>
                            </m:r>
                          </m:e>
                        </m:d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2000" dirty="0"/>
                  <a:t>)</a:t>
                </a:r>
              </a:p>
              <a:p>
                <a:r>
                  <a:rPr lang="ru-RU" sz="2000" dirty="0"/>
                  <a:t>Интеграл в правой части равен</a:t>
                </a: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ru-RU" sz="20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l-GR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Ψ</m:t>
                              </m:r>
                            </m:e>
                            <m:sup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</m:sup>
                          </m:sSup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nary>
                      <m:d>
                        <m:dPr>
                          <m:ctrlPr>
                            <a:rPr lang="ru-RU" sz="20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ru-RU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ℏ</m:t>
                          </m:r>
                          <m:f>
                            <m:f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𝜕</m:t>
                              </m:r>
                              <m:r>
                                <m:rPr>
                                  <m:sty m:val="p"/>
                                </m:rPr>
                                <a:rPr lang="el-GR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Ψ</m:t>
                              </m:r>
                              <m:r>
                                <a:rPr lang="en-US" sz="20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)</m:t>
                              </m:r>
                            </m:num>
                            <m:den>
                              <m:r>
                                <a:rPr 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𝜕</m:t>
                              </m:r>
                              <m:r>
                                <a:rPr 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den>
                          </m:f>
                        </m:e>
                      </m:d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𝑑𝑥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̅"/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𝑥𝑝</m:t>
                          </m:r>
                        </m:e>
                      </m:acc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𝑥𝑝</m:t>
                              </m:r>
                            </m:e>
                          </m:acc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acc>
                        </m:e>
                      </m:d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𝑥𝑝</m:t>
                              </m:r>
                            </m:e>
                          </m:acc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acc>
                        </m:e>
                      </m:d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d>
                        <m:d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𝑥𝑝</m:t>
                              </m:r>
                            </m:e>
                          </m:acc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+</m:t>
                          </m:r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acc>
                        </m:e>
                      </m:d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ru-RU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ℏ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ru-RU" sz="2000" dirty="0"/>
              </a:p>
              <a:p>
                <a:r>
                  <a:rPr lang="ru-RU" sz="2000" dirty="0"/>
                  <a:t>Квадрат модуля интеграла больше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20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ru-RU" sz="200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ru-RU" sz="2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ℏ</m:t>
                                </m:r>
                              </m:num>
                              <m:den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ru-RU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ru-RU" sz="2000" dirty="0"/>
                  <a:t>, окончательно</a:t>
                </a: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ru-RU" sz="20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sSup>
                            <m:sSupPr>
                              <m:ctrlPr>
                                <a:rPr lang="ru-RU" sz="20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ru-RU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acc>
                      <m:r>
                        <a:rPr lang="ru-RU" sz="2000" b="0" i="1" smtClean="0">
                          <a:latin typeface="Cambria Math" panose="02040503050406030204" pitchFamily="18" charset="0"/>
                        </a:rPr>
                        <m:t> </m:t>
                      </m:r>
                      <m:acc>
                        <m:accPr>
                          <m:chr m:val="̅"/>
                          <m:ctrlPr>
                            <a:rPr lang="ru-RU" sz="20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sSup>
                            <m:sSupPr>
                              <m:ctrlPr>
                                <a:rPr lang="ru-RU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p>
                              <m:r>
                                <a:rPr lang="ru-RU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acc>
                      <m:r>
                        <a:rPr lang="ru-RU" sz="20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</m:t>
                      </m:r>
                      <m:sSup>
                        <m:sSupPr>
                          <m:ctrlPr>
                            <a:rPr lang="ru-RU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ru-RU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ru-RU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ℏ</m:t>
                                  </m:r>
                                </m:num>
                                <m:den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ru-RU" sz="20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ru-RU" sz="2000" dirty="0"/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152AFA5D-8063-7846-E16E-3319CAEC1EA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1034" y="1162836"/>
                <a:ext cx="10726591" cy="5444824"/>
              </a:xfrm>
              <a:prstGeom prst="rect">
                <a:avLst/>
              </a:prstGeom>
              <a:blipFill>
                <a:blip r:embed="rId2"/>
                <a:stretch>
                  <a:fillRect l="-568" t="-67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7" name="Группа 6">
            <a:extLst>
              <a:ext uri="{FF2B5EF4-FFF2-40B4-BE49-F238E27FC236}">
                <a16:creationId xmlns:a16="http://schemas.microsoft.com/office/drawing/2014/main" id="{DC579369-73B1-911B-5672-C4DA13127FBB}"/>
              </a:ext>
            </a:extLst>
          </p:cNvPr>
          <p:cNvGrpSpPr/>
          <p:nvPr/>
        </p:nvGrpSpPr>
        <p:grpSpPr>
          <a:xfrm>
            <a:off x="9355681" y="5261784"/>
            <a:ext cx="1457322" cy="369332"/>
            <a:chOff x="9383697" y="6176184"/>
            <a:chExt cx="1457322" cy="369332"/>
          </a:xfrm>
        </p:grpSpPr>
        <p:sp>
          <p:nvSpPr>
            <p:cNvPr id="5" name="Облачко с текстом: прямоугольное со скругленными углами 4">
              <a:extLst>
                <a:ext uri="{FF2B5EF4-FFF2-40B4-BE49-F238E27FC236}">
                  <a16:creationId xmlns:a16="http://schemas.microsoft.com/office/drawing/2014/main" id="{26936EA2-687D-37B6-A58B-497EEED0E7CA}"/>
                </a:ext>
              </a:extLst>
            </p:cNvPr>
            <p:cNvSpPr/>
            <p:nvPr/>
          </p:nvSpPr>
          <p:spPr>
            <a:xfrm>
              <a:off x="9392574" y="6217042"/>
              <a:ext cx="1439567" cy="328474"/>
            </a:xfrm>
            <a:prstGeom prst="wedgeRoundRectCallout">
              <a:avLst>
                <a:gd name="adj1" fmla="val -46820"/>
                <a:gd name="adj2" fmla="val -137500"/>
                <a:gd name="adj3" fmla="val 16667"/>
              </a:avLst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noFill/>
              </a:endParaRPr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ACF940A6-A08E-7252-CF54-BE98F266F256}"/>
                </a:ext>
              </a:extLst>
            </p:cNvPr>
            <p:cNvSpPr txBox="1"/>
            <p:nvPr/>
          </p:nvSpPr>
          <p:spPr>
            <a:xfrm>
              <a:off x="9383697" y="6176184"/>
              <a:ext cx="14573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800" dirty="0"/>
                <a:t>вещественно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9657341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C0EAAD2B-63FF-E49C-3B3E-65EDDFC9E748}"/>
                  </a:ext>
                </a:extLst>
              </p:cNvPr>
              <p:cNvSpPr txBox="1"/>
              <p:nvPr/>
            </p:nvSpPr>
            <p:spPr>
              <a:xfrm>
                <a:off x="1189608" y="541538"/>
                <a:ext cx="10066656" cy="551330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000" dirty="0">
                    <a:solidFill>
                      <a:srgbClr val="FF0000"/>
                    </a:solidFill>
                  </a:rPr>
                  <a:t>Когерентные состояния</a:t>
                </a:r>
                <a:r>
                  <a:rPr lang="ru-RU" sz="2000" dirty="0"/>
                  <a:t> – состояния, обращающие неравенство Гейзенберга в равенство</a:t>
                </a:r>
                <a:r>
                  <a:rPr lang="en-US" sz="2000" dirty="0"/>
                  <a:t> (</a:t>
                </a:r>
                <a:r>
                  <a:rPr lang="ru-RU" sz="2000" dirty="0"/>
                  <a:t>максимально соответствуют классическим</a:t>
                </a:r>
                <a:r>
                  <a:rPr lang="en-US" sz="2000" dirty="0"/>
                  <a:t>)</a:t>
                </a:r>
                <a:endParaRPr lang="ru-RU" sz="2000" dirty="0"/>
              </a:p>
              <a:p>
                <a:endParaRPr lang="ru-RU" sz="2000" dirty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sz="20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Ψ</m:t>
                      </m:r>
                      <m:d>
                        <m:dPr>
                          <m:ctrlPr>
                            <a:rPr lang="ru-RU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(2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1/4</m:t>
                              </m:r>
                            </m:sup>
                          </m:sSup>
                          <m:rad>
                            <m:radPr>
                              <m:degHide m:val="on"/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𝑑</m:t>
                              </m:r>
                            </m:e>
                          </m:rad>
                        </m:den>
                      </m:f>
                      <m:r>
                        <m:rPr>
                          <m:sty m:val="p"/>
                        </m:rPr>
                        <a:rPr lang="en-US" sz="20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exp</m:t>
                      </m:r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sz="20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20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𝑥</m:t>
                                      </m:r>
                                      <m:r>
                                        <a:rPr lang="en-US" sz="20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−</m:t>
                                      </m:r>
                                      <m:r>
                                        <a:rPr lang="en-US" sz="20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𝑎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</m:t>
                              </m:r>
                              <m:sSup>
                                <m:sSupPr>
                                  <m:ctrlPr>
                                    <a:rPr lang="en-US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𝑑</m:t>
                                  </m:r>
                                </m:e>
                                <m:sup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𝑖𝑞</m:t>
                              </m:r>
                              <m:r>
                                <a:rPr 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𝑎</m:t>
                              </m:r>
                              <m:r>
                                <a:rPr 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)</m:t>
                              </m:r>
                            </m:num>
                            <m:den>
                              <m:r>
                                <a:rPr lang="ru-RU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ℏ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ru-RU" sz="2000" dirty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ru-RU" sz="20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acc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,  </m:t>
                      </m:r>
                      <m:acc>
                        <m:accPr>
                          <m:chr m:val="̅"/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</m:acc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𝑞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,  </m:t>
                      </m:r>
                      <m:acc>
                        <m:accPr>
                          <m:chr m:val="̅"/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sSup>
                            <m:sSup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∆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acc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,  </m:t>
                      </m:r>
                      <m:acc>
                        <m:accPr>
                          <m:chr m:val="̅"/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sSup>
                            <m:sSup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∆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p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acc>
                      <m:r>
                        <a:rPr lang="en-US" sz="20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ru-RU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ℏ</m:t>
                              </m:r>
                            </m:e>
                            <m:sup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sSup>
                            <m:sSup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sz="2000" dirty="0"/>
              </a:p>
              <a:p>
                <a:endParaRPr lang="en-US" sz="2000" dirty="0"/>
              </a:p>
              <a:p>
                <a:r>
                  <a:rPr lang="ru-RU" sz="2000" dirty="0">
                    <a:solidFill>
                      <a:srgbClr val="FF0000"/>
                    </a:solidFill>
                  </a:rPr>
                  <a:t>Расплывание волнового пакета </a:t>
                </a:r>
                <a:r>
                  <a:rPr lang="ru-RU" sz="2000" dirty="0"/>
                  <a:t>свободной частицы</a:t>
                </a: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sz="20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Ψ</m:t>
                      </m:r>
                      <m:d>
                        <m:dPr>
                          <m:ctrlPr>
                            <a:rPr lang="ru-RU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(2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1/4</m:t>
                              </m:r>
                            </m:sup>
                          </m:sSup>
                          <m:rad>
                            <m:radPr>
                              <m:degHide m:val="on"/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𝑑</m:t>
                              </m:r>
                            </m:e>
                          </m:rad>
                          <m:rad>
                            <m:radPr>
                              <m:degHide m:val="on"/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1+</m:t>
                              </m:r>
                              <m:f>
                                <m:f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ru-RU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ℏ</m:t>
                                  </m:r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𝑡</m:t>
                                  </m:r>
                                </m:num>
                                <m:den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𝑚</m:t>
                                  </m:r>
                                  <m:sSup>
                                    <m:sSupPr>
                                      <m:ctrlPr>
                                        <a:rPr lang="en-US" sz="20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20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𝑑</m:t>
                                      </m:r>
                                    </m:e>
                                    <m:sup>
                                      <m:r>
                                        <a:rPr lang="en-US" sz="20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den>
                              </m:f>
                            </m:e>
                          </m:rad>
                        </m:den>
                      </m:f>
                      <m:r>
                        <m:rPr>
                          <m:sty m:val="p"/>
                        </m:rPr>
                        <a:rPr lang="en-US" sz="20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exp</m:t>
                      </m:r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sz="20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20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𝑥</m:t>
                                      </m:r>
                                      <m:r>
                                        <a:rPr lang="en-US" sz="20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−</m:t>
                                      </m:r>
                                      <m:r>
                                        <a:rPr lang="en-US" sz="20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𝑎</m:t>
                                      </m:r>
                                      <m:r>
                                        <a:rPr lang="en-US" sz="20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+</m:t>
                                      </m:r>
                                      <m:f>
                                        <m:fPr>
                                          <m:ctrlPr>
                                            <a:rPr lang="en-US" sz="20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US" sz="2000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  <m:r>
                                            <a:rPr lang="en-US" sz="20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𝑖𝑞</m:t>
                                          </m:r>
                                          <m:sSup>
                                            <m:sSupPr>
                                              <m:ctrlPr>
                                                <a:rPr lang="en-US" sz="2000" i="1" smtClean="0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</m:ctrlPr>
                                            </m:sSupPr>
                                            <m:e>
                                              <m:r>
                                                <a:rPr lang="en-US" sz="2000" b="0" i="1" smtClean="0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𝑑</m:t>
                                              </m:r>
                                            </m:e>
                                            <m:sup>
                                              <m:r>
                                                <a:rPr lang="en-US" sz="2000" b="0" i="1" smtClean="0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2</m:t>
                                              </m:r>
                                            </m:sup>
                                          </m:sSup>
                                        </m:num>
                                        <m:den>
                                          <m:r>
                                            <a:rPr lang="ru-RU" sz="20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ℏ</m:t>
                                          </m:r>
                                        </m:den>
                                      </m:f>
                                    </m:e>
                                  </m:d>
                                </m:e>
                                <m:sup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</m:t>
                              </m:r>
                              <m:sSup>
                                <m:sSupPr>
                                  <m:ctrlPr>
                                    <a:rPr lang="en-US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𝑑</m:t>
                                  </m:r>
                                </m:e>
                                <m:sup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d>
                                <m:dPr>
                                  <m:ctrlPr>
                                    <a:rPr lang="en-US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1+</m:t>
                                  </m:r>
                                  <m:f>
                                    <m:fPr>
                                      <m:ctrlPr>
                                        <a:rPr lang="en-US" sz="20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20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𝑖</m:t>
                                      </m:r>
                                      <m:r>
                                        <a:rPr lang="ru-RU" sz="20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ℏ</m:t>
                                      </m:r>
                                      <m:r>
                                        <a:rPr lang="en-US" sz="20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𝑡</m:t>
                                      </m:r>
                                    </m:num>
                                    <m:den>
                                      <m:r>
                                        <a:rPr lang="en-US" sz="20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  <m:r>
                                        <a:rPr lang="en-US" sz="20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𝑚</m:t>
                                      </m:r>
                                      <m:sSup>
                                        <m:sSupPr>
                                          <m:ctrlPr>
                                            <a:rPr lang="en-US" sz="2000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sz="2000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𝑑</m:t>
                                          </m:r>
                                        </m:e>
                                        <m:sup>
                                          <m:r>
                                            <a:rPr lang="en-US" sz="2000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</m:den>
                                  </m:f>
                                </m:e>
                              </m:d>
                            </m:den>
                          </m:f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𝑞</m:t>
                                  </m:r>
                                </m:e>
                                <m:sup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sSup>
                                <m:sSupPr>
                                  <m:ctrlPr>
                                    <a:rPr lang="en-US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𝑑</m:t>
                                  </m:r>
                                </m:e>
                                <m:sup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sSup>
                                <m:sSupPr>
                                  <m:ctrlPr>
                                    <a:rPr lang="en-US" sz="200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ru-RU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ℏ</m:t>
                                  </m:r>
                                </m:e>
                                <m:sup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</m:e>
                      </m:d>
                    </m:oMath>
                  </m:oMathPara>
                </a14:m>
                <a:endParaRPr lang="en-US" sz="2000" dirty="0"/>
              </a:p>
              <a:p>
                <a:endParaRPr lang="ru-RU" sz="2000" dirty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ru-RU" sz="20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acc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)=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ru-RU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𝑞𝑡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den>
                      </m:f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,  </m:t>
                      </m:r>
                      <m:acc>
                        <m:accPr>
                          <m:chr m:val="̅"/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</m:acc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)=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𝑞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,  </m:t>
                      </m:r>
                      <m:acc>
                        <m:accPr>
                          <m:chr m:val="̅"/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sSup>
                            <m:sSup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∆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acc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)=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ru-RU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ℏ</m:t>
                                  </m:r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𝑡</m:t>
                                  </m:r>
                                </m:num>
                                <m:den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𝑚𝑑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,  </m:t>
                      </m:r>
                      <m:acc>
                        <m:accPr>
                          <m:chr m:val="̅"/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sSup>
                            <m:sSup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∆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p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acc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)=</m:t>
                      </m:r>
                      <m:f>
                        <m:f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ru-RU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ℏ</m:t>
                              </m:r>
                            </m:e>
                            <m:sup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sSup>
                            <m:sSup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ru-RU" sz="2000" dirty="0"/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C0EAAD2B-63FF-E49C-3B3E-65EDDFC9E7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9608" y="541538"/>
                <a:ext cx="10066656" cy="5513304"/>
              </a:xfrm>
              <a:prstGeom prst="rect">
                <a:avLst/>
              </a:prstGeom>
              <a:blipFill>
                <a:blip r:embed="rId2"/>
                <a:stretch>
                  <a:fillRect l="-605" t="-66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2920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Группа 9">
            <a:extLst>
              <a:ext uri="{FF2B5EF4-FFF2-40B4-BE49-F238E27FC236}">
                <a16:creationId xmlns:a16="http://schemas.microsoft.com/office/drawing/2014/main" id="{7BD3AEB5-7AEB-09E1-C31E-D7E55F33C7F5}"/>
              </a:ext>
            </a:extLst>
          </p:cNvPr>
          <p:cNvGrpSpPr/>
          <p:nvPr/>
        </p:nvGrpSpPr>
        <p:grpSpPr>
          <a:xfrm>
            <a:off x="1013015" y="1215216"/>
            <a:ext cx="9988415" cy="4779146"/>
            <a:chOff x="1101792" y="1224093"/>
            <a:chExt cx="9988415" cy="4779146"/>
          </a:xfrm>
        </p:grpSpPr>
        <p:pic>
          <p:nvPicPr>
            <p:cNvPr id="6" name="Рисунок 5">
              <a:extLst>
                <a:ext uri="{FF2B5EF4-FFF2-40B4-BE49-F238E27FC236}">
                  <a16:creationId xmlns:a16="http://schemas.microsoft.com/office/drawing/2014/main" id="{A8FB10E6-6585-597F-1C3F-C1BF6A961F9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01792" y="1224093"/>
              <a:ext cx="9988415" cy="4779146"/>
            </a:xfrm>
            <a:prstGeom prst="rect">
              <a:avLst/>
            </a:prstGeom>
          </p:spPr>
        </p:pic>
        <mc:AlternateContent xmlns:mc="http://schemas.openxmlformats.org/markup-compatibility/2006">
          <mc:Choice xmlns:a14="http://schemas.microsoft.com/office/drawing/2010/main" Requires="a14">
            <p:sp>
              <p:nvSpPr>
                <p:cNvPr id="7" name="TextBox 6">
                  <a:extLst>
                    <a:ext uri="{FF2B5EF4-FFF2-40B4-BE49-F238E27FC236}">
                      <a16:creationId xmlns:a16="http://schemas.microsoft.com/office/drawing/2014/main" id="{B26B336B-CD08-9C3A-708C-D4DDB236036F}"/>
                    </a:ext>
                  </a:extLst>
                </p:cNvPr>
                <p:cNvSpPr txBox="1"/>
                <p:nvPr/>
              </p:nvSpPr>
              <p:spPr>
                <a:xfrm>
                  <a:off x="5131293" y="1988598"/>
                  <a:ext cx="329770" cy="36933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ru-RU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ru-RU" dirty="0"/>
                </a:p>
              </p:txBody>
            </p:sp>
          </mc:Choice>
          <mc:Fallback>
            <p:sp>
              <p:nvSpPr>
                <p:cNvPr id="7" name="TextBox 6">
                  <a:extLst>
                    <a:ext uri="{FF2B5EF4-FFF2-40B4-BE49-F238E27FC236}">
                      <a16:creationId xmlns:a16="http://schemas.microsoft.com/office/drawing/2014/main" id="{B26B336B-CD08-9C3A-708C-D4DDB236036F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131293" y="1988598"/>
                  <a:ext cx="329770" cy="369332"/>
                </a:xfrm>
                <a:prstGeom prst="rect">
                  <a:avLst/>
                </a:prstGeom>
                <a:blipFill>
                  <a:blip r:embed="rId3"/>
                  <a:stretch>
                    <a:fillRect l="-16667" r="-5556" b="-16667"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8" name="TextBox 7">
                  <a:extLst>
                    <a:ext uri="{FF2B5EF4-FFF2-40B4-BE49-F238E27FC236}">
                      <a16:creationId xmlns:a16="http://schemas.microsoft.com/office/drawing/2014/main" id="{65398C25-5CDA-4F94-23A0-AA7F7991A66C}"/>
                    </a:ext>
                  </a:extLst>
                </p:cNvPr>
                <p:cNvSpPr txBox="1"/>
                <p:nvPr/>
              </p:nvSpPr>
              <p:spPr>
                <a:xfrm>
                  <a:off x="5681709" y="3244334"/>
                  <a:ext cx="991490" cy="36933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ru-RU" i="1" smtClean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&gt;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ru-RU" dirty="0"/>
                </a:p>
              </p:txBody>
            </p:sp>
          </mc:Choice>
          <mc:Fallback>
            <p:sp>
              <p:nvSpPr>
                <p:cNvPr id="8" name="TextBox 7">
                  <a:extLst>
                    <a:ext uri="{FF2B5EF4-FFF2-40B4-BE49-F238E27FC236}">
                      <a16:creationId xmlns:a16="http://schemas.microsoft.com/office/drawing/2014/main" id="{65398C25-5CDA-4F94-23A0-AA7F7991A66C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681709" y="3244334"/>
                  <a:ext cx="991490" cy="369332"/>
                </a:xfrm>
                <a:prstGeom prst="rect">
                  <a:avLst/>
                </a:prstGeom>
                <a:blipFill>
                  <a:blip r:embed="rId4"/>
                  <a:stretch>
                    <a:fillRect l="-4908" r="-1227" b="-16667"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9" name="TextBox 8">
                  <a:extLst>
                    <a:ext uri="{FF2B5EF4-FFF2-40B4-BE49-F238E27FC236}">
                      <a16:creationId xmlns:a16="http://schemas.microsoft.com/office/drawing/2014/main" id="{990BF2C1-9A83-A42B-F47C-ED0C91F9D521}"/>
                    </a:ext>
                  </a:extLst>
                </p:cNvPr>
                <p:cNvSpPr txBox="1"/>
                <p:nvPr/>
              </p:nvSpPr>
              <p:spPr>
                <a:xfrm>
                  <a:off x="7368466" y="4376691"/>
                  <a:ext cx="998607" cy="36933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ru-RU" i="1" smtClean="0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&gt;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ru-RU" dirty="0"/>
                </a:p>
              </p:txBody>
            </p:sp>
          </mc:Choice>
          <mc:Fallback>
            <p:sp>
              <p:nvSpPr>
                <p:cNvPr id="9" name="TextBox 8">
                  <a:extLst>
                    <a:ext uri="{FF2B5EF4-FFF2-40B4-BE49-F238E27FC236}">
                      <a16:creationId xmlns:a16="http://schemas.microsoft.com/office/drawing/2014/main" id="{990BF2C1-9A83-A42B-F47C-ED0C91F9D521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368466" y="4376691"/>
                  <a:ext cx="998607" cy="369332"/>
                </a:xfrm>
                <a:prstGeom prst="rect">
                  <a:avLst/>
                </a:prstGeom>
                <a:blipFill>
                  <a:blip r:embed="rId5"/>
                  <a:stretch>
                    <a:fillRect l="-4878" r="-1829" b="-16667"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19921488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82FF5BF6-D414-F873-3540-C0B25217A686}"/>
              </a:ext>
            </a:extLst>
          </p:cNvPr>
          <p:cNvSpPr txBox="1"/>
          <p:nvPr/>
        </p:nvSpPr>
        <p:spPr>
          <a:xfrm>
            <a:off x="1457417" y="479394"/>
            <a:ext cx="927716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solidFill>
                  <a:srgbClr val="FF0000"/>
                </a:solidFill>
              </a:rPr>
              <a:t>Величина неопределенности и время расплывания пакета для макроскопических тел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B1C2AEE3-BCA5-930C-548C-A19EE315D14A}"/>
                  </a:ext>
                </a:extLst>
              </p:cNvPr>
              <p:cNvSpPr txBox="1"/>
              <p:nvPr/>
            </p:nvSpPr>
            <p:spPr>
              <a:xfrm>
                <a:off x="1225297" y="2046480"/>
                <a:ext cx="9976103" cy="30172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dirty="0"/>
                  <a:t>Для тела массой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US" dirty="0"/>
                  <a:t> </a:t>
                </a:r>
                <a:r>
                  <a:rPr lang="ru-RU" dirty="0"/>
                  <a:t>кг при начальной неопределенности координаты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−17</m:t>
                        </m:r>
                      </m:sup>
                    </m:sSup>
                  </m:oMath>
                </a14:m>
                <a:r>
                  <a:rPr lang="en-US" dirty="0"/>
                  <a:t> </a:t>
                </a:r>
                <a:r>
                  <a:rPr lang="ru-RU" dirty="0"/>
                  <a:t>м: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ru-RU" dirty="0"/>
                  <a:t>Начальная неопределенность импульса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ℏ</m:t>
                        </m:r>
                      </m:num>
                      <m:den>
                        <m:r>
                          <a:rPr lang="ru-RU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=0.53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−17</m:t>
                        </m:r>
                      </m:sup>
                    </m:sSup>
                    <m:r>
                      <a:rPr lang="ru-RU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кг</m:t>
                    </m:r>
                    <m:r>
                      <a:rPr lang="ru-RU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∙м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/</m:t>
                    </m:r>
                    <m:r>
                      <a:rPr lang="ru-RU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с</m:t>
                    </m:r>
                  </m:oMath>
                </a14:m>
                <a:endParaRPr lang="ru-RU" dirty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ru-RU" dirty="0"/>
                  <a:t>Неопределенность в координате при больших временах растет как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ru-RU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ℏ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𝑚𝑑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0.53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−17</m:t>
                        </m:r>
                      </m:sup>
                    </m:sSup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𝑡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(м)</m:t>
                    </m:r>
                  </m:oMath>
                </a14:m>
                <a:r>
                  <a:rPr lang="ru-RU" dirty="0"/>
                  <a:t> и достигает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ru-RU" b="0" i="1" smtClean="0">
                            <a:latin typeface="Cambria Math" panose="02040503050406030204" pitchFamily="18" charset="0"/>
                          </a:rPr>
                          <m:t>−7</m:t>
                        </m:r>
                      </m:sup>
                    </m:sSup>
                  </m:oMath>
                </a14:m>
                <a:r>
                  <a:rPr lang="ru-RU" dirty="0"/>
                  <a:t> м за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ru-RU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sup>
                    </m:sSup>
                    <m:r>
                      <a:rPr lang="ru-RU" b="0" i="1" smtClean="0">
                        <a:latin typeface="Cambria Math" panose="02040503050406030204" pitchFamily="18" charset="0"/>
                      </a:rPr>
                      <m:t> с=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317</m:t>
                    </m:r>
                  </m:oMath>
                </a14:m>
                <a:r>
                  <a:rPr lang="en-US" dirty="0"/>
                  <a:t> </a:t>
                </a:r>
                <a:r>
                  <a:rPr lang="ru-RU" dirty="0"/>
                  <a:t>лет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ru-RU" dirty="0"/>
                  <a:t>Неопределенность импульса остается постоянной (для свободной частицы)</a:t>
                </a:r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B1C2AEE3-BCA5-930C-548C-A19EE315D14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5297" y="2046480"/>
                <a:ext cx="9976103" cy="3017236"/>
              </a:xfrm>
              <a:prstGeom prst="rect">
                <a:avLst/>
              </a:prstGeom>
              <a:blipFill>
                <a:blip r:embed="rId2"/>
                <a:stretch>
                  <a:fillRect l="-916" t="-1616" b="-363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1009727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70C98FE-F19F-8ACE-1F19-24519A95B86D}"/>
              </a:ext>
            </a:extLst>
          </p:cNvPr>
          <p:cNvSpPr txBox="1"/>
          <p:nvPr/>
        </p:nvSpPr>
        <p:spPr>
          <a:xfrm>
            <a:off x="1299972" y="409527"/>
            <a:ext cx="95920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>
                <a:solidFill>
                  <a:srgbClr val="FF0000"/>
                </a:solidFill>
              </a:rPr>
              <a:t>Принцип неопределенности и оценка энергии основного состояния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FF22390E-7FC6-B6A9-4AAC-38999C8DAFC9}"/>
                  </a:ext>
                </a:extLst>
              </p:cNvPr>
              <p:cNvSpPr txBox="1"/>
              <p:nvPr/>
            </p:nvSpPr>
            <p:spPr>
              <a:xfrm>
                <a:off x="1056443" y="2046346"/>
                <a:ext cx="4839402" cy="323498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dirty="0"/>
                  <a:t>Энергия </a:t>
                </a:r>
                <a:r>
                  <a:rPr lang="ru-RU" dirty="0">
                    <a:solidFill>
                      <a:srgbClr val="FF0000"/>
                    </a:solidFill>
                  </a:rPr>
                  <a:t>атома водорода</a:t>
                </a: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𝑟</m:t>
                          </m:r>
                        </m:den>
                      </m:f>
                    </m:oMath>
                  </m:oMathPara>
                </a14:m>
                <a:endParaRPr lang="en-US" dirty="0"/>
              </a:p>
              <a:p>
                <a:r>
                  <a:rPr lang="ru-RU" dirty="0"/>
                  <a:t>Из соотношения неопределенности</a:t>
                </a: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𝑝𝑟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=ℏ</m:t>
                      </m:r>
                    </m:oMath>
                  </m:oMathPara>
                </a14:m>
                <a:endParaRPr lang="en-US" dirty="0"/>
              </a:p>
              <a:p>
                <a:r>
                  <a:rPr lang="ru-RU" dirty="0"/>
                  <a:t>Исключаем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endParaRPr lang="ru-RU" dirty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ru-RU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ℏ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𝑟</m:t>
                          </m:r>
                        </m:den>
                      </m:f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FF22390E-7FC6-B6A9-4AAC-38999C8DAFC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6443" y="2046346"/>
                <a:ext cx="4839402" cy="3234988"/>
              </a:xfrm>
              <a:prstGeom prst="rect">
                <a:avLst/>
              </a:prstGeom>
              <a:blipFill>
                <a:blip r:embed="rId2"/>
                <a:stretch>
                  <a:fillRect l="-1889" t="-1509" r="-113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93453CDC-6C23-C7CA-8B16-4799FB6CFBAE}"/>
                  </a:ext>
                </a:extLst>
              </p:cNvPr>
              <p:cNvSpPr txBox="1"/>
              <p:nvPr/>
            </p:nvSpPr>
            <p:spPr>
              <a:xfrm>
                <a:off x="7084380" y="2046346"/>
                <a:ext cx="4319837" cy="402501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dirty="0"/>
                  <a:t>Ищем минимум по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𝑟</m:t>
                    </m:r>
                  </m:oMath>
                </a14:m>
                <a:endParaRPr lang="ru-RU" dirty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ru-RU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ℏ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ru-RU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ru-RU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US" dirty="0"/>
              </a:p>
              <a:p>
                <a:r>
                  <a:rPr lang="ru-RU" dirty="0"/>
                  <a:t>Откуда</a:t>
                </a: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ru-RU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ℏ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dirty="0"/>
              </a:p>
              <a:p>
                <a:r>
                  <a:rPr lang="ru-RU" dirty="0"/>
                  <a:t>-- боровский радиус</a:t>
                </a: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ru-RU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ℏ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𝑒</m:t>
                                      </m:r>
                                    </m:e>
                                    <m:sup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  <m:sSub>
                                    <m:sSub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𝜀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0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  <a:p>
                <a:r>
                  <a:rPr lang="en-US" dirty="0"/>
                  <a:t>-- </a:t>
                </a:r>
                <a:r>
                  <a:rPr lang="ru-RU" dirty="0"/>
                  <a:t>энергия основного состояния</a:t>
                </a:r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93453CDC-6C23-C7CA-8B16-4799FB6CFB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84380" y="2046346"/>
                <a:ext cx="4319837" cy="4025013"/>
              </a:xfrm>
              <a:prstGeom prst="rect">
                <a:avLst/>
              </a:prstGeom>
              <a:blipFill>
                <a:blip r:embed="rId3"/>
                <a:stretch>
                  <a:fillRect l="-2116" t="-1212" r="-1551" b="-257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819991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5B3BF2E8-3932-81CC-DA55-A4126593A224}"/>
                  </a:ext>
                </a:extLst>
              </p:cNvPr>
              <p:cNvSpPr txBox="1"/>
              <p:nvPr/>
            </p:nvSpPr>
            <p:spPr>
              <a:xfrm>
                <a:off x="1775534" y="627528"/>
                <a:ext cx="9144000" cy="56029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dirty="0">
                    <a:solidFill>
                      <a:srgbClr val="FF0000"/>
                    </a:solidFill>
                  </a:rPr>
                  <a:t>Матричная механика позволила решить ряд задач</a:t>
                </a:r>
                <a:endParaRPr lang="en-US" dirty="0">
                  <a:solidFill>
                    <a:srgbClr val="FF0000"/>
                  </a:solidFill>
                </a:endParaRPr>
              </a:p>
              <a:p>
                <a:endParaRPr lang="ru-RU" dirty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ru-RU" dirty="0"/>
                  <a:t>Гармонический осциллятор (Гейзенберг, 1925)</a:t>
                </a:r>
                <a:endParaRPr lang="en-US" dirty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̇"/>
                          <m:ctrlPr>
                            <a:rPr lang="ru-RU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</m:ac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𝜔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,        </m:t>
                      </m:r>
                      <m:acc>
                        <m:accPr>
                          <m:chr m:val="̇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</m:ac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/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𝑚</m:t>
                      </m:r>
                    </m:oMath>
                  </m:oMathPara>
                </a14:m>
                <a:endParaRPr lang="en-US" dirty="0"/>
              </a:p>
              <a:p>
                <a:endParaRPr lang="ru-RU" dirty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ru-RU" dirty="0"/>
                  <a:t>Атом водорода (Паули, 1926)</a:t>
                </a:r>
                <a:endParaRPr lang="en-US" dirty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̇"/>
                          <m:ctrlPr>
                            <a:rPr lang="ru-RU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𝑷</m:t>
                          </m:r>
                        </m:e>
                      </m:ac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𝑹</m:t>
                          </m:r>
                        </m:num>
                        <m:den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,  </m:t>
                      </m:r>
                      <m:acc>
                        <m:accPr>
                          <m:chr m:val="̇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𝑹</m:t>
                          </m:r>
                        </m:e>
                      </m:acc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>
                          <a:latin typeface="Cambria Math" panose="02040503050406030204" pitchFamily="18" charset="0"/>
                        </a:rPr>
                        <m:t>𝑷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/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𝑚</m:t>
                      </m:r>
                    </m:oMath>
                  </m:oMathPara>
                </a14:m>
                <a:endParaRPr lang="en-US" dirty="0"/>
              </a:p>
              <a:p>
                <a:endParaRPr lang="ru-RU" dirty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ru-RU" dirty="0"/>
                  <a:t>Электрон в однородном магнитном поле (Ландау, 1930)</a:t>
                </a:r>
                <a:endParaRPr lang="en-US" dirty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̇"/>
                          <m:ctrlPr>
                            <a:rPr lang="ru-RU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𝑷</m:t>
                          </m:r>
                        </m:e>
                      </m:acc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den>
                      </m:f>
                      <m:d>
                        <m:dPr>
                          <m:ctrlPr>
                            <a:rPr lang="en-US" b="0" i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𝑷</m:t>
                          </m:r>
                          <m:r>
                            <a:rPr lang="en-US" b="0" i="0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box>
                            <m:box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f>
                                <m:f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box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𝑩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a:rPr lang="en-US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𝑹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𝑩</m:t>
                      </m:r>
                      <m:r>
                        <a:rPr lang="en-US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</m:t>
                      </m:r>
                      <m:acc>
                        <m:accPr>
                          <m:chr m:val="̇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𝑹</m:t>
                          </m:r>
                        </m:e>
                      </m:ac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𝑷</m:t>
                          </m:r>
                          <m:r>
                            <a:rPr lang="en-US">
                              <a:latin typeface="Cambria Math" panose="02040503050406030204" pitchFamily="18" charset="0"/>
                            </a:rPr>
                            <m:t>−</m:t>
                          </m:r>
                          <m:box>
                            <m:box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f>
                                <m:f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num>
                                <m:den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box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𝑩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a:rPr lang="en-US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𝑹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/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𝑚</m:t>
                      </m:r>
                    </m:oMath>
                  </m:oMathPara>
                </a14:m>
                <a:endParaRPr lang="en-US" i="1" dirty="0"/>
              </a:p>
              <a:p>
                <a:endParaRPr lang="en-US" i="1" dirty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ru-RU" dirty="0"/>
                  <a:t>Объяснила </a:t>
                </a:r>
                <a:r>
                  <a:rPr lang="ru-RU" dirty="0">
                    <a:solidFill>
                      <a:srgbClr val="FF0000"/>
                    </a:solidFill>
                  </a:rPr>
                  <a:t>правила отбора </a:t>
                </a:r>
                <a:r>
                  <a:rPr lang="ru-RU" dirty="0"/>
                  <a:t>– отсутствие переходов между некоторыми уровнями</a:t>
                </a:r>
                <a:endParaRPr lang="en-US" dirty="0"/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5B3BF2E8-3932-81CC-DA55-A4126593A22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75534" y="627528"/>
                <a:ext cx="9144000" cy="5602944"/>
              </a:xfrm>
              <a:prstGeom prst="rect">
                <a:avLst/>
              </a:prstGeom>
              <a:blipFill>
                <a:blip r:embed="rId2"/>
                <a:stretch>
                  <a:fillRect l="-1000" t="-871" b="-163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7445506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4FA4B0F-8C8A-37C8-42D2-9F75CA2B248C}"/>
              </a:ext>
            </a:extLst>
          </p:cNvPr>
          <p:cNvSpPr txBox="1"/>
          <p:nvPr/>
        </p:nvSpPr>
        <p:spPr>
          <a:xfrm>
            <a:off x="816746" y="852256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D80B5BDB-7235-292F-C876-F701EE6307D2}"/>
                  </a:ext>
                </a:extLst>
              </p:cNvPr>
              <p:cNvSpPr txBox="1"/>
              <p:nvPr/>
            </p:nvSpPr>
            <p:spPr>
              <a:xfrm>
                <a:off x="816746" y="1496286"/>
                <a:ext cx="4913051" cy="305198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ru-RU" dirty="0"/>
                  <a:t>Энергия </a:t>
                </a:r>
                <a:r>
                  <a:rPr lang="ru-RU" dirty="0">
                    <a:solidFill>
                      <a:srgbClr val="FF0000"/>
                    </a:solidFill>
                  </a:rPr>
                  <a:t>линейного осциллятора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den>
                      </m:f>
                      <m:r>
                        <a:rPr lang="ru-RU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𝜔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dirty="0"/>
              </a:p>
              <a:p>
                <a:r>
                  <a:rPr lang="ru-RU" dirty="0"/>
                  <a:t>Из соотношения неопределенности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=ℏ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/2</m:t>
                      </m:r>
                    </m:oMath>
                  </m:oMathPara>
                </a14:m>
                <a:endParaRPr lang="en-US" dirty="0"/>
              </a:p>
              <a:p>
                <a:r>
                  <a:rPr lang="ru-RU" dirty="0"/>
                  <a:t>Исключаем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endParaRPr lang="ru-RU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ru-RU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ℏ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ru-RU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𝑚</m:t>
                          </m:r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𝜔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D80B5BDB-7235-292F-C876-F701EE6307D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6746" y="1496286"/>
                <a:ext cx="4913051" cy="3051989"/>
              </a:xfrm>
              <a:prstGeom prst="rect">
                <a:avLst/>
              </a:prstGeom>
              <a:blipFill>
                <a:blip r:embed="rId2"/>
                <a:stretch>
                  <a:fillRect l="-1985" t="-159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9F85065F-650A-A1ED-6D4E-41A721FE7DF7}"/>
                  </a:ext>
                </a:extLst>
              </p:cNvPr>
              <p:cNvSpPr txBox="1"/>
              <p:nvPr/>
            </p:nvSpPr>
            <p:spPr>
              <a:xfrm>
                <a:off x="6793637" y="1631777"/>
                <a:ext cx="4581617" cy="409349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ru-RU" dirty="0"/>
                  <a:t>Ищем минимум по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𝑟</m:t>
                    </m:r>
                  </m:oMath>
                </a14:m>
                <a:endParaRPr lang="ru-RU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ru-RU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ℏ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ru-RU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𝑚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𝜔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ru-RU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US" dirty="0"/>
              </a:p>
              <a:p>
                <a:r>
                  <a:rPr lang="ru-RU" dirty="0"/>
                  <a:t>Откуда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ru-RU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ℏ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𝜔</m:t>
                              </m:r>
                            </m:den>
                          </m:f>
                        </m:e>
                      </m:rad>
                    </m:oMath>
                  </m:oMathPara>
                </a14:m>
                <a:endParaRPr lang="en-US" dirty="0"/>
              </a:p>
              <a:p>
                <a:r>
                  <a:rPr lang="ru-RU" dirty="0"/>
                  <a:t>-- амплитуда и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ru-RU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ru-RU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ℏ</m:t>
                      </m:r>
                      <m:r>
                        <a:rPr lang="ru-RU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𝜔</m:t>
                      </m:r>
                    </m:oMath>
                  </m:oMathPara>
                </a14:m>
                <a:endParaRPr lang="en-US" dirty="0"/>
              </a:p>
              <a:p>
                <a:r>
                  <a:rPr lang="en-US" dirty="0"/>
                  <a:t>-- </a:t>
                </a:r>
                <a:r>
                  <a:rPr lang="ru-RU" dirty="0"/>
                  <a:t>энергия </a:t>
                </a:r>
                <a:r>
                  <a:rPr lang="ru-RU" dirty="0">
                    <a:solidFill>
                      <a:srgbClr val="FF0000"/>
                    </a:solidFill>
                  </a:rPr>
                  <a:t>нулевых колебаний</a:t>
                </a:r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9F85065F-650A-A1ED-6D4E-41A721FE7DF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93637" y="1631777"/>
                <a:ext cx="4581617" cy="4093493"/>
              </a:xfrm>
              <a:prstGeom prst="rect">
                <a:avLst/>
              </a:prstGeom>
              <a:blipFill>
                <a:blip r:embed="rId3"/>
                <a:stretch>
                  <a:fillRect l="-1995" t="-1192" b="-253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0793878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2D57A59-964A-0809-0289-20A13EC04343}"/>
              </a:ext>
            </a:extLst>
          </p:cNvPr>
          <p:cNvSpPr txBox="1"/>
          <p:nvPr/>
        </p:nvSpPr>
        <p:spPr>
          <a:xfrm>
            <a:off x="884413" y="568171"/>
            <a:ext cx="104231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>
                <a:solidFill>
                  <a:srgbClr val="FF0000"/>
                </a:solidFill>
              </a:rPr>
              <a:t>Уравнение Шредингера для системы многих частиц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933200D0-1B7A-ECF1-3B0F-4F3494CA14A6}"/>
                  </a:ext>
                </a:extLst>
              </p:cNvPr>
              <p:cNvSpPr txBox="1"/>
              <p:nvPr/>
            </p:nvSpPr>
            <p:spPr>
              <a:xfrm>
                <a:off x="884413" y="1384917"/>
                <a:ext cx="10423174" cy="520649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ru-RU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ℏ</m:t>
                      </m:r>
                      <m:f>
                        <m:fPr>
                          <m:ctrlPr>
                            <a:rPr lang="ru-RU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  <m:r>
                            <m:rPr>
                              <m:sty m:val="p"/>
                            </m:rPr>
                            <a:rPr lang="el-G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Ψ</m:t>
                          </m:r>
                        </m:num>
                        <m:den>
                          <m:r>
                            <a:rPr lang="ru-RU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ru-RU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ℏ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ru-RU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</m:e>
                        <m:sub>
                          <m:r>
                            <a:rPr lang="ru-RU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m:rPr>
                          <m:sty m:val="p"/>
                        </m:rPr>
                        <a:rPr lang="el-GR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Ψ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−…−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ru-RU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ℏ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</m:den>
                      </m:f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m:rPr>
                          <m:sty m:val="p"/>
                        </m:rPr>
                        <a:rPr lang="el-GR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Ψ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𝑈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𝒓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,…,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𝒓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</m:e>
                      </m:d>
                      <m:r>
                        <m:rPr>
                          <m:sty m:val="p"/>
                        </m:rPr>
                        <a:rPr lang="el-GR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Ψ</m:t>
                      </m:r>
                    </m:oMath>
                  </m:oMathPara>
                </a14:m>
                <a:endParaRPr lang="ru-RU" dirty="0">
                  <a:ea typeface="Cambria Math" panose="02040503050406030204" pitchFamily="18" charset="0"/>
                </a:endParaRPr>
              </a:p>
              <a:p>
                <a:endParaRPr lang="en-US" dirty="0">
                  <a:ea typeface="Cambria Math" panose="02040503050406030204" pitchFamily="18" charset="0"/>
                </a:endParaRPr>
              </a:p>
              <a:p>
                <a:r>
                  <a:rPr lang="ru-RU" dirty="0"/>
                  <a:t>Здесь</a:t>
                </a:r>
                <a:r>
                  <a:rPr lang="en-US" dirty="0"/>
                  <a:t>  </a:t>
                </a:r>
                <a:r>
                  <a:rPr lang="ru-RU" dirty="0"/>
                  <a:t> </a:t>
                </a:r>
                <a14:m>
                  <m:oMath xmlns:m="http://schemas.openxmlformats.org/officeDocument/2006/math">
                    <m:r>
                      <a:rPr lang="ru-RU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ru-RU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ru-RU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ru-RU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ru-RU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𝜕</m:t>
                            </m:r>
                          </m:e>
                          <m:sup>
                            <m:r>
                              <a:rPr lang="ru-RU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ru-RU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  <m:sSup>
                          <m:sSupPr>
                            <m:ctrlPr>
                              <a:rPr lang="ru-RU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ru-RU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ru-RU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ru-RU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𝜕</m:t>
                            </m:r>
                          </m:e>
                          <m:sup>
                            <m:r>
                              <a:rPr lang="ru-RU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ru-RU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  <m:sSup>
                          <m:sSupPr>
                            <m:ctrlPr>
                              <a:rPr lang="ru-RU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𝑦</m:t>
                            </m:r>
                          </m:e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ru-RU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ru-RU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ru-RU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𝜕</m:t>
                            </m:r>
                          </m:e>
                          <m:sup>
                            <m:r>
                              <a:rPr lang="ru-RU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ru-RU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  <m:sSup>
                          <m:sSupPr>
                            <m:ctrlPr>
                              <a:rPr lang="ru-RU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𝑧</m:t>
                            </m:r>
                          </m:e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dirty="0"/>
                  <a:t>  -- </a:t>
                </a:r>
                <a:r>
                  <a:rPr lang="ru-RU" dirty="0"/>
                  <a:t>оператор Лапласа</a:t>
                </a:r>
              </a:p>
              <a:p>
                <a:endParaRPr lang="ru-RU" dirty="0"/>
              </a:p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Ψ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𝒓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,…,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𝒓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US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𝑡</m:t>
                    </m:r>
                    <m:r>
                      <a:rPr lang="en-US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 -- </a:t>
                </a:r>
                <a:r>
                  <a:rPr lang="ru-RU" dirty="0"/>
                  <a:t>волновая функция не в трехмерном пространстве, а в </a:t>
                </a:r>
                <a:r>
                  <a:rPr lang="ru-RU" dirty="0">
                    <a:solidFill>
                      <a:srgbClr val="FF0000"/>
                    </a:solidFill>
                  </a:rPr>
                  <a:t>конфигурационном пространстве </a:t>
                </a:r>
                <a:r>
                  <a:rPr lang="ru-RU" dirty="0"/>
                  <a:t>многих переменных</a:t>
                </a:r>
              </a:p>
              <a:p>
                <a:endParaRPr lang="ru-RU" dirty="0"/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begChr m:val="|"/>
                            <m:endChr m:val="|"/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m:rPr>
                                <m:sty m:val="p"/>
                              </m:rPr>
                              <a:rPr lang="el-GR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Ψ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(</m:t>
                            </m:r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1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𝒓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,…,</m:t>
                            </m:r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1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𝒓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𝑛</m:t>
                                </m:r>
                              </m:sub>
                            </m:sSub>
                            <m:r>
                              <a:rPr lang="en-US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en-US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)</m:t>
                            </m:r>
                          </m:e>
                        </m:d>
                      </m:e>
                      <m:sup>
                        <m:r>
                          <a:rPr lang="ru-RU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ru-RU" dirty="0"/>
                  <a:t> -- совместная плотность вероятности первой частице находиться в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𝒓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ru-RU" dirty="0"/>
                  <a:t>, …,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dirty="0"/>
                  <a:t>-</a:t>
                </a:r>
                <a:r>
                  <a:rPr lang="ru-RU" dirty="0"/>
                  <a:t>ой частице находиться в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𝒓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endParaRPr lang="ru-RU" dirty="0"/>
              </a:p>
              <a:p>
                <a:endParaRPr lang="ru-RU" dirty="0"/>
              </a:p>
              <a:p>
                <a:r>
                  <a:rPr lang="ru-RU"/>
                  <a:t>Определенные </a:t>
                </a:r>
                <a:r>
                  <a:rPr lang="ru-RU" dirty="0"/>
                  <a:t>свойства симметрии волновой функции для одинаковых частиц</a:t>
                </a:r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933200D0-1B7A-ECF1-3B0F-4F3494CA14A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4413" y="1384917"/>
                <a:ext cx="10423174" cy="5206490"/>
              </a:xfrm>
              <a:prstGeom prst="rect">
                <a:avLst/>
              </a:prstGeom>
              <a:blipFill>
                <a:blip r:embed="rId2"/>
                <a:stretch>
                  <a:fillRect l="-877" b="-175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936735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463172"/>
            <a:ext cx="7772400" cy="1131888"/>
          </a:xfrm>
        </p:spPr>
        <p:txBody>
          <a:bodyPr/>
          <a:lstStyle/>
          <a:p>
            <a:pPr eaLnBrk="1" hangingPunct="1"/>
            <a:r>
              <a:rPr lang="ru-RU" sz="2800" b="1" dirty="0">
                <a:solidFill>
                  <a:srgbClr val="FF0000"/>
                </a:solidFill>
                <a:cs typeface="Times New Roman" pitchFamily="18" charset="0"/>
              </a:rPr>
              <a:t>Волновые свойства частиц вещества. Формула  де Бройля. Волны де Бройля</a:t>
            </a:r>
            <a:endParaRPr lang="en-US" sz="2800" b="1" dirty="0">
              <a:solidFill>
                <a:srgbClr val="FF0000"/>
              </a:solidFill>
            </a:endParaRP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3438525" y="5119688"/>
          <a:ext cx="889000" cy="266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20" name="Equation" r:id="rId3" imgW="888614" imgH="266584" progId="Equation.DSMT4">
                  <p:embed/>
                </p:oleObj>
              </mc:Choice>
              <mc:Fallback>
                <p:oleObj name="Equation" r:id="rId3" imgW="888614" imgH="266584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38525" y="5119688"/>
                        <a:ext cx="889000" cy="266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sp>
            <p:nvSpPr>
              <p:cNvPr id="3077" name="Object 5"/>
              <p:cNvSpPr txBox="1"/>
              <p:nvPr/>
            </p:nvSpPr>
            <p:spPr bwMode="auto">
              <a:xfrm>
                <a:off x="6840582" y="4776836"/>
                <a:ext cx="1268368" cy="787400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ru-RU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𝜆</m:t>
                      </m:r>
                      <m:r>
                        <a:rPr lang="ru-RU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h</m:t>
                          </m:r>
                        </m:num>
                        <m:den>
                          <m: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𝑝</m:t>
                          </m:r>
                        </m:den>
                      </m:f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3077" name="Object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840582" y="4776836"/>
                <a:ext cx="1268368" cy="787400"/>
              </a:xfrm>
              <a:prstGeom prst="rect">
                <a:avLst/>
              </a:prstGeom>
              <a:blipFill>
                <a:blip r:embed="rId5"/>
                <a:stretch>
                  <a:fillRect b="-1550"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078" name="Group 65"/>
          <p:cNvGrpSpPr>
            <a:grpSpLocks/>
          </p:cNvGrpSpPr>
          <p:nvPr/>
        </p:nvGrpSpPr>
        <p:grpSpPr bwMode="auto">
          <a:xfrm>
            <a:off x="3519488" y="4084638"/>
            <a:ext cx="715962" cy="442912"/>
            <a:chOff x="1257" y="795"/>
            <a:chExt cx="451" cy="279"/>
          </a:xfrm>
        </p:grpSpPr>
        <p:sp>
          <p:nvSpPr>
            <p:cNvPr id="3082" name="Oval 52"/>
            <p:cNvSpPr>
              <a:spLocks noChangeArrowheads="1"/>
            </p:cNvSpPr>
            <p:nvPr/>
          </p:nvSpPr>
          <p:spPr bwMode="auto">
            <a:xfrm>
              <a:off x="1287" y="952"/>
              <a:ext cx="116" cy="12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graphicFrame>
          <p:nvGraphicFramePr>
            <p:cNvPr id="3083" name="Object 55"/>
            <p:cNvGraphicFramePr>
              <a:graphicFrameLocks noChangeAspect="1"/>
            </p:cNvGraphicFramePr>
            <p:nvPr/>
          </p:nvGraphicFramePr>
          <p:xfrm>
            <a:off x="1257" y="795"/>
            <a:ext cx="168" cy="12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21" name="Формула" r:id="rId6" imgW="266469" imgH="203024" progId="Equation.3">
                    <p:embed/>
                  </p:oleObj>
                </mc:Choice>
                <mc:Fallback>
                  <p:oleObj name="Формула" r:id="rId6" imgW="266469" imgH="203024" progId="Equation.3">
                    <p:embed/>
                    <p:pic>
                      <p:nvPicPr>
                        <p:cNvPr id="0" name="Object 5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57" y="795"/>
                          <a:ext cx="168" cy="12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3084" name="Group 59"/>
            <p:cNvGrpSpPr>
              <a:grpSpLocks/>
            </p:cNvGrpSpPr>
            <p:nvPr/>
          </p:nvGrpSpPr>
          <p:grpSpPr bwMode="auto">
            <a:xfrm>
              <a:off x="1403" y="815"/>
              <a:ext cx="305" cy="200"/>
              <a:chOff x="1403" y="711"/>
              <a:chExt cx="305" cy="200"/>
            </a:xfrm>
          </p:grpSpPr>
          <p:sp>
            <p:nvSpPr>
              <p:cNvPr id="3085" name="Line 53"/>
              <p:cNvSpPr>
                <a:spLocks noChangeShapeType="1"/>
              </p:cNvSpPr>
              <p:nvPr/>
            </p:nvSpPr>
            <p:spPr bwMode="auto">
              <a:xfrm>
                <a:off x="1403" y="909"/>
                <a:ext cx="289" cy="2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graphicFrame>
            <p:nvGraphicFramePr>
              <p:cNvPr id="3086" name="Object 56"/>
              <p:cNvGraphicFramePr>
                <a:graphicFrameLocks noChangeAspect="1"/>
              </p:cNvGraphicFramePr>
              <p:nvPr/>
            </p:nvGraphicFramePr>
            <p:xfrm>
              <a:off x="1588" y="711"/>
              <a:ext cx="120" cy="15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222" name="Формула" r:id="rId8" imgW="190417" imgH="241195" progId="Equation.3">
                      <p:embed/>
                    </p:oleObj>
                  </mc:Choice>
                  <mc:Fallback>
                    <p:oleObj name="Формула" r:id="rId8" imgW="190417" imgH="241195" progId="Equation.3">
                      <p:embed/>
                      <p:pic>
                        <p:nvPicPr>
                          <p:cNvPr id="0" name="Object 56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9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588" y="711"/>
                            <a:ext cx="120" cy="152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</p:grpSp>
      <p:sp>
        <p:nvSpPr>
          <p:cNvPr id="3079" name="Freeform 57"/>
          <p:cNvSpPr>
            <a:spLocks/>
          </p:cNvSpPr>
          <p:nvPr/>
        </p:nvSpPr>
        <p:spPr bwMode="auto">
          <a:xfrm>
            <a:off x="6673850" y="4211638"/>
            <a:ext cx="1435100" cy="330200"/>
          </a:xfrm>
          <a:custGeom>
            <a:avLst/>
            <a:gdLst>
              <a:gd name="T0" fmla="*/ 0 w 1536"/>
              <a:gd name="T1" fmla="*/ 2147483647 h 744"/>
              <a:gd name="T2" fmla="*/ 2147483647 w 1536"/>
              <a:gd name="T3" fmla="*/ 2147483647 h 744"/>
              <a:gd name="T4" fmla="*/ 2147483647 w 1536"/>
              <a:gd name="T5" fmla="*/ 2147483647 h 744"/>
              <a:gd name="T6" fmla="*/ 2147483647 w 1536"/>
              <a:gd name="T7" fmla="*/ 2147483647 h 744"/>
              <a:gd name="T8" fmla="*/ 2147483647 w 1536"/>
              <a:gd name="T9" fmla="*/ 2147483647 h 744"/>
              <a:gd name="T10" fmla="*/ 2147483647 w 1536"/>
              <a:gd name="T11" fmla="*/ 2147483647 h 744"/>
              <a:gd name="T12" fmla="*/ 2147483647 w 1536"/>
              <a:gd name="T13" fmla="*/ 2147483647 h 74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1536" h="744">
                <a:moveTo>
                  <a:pt x="0" y="406"/>
                </a:moveTo>
                <a:cubicBezTo>
                  <a:pt x="44" y="348"/>
                  <a:pt x="175" y="0"/>
                  <a:pt x="263" y="56"/>
                </a:cubicBezTo>
                <a:cubicBezTo>
                  <a:pt x="351" y="112"/>
                  <a:pt x="444" y="740"/>
                  <a:pt x="528" y="742"/>
                </a:cubicBezTo>
                <a:cubicBezTo>
                  <a:pt x="612" y="744"/>
                  <a:pt x="682" y="72"/>
                  <a:pt x="768" y="70"/>
                </a:cubicBezTo>
                <a:cubicBezTo>
                  <a:pt x="854" y="68"/>
                  <a:pt x="950" y="728"/>
                  <a:pt x="1042" y="728"/>
                </a:cubicBezTo>
                <a:cubicBezTo>
                  <a:pt x="1134" y="728"/>
                  <a:pt x="1236" y="123"/>
                  <a:pt x="1318" y="69"/>
                </a:cubicBezTo>
                <a:cubicBezTo>
                  <a:pt x="1400" y="15"/>
                  <a:pt x="1491" y="336"/>
                  <a:pt x="1536" y="406"/>
                </a:cubicBezTo>
              </a:path>
            </a:pathLst>
          </a:custGeom>
          <a:noFill/>
          <a:ln w="38100" cmpd="sng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080" name="Text Box 1024"/>
          <p:cNvSpPr txBox="1">
            <a:spLocks noChangeArrowheads="1"/>
          </p:cNvSpPr>
          <p:nvPr/>
        </p:nvSpPr>
        <p:spPr bwMode="auto">
          <a:xfrm>
            <a:off x="1260629" y="2016125"/>
            <a:ext cx="9179511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dirty="0"/>
              <a:t>Гипотеза об универсальности корпускулярно-волнового дуализма (де Бройль, 1924): </a:t>
            </a:r>
            <a:r>
              <a:rPr lang="ru-RU" i="1" dirty="0">
                <a:solidFill>
                  <a:srgbClr val="FF3300"/>
                </a:solidFill>
              </a:rPr>
              <a:t>не только фотоны, но и  электроны и любые другие частицы материи наряду с корпускулярными обладают также волновыми свойствами</a:t>
            </a:r>
          </a:p>
        </p:txBody>
      </p:sp>
      <p:sp>
        <p:nvSpPr>
          <p:cNvPr id="15" name="Text Box 12">
            <a:extLst>
              <a:ext uri="{FF2B5EF4-FFF2-40B4-BE49-F238E27FC236}">
                <a16:creationId xmlns:a16="http://schemas.microsoft.com/office/drawing/2014/main" id="{B451D135-8177-8E91-6C1F-F267E7CF29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95206" y="4929188"/>
            <a:ext cx="26971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dirty="0">
                <a:solidFill>
                  <a:srgbClr val="FF3300"/>
                </a:solidFill>
              </a:rPr>
              <a:t>формула де Бройля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DFCF03FD-EB24-31E5-B537-1244182E4A09}"/>
                  </a:ext>
                </a:extLst>
              </p:cNvPr>
              <p:cNvSpPr txBox="1"/>
              <p:nvPr/>
            </p:nvSpPr>
            <p:spPr>
              <a:xfrm>
                <a:off x="1123943" y="5732889"/>
                <a:ext cx="10088578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dirty="0"/>
                  <a:t>Условие квантовая Бора переписывается как условие кратного числа волн де Бройля на траектории: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𝑚𝑣𝑟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ru-RU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ℏ</m:t>
                    </m:r>
                    <m:r>
                      <a:rPr lang="ru-RU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𝑟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𝑛</m:t>
                    </m:r>
                    <m:r>
                      <a:rPr lang="ru-RU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𝜆</m:t>
                    </m:r>
                  </m:oMath>
                </a14:m>
                <a:endParaRPr lang="ru-RU" dirty="0"/>
              </a:p>
            </p:txBody>
          </p:sp>
        </mc:Choice>
        <mc:Fallback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DFCF03FD-EB24-31E5-B537-1244182E4A0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3943" y="5732889"/>
                <a:ext cx="10088578" cy="830997"/>
              </a:xfrm>
              <a:prstGeom prst="rect">
                <a:avLst/>
              </a:prstGeom>
              <a:blipFill>
                <a:blip r:embed="rId10"/>
                <a:stretch>
                  <a:fillRect l="-906" t="-5839" b="-1532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4" name="Таблица 4">
                <a:extLst>
                  <a:ext uri="{FF2B5EF4-FFF2-40B4-BE49-F238E27FC236}">
                    <a16:creationId xmlns:a16="http://schemas.microsoft.com/office/drawing/2014/main" id="{3292CD65-7263-B9A4-DE70-7E9BF37C0431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279335787"/>
                  </p:ext>
                </p:extLst>
              </p:nvPr>
            </p:nvGraphicFramePr>
            <p:xfrm>
              <a:off x="1548245" y="1771253"/>
              <a:ext cx="9611591" cy="3912575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974273">
                      <a:extLst>
                        <a:ext uri="{9D8B030D-6E8A-4147-A177-3AD203B41FA5}">
                          <a16:colId xmlns:a16="http://schemas.microsoft.com/office/drawing/2014/main" val="1341263563"/>
                        </a:ext>
                      </a:extLst>
                    </a:gridCol>
                    <a:gridCol w="3283527">
                      <a:extLst>
                        <a:ext uri="{9D8B030D-6E8A-4147-A177-3AD203B41FA5}">
                          <a16:colId xmlns:a16="http://schemas.microsoft.com/office/drawing/2014/main" val="825941692"/>
                        </a:ext>
                      </a:extLst>
                    </a:gridCol>
                    <a:gridCol w="4353791">
                      <a:extLst>
                        <a:ext uri="{9D8B030D-6E8A-4147-A177-3AD203B41FA5}">
                          <a16:colId xmlns:a16="http://schemas.microsoft.com/office/drawing/2014/main" val="4261640958"/>
                        </a:ext>
                      </a:extLst>
                    </a:gridCol>
                  </a:tblGrid>
                  <a:tr h="69873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2400" b="0" dirty="0">
                              <a:solidFill>
                                <a:sysClr val="windowText" lastClr="000000"/>
                              </a:solidFill>
                            </a:rPr>
                            <a:t>частица</a:t>
                          </a:r>
                          <a:endParaRPr lang="ru-R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2400" b="0" dirty="0">
                              <a:solidFill>
                                <a:schemeClr val="tx1"/>
                              </a:solidFill>
                            </a:rPr>
                            <a:t>связь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2400" b="0" dirty="0">
                              <a:solidFill>
                                <a:schemeClr val="tx1"/>
                              </a:solidFill>
                            </a:rPr>
                            <a:t>волна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230959523"/>
                      </a:ext>
                    </a:extLst>
                  </a:tr>
                  <a:tr h="3213839">
                    <a:tc>
                      <a:txBody>
                        <a:bodyPr/>
                        <a:lstStyle/>
                        <a:p>
                          <a:endParaRPr lang="ru-RU" sz="2400" b="0" i="1" dirty="0">
                            <a:latin typeface="Cambria Math" panose="02040503050406030204" pitchFamily="18" charset="0"/>
                          </a:endParaRPr>
                        </a:p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𝐸</m:t>
                                </m:r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, </m:t>
                                </m:r>
                                <m:r>
                                  <a:rPr lang="en-US" sz="2400" b="1" i="1" smtClean="0">
                                    <a:latin typeface="Cambria Math" panose="02040503050406030204" pitchFamily="18" charset="0"/>
                                  </a:rPr>
                                  <m:t>𝒑</m:t>
                                </m:r>
                              </m:oMath>
                            </m:oMathPara>
                          </a14:m>
                          <a:endParaRPr lang="ru-RU" sz="2400" b="1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ru-RU" sz="2400" b="0" i="1" dirty="0">
                            <a:latin typeface="Cambria Math" panose="02040503050406030204" pitchFamily="18" charset="0"/>
                          </a:endParaRPr>
                        </a:p>
                        <a:p>
                          <a14:m>
                            <m:oMath xmlns:m="http://schemas.openxmlformats.org/officeDocument/2006/math"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𝐸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=ℏ</m:t>
                              </m:r>
                              <m:r>
                                <a:rPr lang="ru-RU" sz="24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𝜔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 </m:t>
                              </m:r>
                              <m:r>
                                <a:rPr lang="en-US" sz="24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𝒑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ru-RU" sz="24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ℏ</m:t>
                              </m:r>
                              <m:r>
                                <a:rPr lang="en-US" sz="24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𝒌</m:t>
                              </m:r>
                            </m:oMath>
                          </a14:m>
                          <a:r>
                            <a:rPr lang="ru-RU" sz="2400" b="1" dirty="0"/>
                            <a:t> </a:t>
                          </a:r>
                        </a:p>
                        <a:p>
                          <a:endParaRPr lang="ru-RU" sz="2400" b="1" dirty="0"/>
                        </a:p>
                        <a:p>
                          <a14:m>
                            <m:oMath xmlns:m="http://schemas.openxmlformats.org/officeDocument/2006/math"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𝐸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𝑝𝑐</m:t>
                              </m:r>
                            </m:oMath>
                          </a14:m>
                          <a:r>
                            <a:rPr lang="en-US" sz="2400" b="0" dirty="0"/>
                            <a:t>   </a:t>
                          </a:r>
                          <a:r>
                            <a:rPr lang="ru-RU" sz="2400" b="0" dirty="0"/>
                            <a:t>фотон</a:t>
                          </a:r>
                        </a:p>
                        <a:p>
                          <a:endParaRPr lang="ru-RU" sz="2400" b="0" dirty="0"/>
                        </a:p>
                        <a:p>
                          <a14:m>
                            <m:oMath xmlns:m="http://schemas.openxmlformats.org/officeDocument/2006/math"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𝐸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f>
                                <m:f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n-US" sz="2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2400" b="0" i="1" smtClean="0">
                                          <a:latin typeface="Cambria Math" panose="02040503050406030204" pitchFamily="18" charset="0"/>
                                        </a:rPr>
                                        <m:t>𝑝</m:t>
                                      </m:r>
                                    </m:e>
                                    <m:sup>
                                      <m:r>
                                        <a:rPr lang="en-US" sz="24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den>
                              </m:f>
                            </m:oMath>
                          </a14:m>
                          <a:r>
                            <a:rPr lang="en-US" sz="2400" b="0" dirty="0"/>
                            <a:t>  </a:t>
                          </a:r>
                          <a:r>
                            <a:rPr lang="ru-RU" sz="2400" b="0" dirty="0"/>
                            <a:t> электрон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ru-RU" sz="2400" i="1" dirty="0">
                            <a:latin typeface="Cambria Math" panose="02040503050406030204" pitchFamily="18" charset="0"/>
                          </a:endParaRPr>
                        </a:p>
                        <a:p>
                          <a:endParaRPr lang="ru-RU" sz="2400" i="1" dirty="0">
                            <a:latin typeface="Cambria Math" panose="02040503050406030204" pitchFamily="18" charset="0"/>
                          </a:endParaRPr>
                        </a:p>
                        <a:p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ru-RU" sz="28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𝜔</m:t>
                                  </m:r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𝑡</m:t>
                                  </m:r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en-US" sz="28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𝒌𝒓</m:t>
                                  </m:r>
                                </m:sup>
                              </m:sSup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sSup>
                                <m:sSupPr>
                                  <m:ctrlPr>
                                    <a:rPr lang="ru-RU" sz="28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f>
                                    <m:fPr>
                                      <m:ctrlPr>
                                        <a:rPr lang="en-US" sz="28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2800" b="0" i="1" smtClean="0">
                                          <a:latin typeface="Cambria Math" panose="02040503050406030204" pitchFamily="18" charset="0"/>
                                        </a:rPr>
                                        <m:t>𝑝</m:t>
                                      </m:r>
                                    </m:num>
                                    <m:den>
                                      <m:r>
                                        <a:rPr lang="ru-RU" sz="280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ℏ</m:t>
                                      </m:r>
                                    </m:den>
                                  </m:f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𝑐𝑡</m:t>
                                  </m:r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en-US" sz="28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𝒏</m:t>
                                  </m:r>
                                  <m:r>
                                    <a:rPr lang="en-US" sz="28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𝒓</m:t>
                                  </m:r>
                                  <m:r>
                                    <a:rPr lang="en-US" sz="28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)</m:t>
                                  </m:r>
                                </m:sup>
                              </m:sSup>
                            </m:oMath>
                          </a14:m>
                          <a:r>
                            <a:rPr lang="ru-RU" sz="2800" dirty="0"/>
                            <a:t> </a:t>
                          </a:r>
                          <a:endParaRPr lang="en-US" sz="2800" dirty="0"/>
                        </a:p>
                        <a:p>
                          <a:r>
                            <a:rPr lang="ru-RU" sz="2400" dirty="0"/>
                            <a:t>     (фотон)</a:t>
                          </a:r>
                        </a:p>
                        <a:p>
                          <a:endParaRPr lang="ru-RU" sz="2400" dirty="0"/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ru-RU" sz="28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𝜔</m:t>
                                  </m:r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𝑡</m:t>
                                  </m:r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en-US" sz="28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𝒌𝒓</m:t>
                                  </m:r>
                                </m:sup>
                              </m:sSup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sSup>
                                <m:sSupPr>
                                  <m:ctrlPr>
                                    <a:rPr lang="ru-RU" sz="28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f>
                                    <m:fPr>
                                      <m:ctrlPr>
                                        <a:rPr lang="en-US" sz="28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sSup>
                                        <m:sSupPr>
                                          <m:ctrlPr>
                                            <a:rPr lang="en-US" sz="2800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sz="2800" b="0" i="1" smtClean="0">
                                              <a:latin typeface="Cambria Math" panose="02040503050406030204" pitchFamily="18" charset="0"/>
                                            </a:rPr>
                                            <m:t>𝑝</m:t>
                                          </m:r>
                                        </m:e>
                                        <m:sup>
                                          <m:r>
                                            <a:rPr lang="en-US" sz="2800" b="0" i="1" smtClean="0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</m:num>
                                    <m:den>
                                      <m:r>
                                        <a:rPr lang="ru-RU" sz="28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  <m:r>
                                        <a:rPr lang="en-US" sz="2800" b="0" i="1" smtClean="0">
                                          <a:latin typeface="Cambria Math" panose="02040503050406030204" pitchFamily="18" charset="0"/>
                                        </a:rPr>
                                        <m:t>𝑚</m:t>
                                      </m:r>
                                      <m:r>
                                        <a:rPr lang="ru-RU" sz="280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ℏ</m:t>
                                      </m:r>
                                    </m:den>
                                  </m:f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𝑖</m:t>
                                  </m:r>
                                  <m:f>
                                    <m:fPr>
                                      <m:ctrlPr>
                                        <a:rPr lang="en-US" sz="28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2800" b="1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𝒑𝒓</m:t>
                                      </m:r>
                                    </m:num>
                                    <m:den>
                                      <m:r>
                                        <a:rPr lang="ru-RU" sz="280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ℏ</m:t>
                                      </m:r>
                                    </m:den>
                                  </m:f>
                                </m:sup>
                              </m:sSup>
                            </m:oMath>
                          </a14:m>
                          <a:r>
                            <a:rPr lang="ru-RU" sz="2400" dirty="0"/>
                            <a:t> </a:t>
                          </a:r>
                          <a:endParaRPr lang="en-US" sz="2400" dirty="0"/>
                        </a:p>
                        <a:p>
                          <a:r>
                            <a:rPr lang="en-US" sz="2400" dirty="0"/>
                            <a:t>      (</a:t>
                          </a:r>
                          <a:r>
                            <a:rPr lang="ru-RU" sz="2400" dirty="0"/>
                            <a:t>электрон)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969657040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4" name="Таблица 4">
                <a:extLst>
                  <a:ext uri="{FF2B5EF4-FFF2-40B4-BE49-F238E27FC236}">
                    <a16:creationId xmlns:a16="http://schemas.microsoft.com/office/drawing/2014/main" id="{3292CD65-7263-B9A4-DE70-7E9BF37C0431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279335787"/>
                  </p:ext>
                </p:extLst>
              </p:nvPr>
            </p:nvGraphicFramePr>
            <p:xfrm>
              <a:off x="1548245" y="1771253"/>
              <a:ext cx="9611591" cy="3912575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974273">
                      <a:extLst>
                        <a:ext uri="{9D8B030D-6E8A-4147-A177-3AD203B41FA5}">
                          <a16:colId xmlns:a16="http://schemas.microsoft.com/office/drawing/2014/main" val="1341263563"/>
                        </a:ext>
                      </a:extLst>
                    </a:gridCol>
                    <a:gridCol w="3283527">
                      <a:extLst>
                        <a:ext uri="{9D8B030D-6E8A-4147-A177-3AD203B41FA5}">
                          <a16:colId xmlns:a16="http://schemas.microsoft.com/office/drawing/2014/main" val="825941692"/>
                        </a:ext>
                      </a:extLst>
                    </a:gridCol>
                    <a:gridCol w="4353791">
                      <a:extLst>
                        <a:ext uri="{9D8B030D-6E8A-4147-A177-3AD203B41FA5}">
                          <a16:colId xmlns:a16="http://schemas.microsoft.com/office/drawing/2014/main" val="4261640958"/>
                        </a:ext>
                      </a:extLst>
                    </a:gridCol>
                  </a:tblGrid>
                  <a:tr h="69873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2400" b="0" dirty="0">
                              <a:solidFill>
                                <a:sysClr val="windowText" lastClr="000000"/>
                              </a:solidFill>
                            </a:rPr>
                            <a:t>частица</a:t>
                          </a:r>
                          <a:endParaRPr lang="ru-RU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2400" b="0" dirty="0">
                              <a:solidFill>
                                <a:schemeClr val="tx1"/>
                              </a:solidFill>
                            </a:rPr>
                            <a:t>связь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2400" b="0" dirty="0">
                              <a:solidFill>
                                <a:schemeClr val="tx1"/>
                              </a:solidFill>
                            </a:rPr>
                            <a:t>волна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230959523"/>
                      </a:ext>
                    </a:extLst>
                  </a:tr>
                  <a:tr h="3213839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309" t="-23106" r="-387654" b="-227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60297" t="-23106" r="-133024" b="-227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20839" t="-23106" r="-280" b="-227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969657040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5" name="TextBox 4">
            <a:extLst>
              <a:ext uri="{FF2B5EF4-FFF2-40B4-BE49-F238E27FC236}">
                <a16:creationId xmlns:a16="http://schemas.microsoft.com/office/drawing/2014/main" id="{98D90608-D249-743E-C747-D76C33F51DDB}"/>
              </a:ext>
            </a:extLst>
          </p:cNvPr>
          <p:cNvSpPr txBox="1"/>
          <p:nvPr/>
        </p:nvSpPr>
        <p:spPr>
          <a:xfrm>
            <a:off x="3427277" y="571500"/>
            <a:ext cx="58535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>
                <a:solidFill>
                  <a:srgbClr val="FF0000"/>
                </a:solidFill>
              </a:rPr>
              <a:t>Связь корпускулярных и волновых свойств</a:t>
            </a:r>
          </a:p>
        </p:txBody>
      </p:sp>
    </p:spTree>
    <p:extLst>
      <p:ext uri="{BB962C8B-B14F-4D97-AF65-F5344CB8AC3E}">
        <p14:creationId xmlns:p14="http://schemas.microsoft.com/office/powerpoint/2010/main" val="5612280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319596"/>
            <a:ext cx="7772400" cy="1143000"/>
          </a:xfrm>
        </p:spPr>
        <p:txBody>
          <a:bodyPr/>
          <a:lstStyle/>
          <a:p>
            <a:pPr eaLnBrk="1" hangingPunct="1"/>
            <a:r>
              <a:rPr lang="ru-RU" sz="2400" b="1" dirty="0">
                <a:solidFill>
                  <a:srgbClr val="FF0000"/>
                </a:solidFill>
              </a:rPr>
              <a:t>ЭКСПЕРИМЕНТАЛЬНОЕ ПОДТВЕРЖДЕНИЕ ВОЛНОВЫХ СВОЙСТВ ЧАСТИЦ ВЕЩЕСТВА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6BFB1101-C7BA-C851-2F07-9B0DF056933E}"/>
                  </a:ext>
                </a:extLst>
              </p:cNvPr>
              <p:cNvSpPr txBox="1"/>
              <p:nvPr/>
            </p:nvSpPr>
            <p:spPr>
              <a:xfrm>
                <a:off x="763481" y="1967384"/>
                <a:ext cx="4998128" cy="38295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000" dirty="0"/>
                  <a:t>Эффект Рамзауэра (1921) -- явление аномально слабого рассеяния медленных (</a:t>
                </a:r>
                <a14:m>
                  <m:oMath xmlns:m="http://schemas.openxmlformats.org/officeDocument/2006/math">
                    <m:r>
                      <a:rPr lang="ru-RU" sz="2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~</m:t>
                    </m:r>
                    <m:r>
                      <a:rPr lang="ru-RU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ru-RU" sz="2000" dirty="0"/>
                  <a:t> эВ) электронов атомами аргона (позже был обнаружен в других инертных газах)</a:t>
                </a:r>
              </a:p>
              <a:p>
                <a:endParaRPr lang="ru-RU" sz="2000" dirty="0"/>
              </a:p>
              <a:p>
                <a:r>
                  <a:rPr lang="ru-RU" sz="2000" dirty="0"/>
                  <a:t>Объясняется дифракцией электрона на атоме, аналогичной дифракции Френеля на диске</a:t>
                </a:r>
              </a:p>
              <a:p>
                <a:endParaRPr lang="ru-RU" sz="2000" dirty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00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𝜆</m:t>
                      </m:r>
                      <m:r>
                        <a:rPr lang="ru-RU" sz="200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h</m:t>
                          </m:r>
                        </m:num>
                        <m:den>
                          <m:r>
                            <a:rPr lang="ru-RU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𝑝</m:t>
                          </m:r>
                        </m:den>
                      </m:f>
                      <m:r>
                        <a:rPr lang="ru-RU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h</m:t>
                          </m:r>
                        </m:num>
                        <m:den>
                          <m:r>
                            <a:rPr lang="ru-RU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𝑚</m:t>
                          </m:r>
                          <m:rad>
                            <m:radPr>
                              <m:degHide m:val="on"/>
                              <m:ctrlPr>
                                <a:rPr lang="ru-RU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f>
                                <m:fPr>
                                  <m:ctrlPr>
                                    <a:rPr lang="ru-RU" sz="2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ru-RU" sz="2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ru-RU" sz="2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num>
                                <m:den>
                                  <m:r>
                                    <a:rPr lang="ru-RU" sz="2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den>
                              </m:f>
                              <m:sSub>
                                <m:sSubPr>
                                  <m:ctrlPr>
                                    <a:rPr lang="ru-RU" sz="2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u-RU" sz="2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𝑈</m:t>
                                  </m:r>
                                </m:e>
                                <m:sub>
                                  <m:r>
                                    <a:rPr lang="ru-RU" sz="2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sub>
                              </m:sSub>
                            </m:e>
                          </m:rad>
                        </m:den>
                      </m:f>
                      <m:r>
                        <a:rPr lang="ru-RU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1,225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ru-RU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b>
                                <m:sSubPr>
                                  <m:ctrlPr>
                                    <a:rPr lang="ru-RU" sz="2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u-RU" sz="2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𝑈</m:t>
                                  </m:r>
                                </m:e>
                                <m:sub>
                                  <m:r>
                                    <a:rPr lang="ru-RU" sz="2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sub>
                              </m:sSub>
                            </m:e>
                          </m:rad>
                        </m:den>
                      </m:f>
                      <m:r>
                        <m:rPr>
                          <m:nor/>
                        </m:rPr>
                        <a:rPr lang="ru-RU" sz="2000" i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нм</m:t>
                      </m:r>
                    </m:oMath>
                  </m:oMathPara>
                </a14:m>
                <a:endParaRPr lang="ru-RU" sz="2000" dirty="0"/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6BFB1101-C7BA-C851-2F07-9B0DF056933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3481" y="1967384"/>
                <a:ext cx="4998128" cy="3829575"/>
              </a:xfrm>
              <a:prstGeom prst="rect">
                <a:avLst/>
              </a:prstGeom>
              <a:blipFill>
                <a:blip r:embed="rId2"/>
                <a:stretch>
                  <a:fillRect l="-1220" t="-955" r="-24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B7C6EF9B-8961-0170-2ED1-4BA535E1D4F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3385" y="1633274"/>
            <a:ext cx="4421559" cy="2350430"/>
          </a:xfrm>
          <a:prstGeom prst="rect">
            <a:avLst/>
          </a:prstGeom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1E414233-81B7-166D-11CD-3384D017588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1458" y="4036603"/>
            <a:ext cx="3916954" cy="2634891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Группа 29">
            <a:extLst>
              <a:ext uri="{FF2B5EF4-FFF2-40B4-BE49-F238E27FC236}">
                <a16:creationId xmlns:a16="http://schemas.microsoft.com/office/drawing/2014/main" id="{597E3701-E244-7EDF-A7EC-5E621992DA11}"/>
              </a:ext>
            </a:extLst>
          </p:cNvPr>
          <p:cNvGrpSpPr/>
          <p:nvPr/>
        </p:nvGrpSpPr>
        <p:grpSpPr>
          <a:xfrm>
            <a:off x="1802322" y="1146766"/>
            <a:ext cx="9365788" cy="4302675"/>
            <a:chOff x="2397125" y="1510750"/>
            <a:chExt cx="9365788" cy="4302675"/>
          </a:xfrm>
        </p:grpSpPr>
        <p:sp>
          <p:nvSpPr>
            <p:cNvPr id="3" name="Text Box 3">
              <a:extLst>
                <a:ext uri="{FF2B5EF4-FFF2-40B4-BE49-F238E27FC236}">
                  <a16:creationId xmlns:a16="http://schemas.microsoft.com/office/drawing/2014/main" id="{BD35EFA0-B13F-B49B-BD9A-36709857C34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11426" y="1510750"/>
              <a:ext cx="697230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ru-RU" b="1" dirty="0"/>
                <a:t>Опыты </a:t>
              </a:r>
              <a:r>
                <a:rPr lang="ru-RU" b="1" dirty="0" err="1"/>
                <a:t>Дэвиссона</a:t>
              </a:r>
              <a:r>
                <a:rPr lang="ru-RU" b="1" dirty="0"/>
                <a:t> и </a:t>
              </a:r>
              <a:r>
                <a:rPr lang="ru-RU" b="1" dirty="0" err="1"/>
                <a:t>Джермера</a:t>
              </a:r>
              <a:r>
                <a:rPr lang="ru-RU" b="1" dirty="0"/>
                <a:t> (1927)</a:t>
              </a:r>
              <a:endParaRPr lang="en-US" b="1" dirty="0"/>
            </a:p>
          </p:txBody>
        </p:sp>
        <p:grpSp>
          <p:nvGrpSpPr>
            <p:cNvPr id="4" name="Group 4">
              <a:extLst>
                <a:ext uri="{FF2B5EF4-FFF2-40B4-BE49-F238E27FC236}">
                  <a16:creationId xmlns:a16="http://schemas.microsoft.com/office/drawing/2014/main" id="{81D48FE9-4B37-2C00-F55F-AEEA0CE968F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97125" y="2733676"/>
              <a:ext cx="1944688" cy="1820863"/>
              <a:chOff x="408" y="2216"/>
              <a:chExt cx="1225" cy="1147"/>
            </a:xfrm>
          </p:grpSpPr>
          <p:grpSp>
            <p:nvGrpSpPr>
              <p:cNvPr id="14" name="Group 5">
                <a:extLst>
                  <a:ext uri="{FF2B5EF4-FFF2-40B4-BE49-F238E27FC236}">
                    <a16:creationId xmlns:a16="http://schemas.microsoft.com/office/drawing/2014/main" id="{FA4D0A4A-7A3E-0ABE-FAE0-25135B29F3C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08" y="2216"/>
                <a:ext cx="936" cy="1147"/>
                <a:chOff x="408" y="2216"/>
                <a:chExt cx="936" cy="1147"/>
              </a:xfrm>
            </p:grpSpPr>
            <p:grpSp>
              <p:nvGrpSpPr>
                <p:cNvPr id="16" name="Group 6">
                  <a:extLst>
                    <a:ext uri="{FF2B5EF4-FFF2-40B4-BE49-F238E27FC236}">
                      <a16:creationId xmlns:a16="http://schemas.microsoft.com/office/drawing/2014/main" id="{F6BA695C-3737-2AED-E27B-1B3786CFA207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 rot="1251912">
                  <a:off x="1059" y="2736"/>
                  <a:ext cx="171" cy="276"/>
                  <a:chOff x="750" y="2988"/>
                  <a:chExt cx="171" cy="276"/>
                </a:xfrm>
              </p:grpSpPr>
              <p:sp>
                <p:nvSpPr>
                  <p:cNvPr id="28" name="Rectangle 7">
                    <a:extLst>
                      <a:ext uri="{FF2B5EF4-FFF2-40B4-BE49-F238E27FC236}">
                        <a16:creationId xmlns:a16="http://schemas.microsoft.com/office/drawing/2014/main" id="{9E6F22FB-99FB-E5AC-E5C9-6433DA510ED4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750" y="3027"/>
                    <a:ext cx="171" cy="237"/>
                  </a:xfrm>
                  <a:prstGeom prst="rect">
                    <a:avLst/>
                  </a:prstGeom>
                  <a:noFill/>
                  <a:ln w="2857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29" name="Rectangle 8">
                    <a:extLst>
                      <a:ext uri="{FF2B5EF4-FFF2-40B4-BE49-F238E27FC236}">
                        <a16:creationId xmlns:a16="http://schemas.microsoft.com/office/drawing/2014/main" id="{6F50C678-8F6C-BD3D-8CFB-3C9FB40C8678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795" y="2988"/>
                    <a:ext cx="72" cy="81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bg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sp>
              <p:nvSpPr>
                <p:cNvPr id="17" name="Rectangle 9">
                  <a:extLst>
                    <a:ext uri="{FF2B5EF4-FFF2-40B4-BE49-F238E27FC236}">
                      <a16:creationId xmlns:a16="http://schemas.microsoft.com/office/drawing/2014/main" id="{28110480-F0CF-C434-B810-F7B153A1671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08" y="2432"/>
                  <a:ext cx="408" cy="160"/>
                </a:xfrm>
                <a:prstGeom prst="rect">
                  <a:avLst/>
                </a:prstGeom>
                <a:no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/>
                  <a:r>
                    <a:rPr lang="ru-RU" sz="1600" b="1"/>
                    <a:t>ЭП</a:t>
                  </a:r>
                  <a:endParaRPr lang="en-US" sz="1600" b="1"/>
                </a:p>
              </p:txBody>
            </p:sp>
            <p:sp>
              <p:nvSpPr>
                <p:cNvPr id="18" name="Rectangle 10">
                  <a:extLst>
                    <a:ext uri="{FF2B5EF4-FFF2-40B4-BE49-F238E27FC236}">
                      <a16:creationId xmlns:a16="http://schemas.microsoft.com/office/drawing/2014/main" id="{DF263A2E-D0AA-F20B-0C03-B8B0C2396DD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-1735709">
                  <a:off x="1288" y="2216"/>
                  <a:ext cx="56" cy="552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9" name="Line 11">
                  <a:extLst>
                    <a:ext uri="{FF2B5EF4-FFF2-40B4-BE49-F238E27FC236}">
                      <a16:creationId xmlns:a16="http://schemas.microsoft.com/office/drawing/2014/main" id="{1AED3C93-DEEC-089E-FB74-4D12BAA6503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808" y="2520"/>
                  <a:ext cx="488" cy="0"/>
                </a:xfrm>
                <a:prstGeom prst="line">
                  <a:avLst/>
                </a:prstGeom>
                <a:noFill/>
                <a:ln w="28575">
                  <a:solidFill>
                    <a:srgbClr val="FF33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0" name="Line 12">
                  <a:extLst>
                    <a:ext uri="{FF2B5EF4-FFF2-40B4-BE49-F238E27FC236}">
                      <a16:creationId xmlns:a16="http://schemas.microsoft.com/office/drawing/2014/main" id="{29A740B0-811B-5E75-9686-E0DBDCAC891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1096" y="2520"/>
                  <a:ext cx="192" cy="472"/>
                </a:xfrm>
                <a:prstGeom prst="line">
                  <a:avLst/>
                </a:prstGeom>
                <a:noFill/>
                <a:ln w="28575">
                  <a:solidFill>
                    <a:srgbClr val="FF33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1" name="Line 13">
                  <a:extLst>
                    <a:ext uri="{FF2B5EF4-FFF2-40B4-BE49-F238E27FC236}">
                      <a16:creationId xmlns:a16="http://schemas.microsoft.com/office/drawing/2014/main" id="{FD1EAB97-D214-4003-B892-6892BE7EBB3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089" y="2997"/>
                  <a:ext cx="0" cy="108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2" name="Oval 14">
                  <a:extLst>
                    <a:ext uri="{FF2B5EF4-FFF2-40B4-BE49-F238E27FC236}">
                      <a16:creationId xmlns:a16="http://schemas.microsoft.com/office/drawing/2014/main" id="{B97DD90B-23B4-B203-6D58-01792CBC9A3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20" y="3114"/>
                  <a:ext cx="126" cy="126"/>
                </a:xfrm>
                <a:prstGeom prst="ellipse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3" name="Line 15">
                  <a:extLst>
                    <a:ext uri="{FF2B5EF4-FFF2-40B4-BE49-F238E27FC236}">
                      <a16:creationId xmlns:a16="http://schemas.microsoft.com/office/drawing/2014/main" id="{5C63C133-BB81-E28E-B03F-F3B4347AFFB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1053" y="3159"/>
                  <a:ext cx="63" cy="33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 type="triangl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4" name="Line 16">
                  <a:extLst>
                    <a:ext uri="{FF2B5EF4-FFF2-40B4-BE49-F238E27FC236}">
                      <a16:creationId xmlns:a16="http://schemas.microsoft.com/office/drawing/2014/main" id="{67E01FF6-C05B-AA8D-20AA-A845ABCBAE1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086" y="3246"/>
                  <a:ext cx="0" cy="114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5" name="Line 17">
                  <a:extLst>
                    <a:ext uri="{FF2B5EF4-FFF2-40B4-BE49-F238E27FC236}">
                      <a16:creationId xmlns:a16="http://schemas.microsoft.com/office/drawing/2014/main" id="{C0098FD6-6066-3529-7158-6081902C145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038" y="3363"/>
                  <a:ext cx="90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6" name="Arc 18">
                  <a:extLst>
                    <a:ext uri="{FF2B5EF4-FFF2-40B4-BE49-F238E27FC236}">
                      <a16:creationId xmlns:a16="http://schemas.microsoft.com/office/drawing/2014/main" id="{2DA03DC1-8466-71C4-962E-5A6664698A5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flipH="1">
                  <a:off x="1089" y="2343"/>
                  <a:ext cx="102" cy="165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lnTo>
                        <a:pt x="-1" y="0"/>
                      </a:lnTo>
                      <a:close/>
                    </a:path>
                  </a:pathLst>
                </a:cu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graphicFrame>
              <p:nvGraphicFramePr>
                <p:cNvPr id="27" name="Object 19">
                  <a:extLst>
                    <a:ext uri="{FF2B5EF4-FFF2-40B4-BE49-F238E27FC236}">
                      <a16:creationId xmlns:a16="http://schemas.microsoft.com/office/drawing/2014/main" id="{93D1FE90-A5A0-56C4-77D6-43A50186DB18}"/>
                    </a:ext>
                  </a:extLst>
                </p:cNvPr>
                <p:cNvGraphicFramePr>
                  <a:graphicFrameLocks noChangeAspect="1"/>
                </p:cNvGraphicFramePr>
                <p:nvPr/>
              </p:nvGraphicFramePr>
              <p:xfrm>
                <a:off x="990" y="2270"/>
                <a:ext cx="104" cy="144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26682" name="Формула" r:id="rId3" imgW="165028" imgH="228501" progId="Equation.3">
                        <p:embed/>
                      </p:oleObj>
                    </mc:Choice>
                    <mc:Fallback>
                      <p:oleObj name="Формула" r:id="rId3" imgW="165028" imgH="228501" progId="Equation.3">
                        <p:embed/>
                        <p:pic>
                          <p:nvPicPr>
                            <p:cNvPr id="5146" name="Object 19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4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990" y="2270"/>
                              <a:ext cx="104" cy="144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ffectLst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  <a:ext uri="{91240B29-F687-4F45-9708-019B960494DF}">
                                <a14:hiddenLine xmlns:a14="http://schemas.microsoft.com/office/drawing/2010/main" w="9525">
                                  <a:solidFill>
                                    <a:srgbClr val="000000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dist="35921" dir="2700000" algn="ctr" rotWithShape="0">
                                      <a:srgbClr val="808080"/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p:grpSp>
          <p:sp>
            <p:nvSpPr>
              <p:cNvPr id="15" name="Text Box 20">
                <a:extLst>
                  <a:ext uri="{FF2B5EF4-FFF2-40B4-BE49-F238E27FC236}">
                    <a16:creationId xmlns:a16="http://schemas.microsoft.com/office/drawing/2014/main" id="{D6055CC1-75FB-4F5E-64C3-159747D0CB6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365" y="2265"/>
                <a:ext cx="268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600" b="1"/>
                  <a:t>Ni</a:t>
                </a:r>
              </a:p>
            </p:txBody>
          </p:sp>
        </p:grpSp>
        <p:grpSp>
          <p:nvGrpSpPr>
            <p:cNvPr id="5" name="Group 21">
              <a:extLst>
                <a:ext uri="{FF2B5EF4-FFF2-40B4-BE49-F238E27FC236}">
                  <a16:creationId xmlns:a16="http://schemas.microsoft.com/office/drawing/2014/main" id="{DA57F52D-450E-6386-22BA-61354CDB353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684839" y="2625725"/>
              <a:ext cx="3119437" cy="1828800"/>
              <a:chOff x="2197" y="2390"/>
              <a:chExt cx="1965" cy="1152"/>
            </a:xfrm>
          </p:grpSpPr>
          <p:sp>
            <p:nvSpPr>
              <p:cNvPr id="10" name="Line 22">
                <a:extLst>
                  <a:ext uri="{FF2B5EF4-FFF2-40B4-BE49-F238E27FC236}">
                    <a16:creationId xmlns:a16="http://schemas.microsoft.com/office/drawing/2014/main" id="{D5243128-2338-FC16-D86E-44E5CAE9497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426" y="3330"/>
                <a:ext cx="1736" cy="3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" name="Line 23">
                <a:extLst>
                  <a:ext uri="{FF2B5EF4-FFF2-40B4-BE49-F238E27FC236}">
                    <a16:creationId xmlns:a16="http://schemas.microsoft.com/office/drawing/2014/main" id="{5AB8A382-FE8F-DB8B-3B77-5FC22685E09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438" y="2430"/>
                <a:ext cx="0" cy="90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" name="Text Box 24">
                <a:extLst>
                  <a:ext uri="{FF2B5EF4-FFF2-40B4-BE49-F238E27FC236}">
                    <a16:creationId xmlns:a16="http://schemas.microsoft.com/office/drawing/2014/main" id="{2CEFD713-4677-12D8-5F38-1095549070A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197" y="2390"/>
                <a:ext cx="197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 b="1" i="1"/>
                  <a:t>J</a:t>
                </a:r>
              </a:p>
            </p:txBody>
          </p:sp>
          <p:graphicFrame>
            <p:nvGraphicFramePr>
              <p:cNvPr id="13" name="Object 25">
                <a:extLst>
                  <a:ext uri="{FF2B5EF4-FFF2-40B4-BE49-F238E27FC236}">
                    <a16:creationId xmlns:a16="http://schemas.microsoft.com/office/drawing/2014/main" id="{92F36235-A204-DBB7-5556-7B46DF07A11F}"/>
                  </a:ext>
                </a:extLst>
              </p:cNvPr>
              <p:cNvGraphicFramePr>
                <a:graphicFrameLocks noChangeAspect="1"/>
              </p:cNvGraphicFramePr>
              <p:nvPr/>
            </p:nvGraphicFramePr>
            <p:xfrm>
              <a:off x="4019" y="3398"/>
              <a:ext cx="104" cy="144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6683" name="Формула" r:id="rId5" imgW="165028" imgH="228501" progId="Equation.3">
                      <p:embed/>
                    </p:oleObj>
                  </mc:Choice>
                  <mc:Fallback>
                    <p:oleObj name="Формула" r:id="rId5" imgW="165028" imgH="228501" progId="Equation.3">
                      <p:embed/>
                      <p:pic>
                        <p:nvPicPr>
                          <p:cNvPr id="5132" name="Object 25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4019" y="3398"/>
                            <a:ext cx="104" cy="144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sp>
          <p:nvSpPr>
            <p:cNvPr id="6" name="Freeform 26">
              <a:extLst>
                <a:ext uri="{FF2B5EF4-FFF2-40B4-BE49-F238E27FC236}">
                  <a16:creationId xmlns:a16="http://schemas.microsoft.com/office/drawing/2014/main" id="{221954A0-585C-ACB1-F2B4-F9DEDA2F3567}"/>
                </a:ext>
              </a:extLst>
            </p:cNvPr>
            <p:cNvSpPr>
              <a:spLocks/>
            </p:cNvSpPr>
            <p:nvPr/>
          </p:nvSpPr>
          <p:spPr bwMode="auto">
            <a:xfrm>
              <a:off x="6637338" y="3152775"/>
              <a:ext cx="1136650" cy="939800"/>
            </a:xfrm>
            <a:custGeom>
              <a:avLst/>
              <a:gdLst>
                <a:gd name="T0" fmla="*/ 0 w 716"/>
                <a:gd name="T1" fmla="*/ 2147483647 h 592"/>
                <a:gd name="T2" fmla="*/ 2147483647 w 716"/>
                <a:gd name="T3" fmla="*/ 2147483647 h 592"/>
                <a:gd name="T4" fmla="*/ 2147483647 w 716"/>
                <a:gd name="T5" fmla="*/ 2147483647 h 592"/>
                <a:gd name="T6" fmla="*/ 2147483647 w 716"/>
                <a:gd name="T7" fmla="*/ 0 h 592"/>
                <a:gd name="T8" fmla="*/ 2147483647 w 716"/>
                <a:gd name="T9" fmla="*/ 2147483647 h 592"/>
                <a:gd name="T10" fmla="*/ 2147483647 w 716"/>
                <a:gd name="T11" fmla="*/ 2147483647 h 592"/>
                <a:gd name="T12" fmla="*/ 2147483647 w 716"/>
                <a:gd name="T13" fmla="*/ 2147483647 h 59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716" h="592">
                  <a:moveTo>
                    <a:pt x="0" y="590"/>
                  </a:moveTo>
                  <a:cubicBezTo>
                    <a:pt x="36" y="592"/>
                    <a:pt x="62" y="354"/>
                    <a:pt x="106" y="354"/>
                  </a:cubicBezTo>
                  <a:cubicBezTo>
                    <a:pt x="150" y="354"/>
                    <a:pt x="184" y="592"/>
                    <a:pt x="244" y="592"/>
                  </a:cubicBezTo>
                  <a:cubicBezTo>
                    <a:pt x="304" y="592"/>
                    <a:pt x="302" y="0"/>
                    <a:pt x="359" y="0"/>
                  </a:cubicBezTo>
                  <a:cubicBezTo>
                    <a:pt x="416" y="0"/>
                    <a:pt x="426" y="592"/>
                    <a:pt x="482" y="590"/>
                  </a:cubicBezTo>
                  <a:cubicBezTo>
                    <a:pt x="538" y="588"/>
                    <a:pt x="544" y="352"/>
                    <a:pt x="587" y="355"/>
                  </a:cubicBezTo>
                  <a:cubicBezTo>
                    <a:pt x="630" y="358"/>
                    <a:pt x="678" y="590"/>
                    <a:pt x="716" y="590"/>
                  </a:cubicBezTo>
                </a:path>
              </a:pathLst>
            </a:custGeom>
            <a:noFill/>
            <a:ln w="28575" cmpd="sng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graphicFrame>
          <p:nvGraphicFramePr>
            <p:cNvPr id="7" name="Object 27">
              <a:extLst>
                <a:ext uri="{FF2B5EF4-FFF2-40B4-BE49-F238E27FC236}">
                  <a16:creationId xmlns:a16="http://schemas.microsoft.com/office/drawing/2014/main" id="{ED52B130-F985-6857-C089-A66EEBD9FE3B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3040063" y="4924425"/>
            <a:ext cx="1422400" cy="3175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6684" name="Формула" r:id="rId6" imgW="1421783" imgH="317362" progId="Equation.3">
                    <p:embed/>
                  </p:oleObj>
                </mc:Choice>
                <mc:Fallback>
                  <p:oleObj name="Формула" r:id="rId6" imgW="1421783" imgH="317362" progId="Equation.3">
                    <p:embed/>
                    <p:pic>
                      <p:nvPicPr>
                        <p:cNvPr id="5127" name="Object 2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040063" y="4924425"/>
                          <a:ext cx="1422400" cy="3175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8" name="Object 28">
              <a:extLst>
                <a:ext uri="{FF2B5EF4-FFF2-40B4-BE49-F238E27FC236}">
                  <a16:creationId xmlns:a16="http://schemas.microsoft.com/office/drawing/2014/main" id="{F94D008E-3B76-15DA-8FC2-49ECEAE59194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5321300" y="4670425"/>
            <a:ext cx="3721100" cy="11430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6685" name="Формула" r:id="rId8" imgW="3721100" imgH="1143000" progId="Equation.3">
                    <p:embed/>
                  </p:oleObj>
                </mc:Choice>
                <mc:Fallback>
                  <p:oleObj name="Формула" r:id="rId8" imgW="3721100" imgH="1143000" progId="Equation.3">
                    <p:embed/>
                    <p:pic>
                      <p:nvPicPr>
                        <p:cNvPr id="5128" name="Object 2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321300" y="4670425"/>
                          <a:ext cx="3721100" cy="11430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E78F4C67-7B7B-E365-FF02-FDD27C0CAC9C}"/>
                </a:ext>
              </a:extLst>
            </p:cNvPr>
            <p:cNvSpPr txBox="1"/>
            <p:nvPr/>
          </p:nvSpPr>
          <p:spPr>
            <a:xfrm>
              <a:off x="8804276" y="2766845"/>
              <a:ext cx="2958637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dirty="0"/>
                <a:t>Дифракция электронов, аналогичная дифракции рентгеновских лучей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857655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3701049" y="506756"/>
            <a:ext cx="354171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b="1" dirty="0"/>
              <a:t>Опыты Томсона (1927)</a:t>
            </a:r>
          </a:p>
        </p:txBody>
      </p:sp>
      <p:grpSp>
        <p:nvGrpSpPr>
          <p:cNvPr id="3" name="Группа 2">
            <a:extLst>
              <a:ext uri="{FF2B5EF4-FFF2-40B4-BE49-F238E27FC236}">
                <a16:creationId xmlns:a16="http://schemas.microsoft.com/office/drawing/2014/main" id="{E450C639-3EA6-ACB8-88F3-3855C2A4C10A}"/>
              </a:ext>
            </a:extLst>
          </p:cNvPr>
          <p:cNvGrpSpPr/>
          <p:nvPr/>
        </p:nvGrpSpPr>
        <p:grpSpPr>
          <a:xfrm>
            <a:off x="1897649" y="1306216"/>
            <a:ext cx="5172076" cy="2368551"/>
            <a:chOff x="1862138" y="977900"/>
            <a:chExt cx="5172076" cy="2368551"/>
          </a:xfrm>
        </p:grpSpPr>
        <p:grpSp>
          <p:nvGrpSpPr>
            <p:cNvPr id="6147" name="Group 55"/>
            <p:cNvGrpSpPr>
              <a:grpSpLocks/>
            </p:cNvGrpSpPr>
            <p:nvPr/>
          </p:nvGrpSpPr>
          <p:grpSpPr bwMode="auto">
            <a:xfrm>
              <a:off x="2187575" y="2166938"/>
              <a:ext cx="1766888" cy="0"/>
              <a:chOff x="418" y="1365"/>
              <a:chExt cx="1113" cy="0"/>
            </a:xfrm>
          </p:grpSpPr>
          <p:sp>
            <p:nvSpPr>
              <p:cNvPr id="6194" name="Line 4"/>
              <p:cNvSpPr>
                <a:spLocks noChangeShapeType="1"/>
              </p:cNvSpPr>
              <p:nvPr/>
            </p:nvSpPr>
            <p:spPr bwMode="auto">
              <a:xfrm>
                <a:off x="418" y="1365"/>
                <a:ext cx="1113" cy="0"/>
              </a:xfrm>
              <a:prstGeom prst="line">
                <a:avLst/>
              </a:prstGeom>
              <a:noFill/>
              <a:ln w="57150">
                <a:solidFill>
                  <a:srgbClr val="FF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195" name="Line 5"/>
              <p:cNvSpPr>
                <a:spLocks noChangeShapeType="1"/>
              </p:cNvSpPr>
              <p:nvPr/>
            </p:nvSpPr>
            <p:spPr bwMode="auto">
              <a:xfrm>
                <a:off x="686" y="1365"/>
                <a:ext cx="261" cy="0"/>
              </a:xfrm>
              <a:prstGeom prst="line">
                <a:avLst/>
              </a:prstGeom>
              <a:noFill/>
              <a:ln w="38100">
                <a:solidFill>
                  <a:srgbClr val="FF33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6148" name="Rectangle 6"/>
            <p:cNvSpPr>
              <a:spLocks noChangeArrowheads="1"/>
            </p:cNvSpPr>
            <p:nvPr/>
          </p:nvSpPr>
          <p:spPr bwMode="auto">
            <a:xfrm>
              <a:off x="5367339" y="1390651"/>
              <a:ext cx="1666875" cy="150177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149" name="Line 3"/>
            <p:cNvSpPr>
              <a:spLocks noChangeShapeType="1"/>
            </p:cNvSpPr>
            <p:nvPr/>
          </p:nvSpPr>
          <p:spPr bwMode="auto">
            <a:xfrm>
              <a:off x="3967163" y="1516063"/>
              <a:ext cx="0" cy="131445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6150" name="Group 60"/>
            <p:cNvGrpSpPr>
              <a:grpSpLocks/>
            </p:cNvGrpSpPr>
            <p:nvPr/>
          </p:nvGrpSpPr>
          <p:grpSpPr bwMode="auto">
            <a:xfrm>
              <a:off x="3954464" y="1654176"/>
              <a:ext cx="1443037" cy="1008063"/>
              <a:chOff x="1531" y="1042"/>
              <a:chExt cx="909" cy="635"/>
            </a:xfrm>
          </p:grpSpPr>
          <p:sp>
            <p:nvSpPr>
              <p:cNvPr id="6189" name="Line 7"/>
              <p:cNvSpPr>
                <a:spLocks noChangeShapeType="1"/>
              </p:cNvSpPr>
              <p:nvPr/>
            </p:nvSpPr>
            <p:spPr bwMode="auto">
              <a:xfrm flipV="1">
                <a:off x="1531" y="1042"/>
                <a:ext cx="883" cy="307"/>
              </a:xfrm>
              <a:prstGeom prst="line">
                <a:avLst/>
              </a:prstGeom>
              <a:noFill/>
              <a:ln w="28575">
                <a:solidFill>
                  <a:srgbClr val="FF3300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190" name="Line 8"/>
              <p:cNvSpPr>
                <a:spLocks noChangeShapeType="1"/>
              </p:cNvSpPr>
              <p:nvPr/>
            </p:nvSpPr>
            <p:spPr bwMode="auto">
              <a:xfrm flipV="1">
                <a:off x="1573" y="1369"/>
                <a:ext cx="851" cy="0"/>
              </a:xfrm>
              <a:prstGeom prst="line">
                <a:avLst/>
              </a:prstGeom>
              <a:noFill/>
              <a:ln w="28575">
                <a:solidFill>
                  <a:srgbClr val="FF3300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191" name="Line 9"/>
              <p:cNvSpPr>
                <a:spLocks noChangeShapeType="1"/>
              </p:cNvSpPr>
              <p:nvPr/>
            </p:nvSpPr>
            <p:spPr bwMode="auto">
              <a:xfrm flipV="1">
                <a:off x="1565" y="1194"/>
                <a:ext cx="875" cy="166"/>
              </a:xfrm>
              <a:prstGeom prst="line">
                <a:avLst/>
              </a:prstGeom>
              <a:noFill/>
              <a:ln w="28575">
                <a:solidFill>
                  <a:srgbClr val="FF3300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192" name="Line 10"/>
              <p:cNvSpPr>
                <a:spLocks noChangeShapeType="1"/>
              </p:cNvSpPr>
              <p:nvPr/>
            </p:nvSpPr>
            <p:spPr bwMode="auto">
              <a:xfrm>
                <a:off x="1543" y="1370"/>
                <a:ext cx="883" cy="307"/>
              </a:xfrm>
              <a:prstGeom prst="line">
                <a:avLst/>
              </a:prstGeom>
              <a:noFill/>
              <a:ln w="28575">
                <a:solidFill>
                  <a:srgbClr val="FF3300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193" name="Line 11"/>
              <p:cNvSpPr>
                <a:spLocks noChangeShapeType="1"/>
              </p:cNvSpPr>
              <p:nvPr/>
            </p:nvSpPr>
            <p:spPr bwMode="auto">
              <a:xfrm>
                <a:off x="1582" y="1369"/>
                <a:ext cx="819" cy="158"/>
              </a:xfrm>
              <a:prstGeom prst="line">
                <a:avLst/>
              </a:prstGeom>
              <a:noFill/>
              <a:ln w="28575">
                <a:solidFill>
                  <a:srgbClr val="FF3300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6151" name="Group 57"/>
            <p:cNvGrpSpPr>
              <a:grpSpLocks/>
            </p:cNvGrpSpPr>
            <p:nvPr/>
          </p:nvGrpSpPr>
          <p:grpSpPr bwMode="auto">
            <a:xfrm>
              <a:off x="5605464" y="1603376"/>
              <a:ext cx="1139825" cy="1139825"/>
              <a:chOff x="2571" y="1010"/>
              <a:chExt cx="718" cy="718"/>
            </a:xfrm>
          </p:grpSpPr>
          <p:sp>
            <p:nvSpPr>
              <p:cNvPr id="6186" name="Oval 12"/>
              <p:cNvSpPr>
                <a:spLocks noChangeArrowheads="1"/>
              </p:cNvSpPr>
              <p:nvPr/>
            </p:nvSpPr>
            <p:spPr bwMode="auto">
              <a:xfrm>
                <a:off x="2697" y="1136"/>
                <a:ext cx="466" cy="466"/>
              </a:xfrm>
              <a:prstGeom prst="ellipse">
                <a:avLst/>
              </a:prstGeom>
              <a:noFill/>
              <a:ln w="28575">
                <a:solidFill>
                  <a:srgbClr val="FF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187" name="Oval 13"/>
              <p:cNvSpPr>
                <a:spLocks noChangeArrowheads="1"/>
              </p:cNvSpPr>
              <p:nvPr/>
            </p:nvSpPr>
            <p:spPr bwMode="auto">
              <a:xfrm>
                <a:off x="2855" y="1294"/>
                <a:ext cx="150" cy="150"/>
              </a:xfrm>
              <a:prstGeom prst="ellipse">
                <a:avLst/>
              </a:prstGeom>
              <a:noFill/>
              <a:ln w="28575">
                <a:solidFill>
                  <a:srgbClr val="FF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188" name="Oval 14"/>
              <p:cNvSpPr>
                <a:spLocks noChangeArrowheads="1"/>
              </p:cNvSpPr>
              <p:nvPr/>
            </p:nvSpPr>
            <p:spPr bwMode="auto">
              <a:xfrm>
                <a:off x="2571" y="1010"/>
                <a:ext cx="718" cy="718"/>
              </a:xfrm>
              <a:prstGeom prst="ellipse">
                <a:avLst/>
              </a:prstGeom>
              <a:noFill/>
              <a:ln w="28575">
                <a:solidFill>
                  <a:srgbClr val="FF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58383" name="AutoShape 15"/>
            <p:cNvSpPr>
              <a:spLocks noChangeArrowheads="1"/>
            </p:cNvSpPr>
            <p:nvPr/>
          </p:nvSpPr>
          <p:spPr bwMode="auto">
            <a:xfrm flipH="1">
              <a:off x="2101850" y="977900"/>
              <a:ext cx="1716088" cy="363538"/>
            </a:xfrm>
            <a:prstGeom prst="wedgeRoundRectCallout">
              <a:avLst>
                <a:gd name="adj1" fmla="val -56199"/>
                <a:gd name="adj2" fmla="val 159606"/>
                <a:gd name="adj3" fmla="val 16667"/>
              </a:avLst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/>
              <a:r>
                <a:rPr lang="ru-RU" sz="1400" b="1"/>
                <a:t>Золотая фольга</a:t>
              </a:r>
            </a:p>
          </p:txBody>
        </p:sp>
        <p:sp>
          <p:nvSpPr>
            <p:cNvPr id="58384" name="AutoShape 16"/>
            <p:cNvSpPr>
              <a:spLocks noChangeArrowheads="1"/>
            </p:cNvSpPr>
            <p:nvPr/>
          </p:nvSpPr>
          <p:spPr bwMode="auto">
            <a:xfrm flipV="1">
              <a:off x="1862138" y="2670176"/>
              <a:ext cx="1803400" cy="676275"/>
            </a:xfrm>
            <a:prstGeom prst="wedgeRoundRectCallout">
              <a:avLst>
                <a:gd name="adj1" fmla="val 27815"/>
                <a:gd name="adj2" fmla="val 123005"/>
                <a:gd name="adj3" fmla="val 16667"/>
              </a:avLst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/>
              <a:r>
                <a:rPr lang="ru-RU" sz="1600" b="1"/>
                <a:t>Электронный пучок</a:t>
              </a:r>
            </a:p>
          </p:txBody>
        </p:sp>
      </p:grpSp>
      <p:sp>
        <p:nvSpPr>
          <p:cNvPr id="58385" name="Text Box 17"/>
          <p:cNvSpPr txBox="1">
            <a:spLocks noChangeArrowheads="1"/>
          </p:cNvSpPr>
          <p:nvPr/>
        </p:nvSpPr>
        <p:spPr bwMode="auto">
          <a:xfrm>
            <a:off x="2190751" y="4079558"/>
            <a:ext cx="722947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b="1" dirty="0"/>
              <a:t>Опыты </a:t>
            </a:r>
            <a:r>
              <a:rPr lang="ru-RU" b="1" dirty="0" err="1"/>
              <a:t>Бибермана</a:t>
            </a:r>
            <a:r>
              <a:rPr lang="ru-RU" b="1" dirty="0"/>
              <a:t>, Сушкина, Фабриканта (1948)</a:t>
            </a:r>
          </a:p>
        </p:txBody>
      </p:sp>
      <p:grpSp>
        <p:nvGrpSpPr>
          <p:cNvPr id="2" name="Группа 1">
            <a:extLst>
              <a:ext uri="{FF2B5EF4-FFF2-40B4-BE49-F238E27FC236}">
                <a16:creationId xmlns:a16="http://schemas.microsoft.com/office/drawing/2014/main" id="{3B24A26E-C8CE-9A42-E595-61536ED8B6B5}"/>
              </a:ext>
            </a:extLst>
          </p:cNvPr>
          <p:cNvGrpSpPr/>
          <p:nvPr/>
        </p:nvGrpSpPr>
        <p:grpSpPr>
          <a:xfrm>
            <a:off x="2101850" y="4753628"/>
            <a:ext cx="4659313" cy="1289050"/>
            <a:chOff x="2413001" y="4256088"/>
            <a:chExt cx="4659313" cy="1289050"/>
          </a:xfrm>
        </p:grpSpPr>
        <p:grpSp>
          <p:nvGrpSpPr>
            <p:cNvPr id="6155" name="Group 59"/>
            <p:cNvGrpSpPr>
              <a:grpSpLocks/>
            </p:cNvGrpSpPr>
            <p:nvPr/>
          </p:nvGrpSpPr>
          <p:grpSpPr bwMode="auto">
            <a:xfrm>
              <a:off x="2413001" y="4256088"/>
              <a:ext cx="4659313" cy="1289050"/>
              <a:chOff x="560" y="2681"/>
              <a:chExt cx="2935" cy="812"/>
            </a:xfrm>
          </p:grpSpPr>
          <p:sp>
            <p:nvSpPr>
              <p:cNvPr id="6182" name="Rectangle 18"/>
              <p:cNvSpPr>
                <a:spLocks noChangeArrowheads="1"/>
              </p:cNvSpPr>
              <p:nvPr/>
            </p:nvSpPr>
            <p:spPr bwMode="auto">
              <a:xfrm>
                <a:off x="560" y="3083"/>
                <a:ext cx="434" cy="87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183" name="Line 19"/>
              <p:cNvSpPr>
                <a:spLocks noChangeShapeType="1"/>
              </p:cNvSpPr>
              <p:nvPr/>
            </p:nvSpPr>
            <p:spPr bwMode="auto">
              <a:xfrm>
                <a:off x="1586" y="2831"/>
                <a:ext cx="0" cy="57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184" name="Rectangle 21"/>
              <p:cNvSpPr>
                <a:spLocks noChangeArrowheads="1"/>
              </p:cNvSpPr>
              <p:nvPr/>
            </p:nvSpPr>
            <p:spPr bwMode="auto">
              <a:xfrm>
                <a:off x="2501" y="2681"/>
                <a:ext cx="994" cy="81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185" name="Oval 22"/>
              <p:cNvSpPr>
                <a:spLocks noChangeArrowheads="1"/>
              </p:cNvSpPr>
              <p:nvPr/>
            </p:nvSpPr>
            <p:spPr bwMode="auto">
              <a:xfrm>
                <a:off x="1211" y="3095"/>
                <a:ext cx="56" cy="56"/>
              </a:xfrm>
              <a:prstGeom prst="ellipse">
                <a:avLst/>
              </a:prstGeom>
              <a:solidFill>
                <a:srgbClr val="FF3300"/>
              </a:solidFill>
              <a:ln w="9525">
                <a:solidFill>
                  <a:srgbClr val="FF33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grpSp>
          <p:nvGrpSpPr>
            <p:cNvPr id="6156" name="Group 32"/>
            <p:cNvGrpSpPr>
              <a:grpSpLocks/>
            </p:cNvGrpSpPr>
            <p:nvPr/>
          </p:nvGrpSpPr>
          <p:grpSpPr bwMode="auto">
            <a:xfrm>
              <a:off x="5697539" y="4332289"/>
              <a:ext cx="1139825" cy="1139825"/>
              <a:chOff x="2667" y="2722"/>
              <a:chExt cx="718" cy="718"/>
            </a:xfrm>
          </p:grpSpPr>
          <p:sp>
            <p:nvSpPr>
              <p:cNvPr id="6179" name="Oval 29"/>
              <p:cNvSpPr>
                <a:spLocks noChangeArrowheads="1"/>
              </p:cNvSpPr>
              <p:nvPr/>
            </p:nvSpPr>
            <p:spPr bwMode="auto">
              <a:xfrm>
                <a:off x="2793" y="2848"/>
                <a:ext cx="466" cy="466"/>
              </a:xfrm>
              <a:prstGeom prst="ellipse">
                <a:avLst/>
              </a:prstGeom>
              <a:noFill/>
              <a:ln w="28575">
                <a:solidFill>
                  <a:srgbClr val="FF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180" name="Oval 30"/>
              <p:cNvSpPr>
                <a:spLocks noChangeArrowheads="1"/>
              </p:cNvSpPr>
              <p:nvPr/>
            </p:nvSpPr>
            <p:spPr bwMode="auto">
              <a:xfrm>
                <a:off x="2951" y="3006"/>
                <a:ext cx="150" cy="150"/>
              </a:xfrm>
              <a:prstGeom prst="ellipse">
                <a:avLst/>
              </a:prstGeom>
              <a:noFill/>
              <a:ln w="28575">
                <a:solidFill>
                  <a:srgbClr val="FF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181" name="Oval 31"/>
              <p:cNvSpPr>
                <a:spLocks noChangeArrowheads="1"/>
              </p:cNvSpPr>
              <p:nvPr/>
            </p:nvSpPr>
            <p:spPr bwMode="auto">
              <a:xfrm>
                <a:off x="2667" y="2722"/>
                <a:ext cx="718" cy="718"/>
              </a:xfrm>
              <a:prstGeom prst="ellipse">
                <a:avLst/>
              </a:prstGeom>
              <a:noFill/>
              <a:ln w="28575">
                <a:solidFill>
                  <a:srgbClr val="FF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grpSp>
          <p:nvGrpSpPr>
            <p:cNvPr id="6157" name="Group 40"/>
            <p:cNvGrpSpPr>
              <a:grpSpLocks/>
            </p:cNvGrpSpPr>
            <p:nvPr/>
          </p:nvGrpSpPr>
          <p:grpSpPr bwMode="auto">
            <a:xfrm>
              <a:off x="5881689" y="4821238"/>
              <a:ext cx="630237" cy="609600"/>
              <a:chOff x="2728" y="3046"/>
              <a:chExt cx="397" cy="384"/>
            </a:xfrm>
          </p:grpSpPr>
          <p:sp>
            <p:nvSpPr>
              <p:cNvPr id="6174" name="Oval 33"/>
              <p:cNvSpPr>
                <a:spLocks noChangeArrowheads="1"/>
              </p:cNvSpPr>
              <p:nvPr/>
            </p:nvSpPr>
            <p:spPr bwMode="auto">
              <a:xfrm>
                <a:off x="2728" y="3061"/>
                <a:ext cx="27" cy="27"/>
              </a:xfrm>
              <a:prstGeom prst="ellipse">
                <a:avLst/>
              </a:prstGeom>
              <a:solidFill>
                <a:srgbClr val="FF3300"/>
              </a:solidFill>
              <a:ln w="9525">
                <a:solidFill>
                  <a:srgbClr val="FF33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175" name="Oval 34"/>
              <p:cNvSpPr>
                <a:spLocks noChangeArrowheads="1"/>
              </p:cNvSpPr>
              <p:nvPr/>
            </p:nvSpPr>
            <p:spPr bwMode="auto">
              <a:xfrm>
                <a:off x="2897" y="3046"/>
                <a:ext cx="27" cy="27"/>
              </a:xfrm>
              <a:prstGeom prst="ellipse">
                <a:avLst/>
              </a:prstGeom>
              <a:solidFill>
                <a:srgbClr val="FF3300"/>
              </a:solidFill>
              <a:ln w="9525">
                <a:solidFill>
                  <a:srgbClr val="FF33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176" name="Oval 35"/>
              <p:cNvSpPr>
                <a:spLocks noChangeArrowheads="1"/>
              </p:cNvSpPr>
              <p:nvPr/>
            </p:nvSpPr>
            <p:spPr bwMode="auto">
              <a:xfrm>
                <a:off x="2821" y="3270"/>
                <a:ext cx="27" cy="27"/>
              </a:xfrm>
              <a:prstGeom prst="ellipse">
                <a:avLst/>
              </a:prstGeom>
              <a:solidFill>
                <a:srgbClr val="FF3300"/>
              </a:solidFill>
              <a:ln w="9525">
                <a:solidFill>
                  <a:srgbClr val="FF33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177" name="Oval 36"/>
              <p:cNvSpPr>
                <a:spLocks noChangeArrowheads="1"/>
              </p:cNvSpPr>
              <p:nvPr/>
            </p:nvSpPr>
            <p:spPr bwMode="auto">
              <a:xfrm>
                <a:off x="3002" y="3307"/>
                <a:ext cx="27" cy="27"/>
              </a:xfrm>
              <a:prstGeom prst="ellipse">
                <a:avLst/>
              </a:prstGeom>
              <a:solidFill>
                <a:srgbClr val="FF3300"/>
              </a:solidFill>
              <a:ln w="9525">
                <a:solidFill>
                  <a:srgbClr val="FF33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178" name="Oval 37"/>
              <p:cNvSpPr>
                <a:spLocks noChangeArrowheads="1"/>
              </p:cNvSpPr>
              <p:nvPr/>
            </p:nvSpPr>
            <p:spPr bwMode="auto">
              <a:xfrm>
                <a:off x="3098" y="3403"/>
                <a:ext cx="27" cy="27"/>
              </a:xfrm>
              <a:prstGeom prst="ellipse">
                <a:avLst/>
              </a:prstGeom>
              <a:solidFill>
                <a:srgbClr val="FF3300"/>
              </a:solidFill>
              <a:ln w="9525">
                <a:solidFill>
                  <a:srgbClr val="FF33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grpSp>
          <p:nvGrpSpPr>
            <p:cNvPr id="6158" name="Group 44"/>
            <p:cNvGrpSpPr>
              <a:grpSpLocks/>
            </p:cNvGrpSpPr>
            <p:nvPr/>
          </p:nvGrpSpPr>
          <p:grpSpPr bwMode="auto">
            <a:xfrm>
              <a:off x="6321426" y="4524375"/>
              <a:ext cx="485775" cy="635000"/>
              <a:chOff x="3005" y="2859"/>
              <a:chExt cx="306" cy="400"/>
            </a:xfrm>
          </p:grpSpPr>
          <p:sp>
            <p:nvSpPr>
              <p:cNvPr id="6170" name="Oval 38"/>
              <p:cNvSpPr>
                <a:spLocks noChangeArrowheads="1"/>
              </p:cNvSpPr>
              <p:nvPr/>
            </p:nvSpPr>
            <p:spPr bwMode="auto">
              <a:xfrm>
                <a:off x="3178" y="3153"/>
                <a:ext cx="27" cy="27"/>
              </a:xfrm>
              <a:prstGeom prst="ellipse">
                <a:avLst/>
              </a:prstGeom>
              <a:solidFill>
                <a:srgbClr val="FF3300"/>
              </a:solidFill>
              <a:ln w="9525">
                <a:solidFill>
                  <a:srgbClr val="FF33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171" name="Oval 39"/>
              <p:cNvSpPr>
                <a:spLocks noChangeArrowheads="1"/>
              </p:cNvSpPr>
              <p:nvPr/>
            </p:nvSpPr>
            <p:spPr bwMode="auto">
              <a:xfrm>
                <a:off x="3284" y="3232"/>
                <a:ext cx="27" cy="27"/>
              </a:xfrm>
              <a:prstGeom prst="ellipse">
                <a:avLst/>
              </a:prstGeom>
              <a:solidFill>
                <a:srgbClr val="FF3300"/>
              </a:solidFill>
              <a:ln w="9525">
                <a:solidFill>
                  <a:srgbClr val="FF33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172" name="Oval 41"/>
              <p:cNvSpPr>
                <a:spLocks noChangeArrowheads="1"/>
              </p:cNvSpPr>
              <p:nvPr/>
            </p:nvSpPr>
            <p:spPr bwMode="auto">
              <a:xfrm>
                <a:off x="3005" y="2859"/>
                <a:ext cx="27" cy="27"/>
              </a:xfrm>
              <a:prstGeom prst="ellipse">
                <a:avLst/>
              </a:prstGeom>
              <a:solidFill>
                <a:srgbClr val="FF3300"/>
              </a:solidFill>
              <a:ln w="9525">
                <a:solidFill>
                  <a:srgbClr val="FF33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173" name="Oval 42"/>
              <p:cNvSpPr>
                <a:spLocks noChangeArrowheads="1"/>
              </p:cNvSpPr>
              <p:nvPr/>
            </p:nvSpPr>
            <p:spPr bwMode="auto">
              <a:xfrm>
                <a:off x="3245" y="2870"/>
                <a:ext cx="27" cy="27"/>
              </a:xfrm>
              <a:prstGeom prst="ellipse">
                <a:avLst/>
              </a:prstGeom>
              <a:solidFill>
                <a:srgbClr val="FF3300"/>
              </a:solidFill>
              <a:ln w="9525">
                <a:solidFill>
                  <a:srgbClr val="FF33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grpSp>
          <p:nvGrpSpPr>
            <p:cNvPr id="6159" name="Group 48"/>
            <p:cNvGrpSpPr>
              <a:grpSpLocks/>
            </p:cNvGrpSpPr>
            <p:nvPr/>
          </p:nvGrpSpPr>
          <p:grpSpPr bwMode="auto">
            <a:xfrm>
              <a:off x="5743575" y="4424364"/>
              <a:ext cx="788988" cy="771525"/>
              <a:chOff x="2641" y="2796"/>
              <a:chExt cx="497" cy="486"/>
            </a:xfrm>
          </p:grpSpPr>
          <p:sp>
            <p:nvSpPr>
              <p:cNvPr id="6166" name="Oval 43"/>
              <p:cNvSpPr>
                <a:spLocks noChangeArrowheads="1"/>
              </p:cNvSpPr>
              <p:nvPr/>
            </p:nvSpPr>
            <p:spPr bwMode="auto">
              <a:xfrm>
                <a:off x="3019" y="3126"/>
                <a:ext cx="27" cy="27"/>
              </a:xfrm>
              <a:prstGeom prst="ellipse">
                <a:avLst/>
              </a:prstGeom>
              <a:solidFill>
                <a:srgbClr val="FF3300"/>
              </a:solidFill>
              <a:ln w="9525">
                <a:solidFill>
                  <a:srgbClr val="FF33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167" name="Oval 45"/>
              <p:cNvSpPr>
                <a:spLocks noChangeArrowheads="1"/>
              </p:cNvSpPr>
              <p:nvPr/>
            </p:nvSpPr>
            <p:spPr bwMode="auto">
              <a:xfrm>
                <a:off x="3111" y="3255"/>
                <a:ext cx="27" cy="27"/>
              </a:xfrm>
              <a:prstGeom prst="ellipse">
                <a:avLst/>
              </a:prstGeom>
              <a:solidFill>
                <a:srgbClr val="FF3300"/>
              </a:solidFill>
              <a:ln w="9525">
                <a:solidFill>
                  <a:srgbClr val="FF33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168" name="Oval 46"/>
              <p:cNvSpPr>
                <a:spLocks noChangeArrowheads="1"/>
              </p:cNvSpPr>
              <p:nvPr/>
            </p:nvSpPr>
            <p:spPr bwMode="auto">
              <a:xfrm>
                <a:off x="2735" y="2796"/>
                <a:ext cx="27" cy="27"/>
              </a:xfrm>
              <a:prstGeom prst="ellipse">
                <a:avLst/>
              </a:prstGeom>
              <a:solidFill>
                <a:srgbClr val="FF3300"/>
              </a:solidFill>
              <a:ln w="9525">
                <a:solidFill>
                  <a:srgbClr val="FF33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169" name="Oval 47"/>
              <p:cNvSpPr>
                <a:spLocks noChangeArrowheads="1"/>
              </p:cNvSpPr>
              <p:nvPr/>
            </p:nvSpPr>
            <p:spPr bwMode="auto">
              <a:xfrm>
                <a:off x="2641" y="2902"/>
                <a:ext cx="27" cy="27"/>
              </a:xfrm>
              <a:prstGeom prst="ellipse">
                <a:avLst/>
              </a:prstGeom>
              <a:solidFill>
                <a:srgbClr val="FF3300"/>
              </a:solidFill>
              <a:ln w="9525">
                <a:solidFill>
                  <a:srgbClr val="FF33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grpSp>
          <p:nvGrpSpPr>
            <p:cNvPr id="6160" name="Group 54"/>
            <p:cNvGrpSpPr>
              <a:grpSpLocks/>
            </p:cNvGrpSpPr>
            <p:nvPr/>
          </p:nvGrpSpPr>
          <p:grpSpPr bwMode="auto">
            <a:xfrm>
              <a:off x="5672138" y="4879976"/>
              <a:ext cx="374650" cy="557213"/>
              <a:chOff x="2596" y="3083"/>
              <a:chExt cx="236" cy="351"/>
            </a:xfrm>
          </p:grpSpPr>
          <p:sp>
            <p:nvSpPr>
              <p:cNvPr id="6161" name="Oval 49"/>
              <p:cNvSpPr>
                <a:spLocks noChangeArrowheads="1"/>
              </p:cNvSpPr>
              <p:nvPr/>
            </p:nvSpPr>
            <p:spPr bwMode="auto">
              <a:xfrm>
                <a:off x="2759" y="3194"/>
                <a:ext cx="32" cy="32"/>
              </a:xfrm>
              <a:prstGeom prst="ellipse">
                <a:avLst/>
              </a:prstGeom>
              <a:solidFill>
                <a:srgbClr val="FF3300"/>
              </a:solidFill>
              <a:ln w="9525">
                <a:solidFill>
                  <a:srgbClr val="FF33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162" name="Oval 50"/>
              <p:cNvSpPr>
                <a:spLocks noChangeArrowheads="1"/>
              </p:cNvSpPr>
              <p:nvPr/>
            </p:nvSpPr>
            <p:spPr bwMode="auto">
              <a:xfrm>
                <a:off x="2620" y="3223"/>
                <a:ext cx="32" cy="32"/>
              </a:xfrm>
              <a:prstGeom prst="ellipse">
                <a:avLst/>
              </a:prstGeom>
              <a:solidFill>
                <a:srgbClr val="FF3300"/>
              </a:solidFill>
              <a:ln w="9525">
                <a:solidFill>
                  <a:srgbClr val="FF33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163" name="Oval 51"/>
              <p:cNvSpPr>
                <a:spLocks noChangeArrowheads="1"/>
              </p:cNvSpPr>
              <p:nvPr/>
            </p:nvSpPr>
            <p:spPr bwMode="auto">
              <a:xfrm>
                <a:off x="2669" y="3307"/>
                <a:ext cx="32" cy="32"/>
              </a:xfrm>
              <a:prstGeom prst="ellipse">
                <a:avLst/>
              </a:prstGeom>
              <a:solidFill>
                <a:srgbClr val="FF3300"/>
              </a:solidFill>
              <a:ln w="9525">
                <a:solidFill>
                  <a:srgbClr val="FF33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164" name="Oval 52"/>
              <p:cNvSpPr>
                <a:spLocks noChangeArrowheads="1"/>
              </p:cNvSpPr>
              <p:nvPr/>
            </p:nvSpPr>
            <p:spPr bwMode="auto">
              <a:xfrm>
                <a:off x="2596" y="3083"/>
                <a:ext cx="32" cy="32"/>
              </a:xfrm>
              <a:prstGeom prst="ellipse">
                <a:avLst/>
              </a:prstGeom>
              <a:solidFill>
                <a:srgbClr val="FF3300"/>
              </a:solidFill>
              <a:ln w="9525">
                <a:solidFill>
                  <a:srgbClr val="FF33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165" name="Oval 53"/>
              <p:cNvSpPr>
                <a:spLocks noChangeArrowheads="1"/>
              </p:cNvSpPr>
              <p:nvPr/>
            </p:nvSpPr>
            <p:spPr bwMode="auto">
              <a:xfrm>
                <a:off x="2800" y="3402"/>
                <a:ext cx="32" cy="32"/>
              </a:xfrm>
              <a:prstGeom prst="ellipse">
                <a:avLst/>
              </a:prstGeom>
              <a:solidFill>
                <a:srgbClr val="FF3300"/>
              </a:solidFill>
              <a:ln w="9525">
                <a:solidFill>
                  <a:srgbClr val="FF33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</p:grp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7B7C38CA-896A-2EF9-ABA3-C70A8657F927}"/>
              </a:ext>
            </a:extLst>
          </p:cNvPr>
          <p:cNvSpPr txBox="1"/>
          <p:nvPr/>
        </p:nvSpPr>
        <p:spPr>
          <a:xfrm>
            <a:off x="7811164" y="2204189"/>
            <a:ext cx="27189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/>
              <a:t>Дифракция электронов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5DB019D-DD5F-B828-1508-567BD8FC2A95}"/>
              </a:ext>
            </a:extLst>
          </p:cNvPr>
          <p:cNvSpPr txBox="1"/>
          <p:nvPr/>
        </p:nvSpPr>
        <p:spPr>
          <a:xfrm>
            <a:off x="7905570" y="4891880"/>
            <a:ext cx="359989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/>
              <a:t>Дифракция одиночных электронов (аналог опыта Боте с одиночными фотонами)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2AB8C2A-8CEF-AA0C-718C-6DB2C5E39A9E}"/>
              </a:ext>
            </a:extLst>
          </p:cNvPr>
          <p:cNvSpPr txBox="1"/>
          <p:nvPr/>
        </p:nvSpPr>
        <p:spPr>
          <a:xfrm>
            <a:off x="975431" y="435006"/>
            <a:ext cx="1024113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>
                <a:solidFill>
                  <a:srgbClr val="FF0000"/>
                </a:solidFill>
              </a:rPr>
              <a:t>Уравнение Шредингера (1926). Волновая механика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D3E0395C-43E2-F7A7-CFE6-3AF9FAF77C3D}"/>
                  </a:ext>
                </a:extLst>
              </p:cNvPr>
              <p:cNvSpPr txBox="1"/>
              <p:nvPr/>
            </p:nvSpPr>
            <p:spPr>
              <a:xfrm>
                <a:off x="985421" y="1695635"/>
                <a:ext cx="9996257" cy="428713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ru-RU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ℏ</m:t>
                      </m:r>
                      <m:f>
                        <m:fPr>
                          <m:ctrlPr>
                            <a:rPr lang="ru-RU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  <m:r>
                            <m:rPr>
                              <m:sty m:val="p"/>
                            </m:rPr>
                            <a:rPr lang="el-GR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Ψ</m:t>
                          </m:r>
                        </m:num>
                        <m:den>
                          <m:r>
                            <a:rPr lang="ru-RU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ru-RU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ℏ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</m:t>
                          </m:r>
                        </m:den>
                      </m:f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ru-RU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𝜕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m:rPr>
                              <m:sty m:val="p"/>
                            </m:rPr>
                            <a:rPr lang="el-G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Ψ</m:t>
                          </m:r>
                        </m:num>
                        <m:den>
                          <m:r>
                            <a:rPr lang="ru-RU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  <m:sSup>
                            <m:sSupPr>
                              <m:ctrlPr>
                                <a:rPr lang="ru-RU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𝑈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  <m:r>
                        <m:rPr>
                          <m:sty m:val="p"/>
                        </m:rPr>
                        <a:rPr lang="el-G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Ψ</m:t>
                      </m:r>
                    </m:oMath>
                  </m:oMathPara>
                </a14:m>
                <a:endParaRPr lang="en-US" dirty="0"/>
              </a:p>
              <a:p>
                <a:endParaRPr lang="en-US" dirty="0"/>
              </a:p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Ψ</m:t>
                    </m:r>
                  </m:oMath>
                </a14:m>
                <a:r>
                  <a:rPr lang="en-US" dirty="0"/>
                  <a:t> – </a:t>
                </a:r>
                <a:r>
                  <a:rPr lang="ru-RU" dirty="0">
                    <a:solidFill>
                      <a:srgbClr val="FF0000"/>
                    </a:solidFill>
                  </a:rPr>
                  <a:t>волновая функция</a:t>
                </a:r>
                <a:r>
                  <a:rPr lang="ru-RU" dirty="0"/>
                  <a:t> (новый способ описания частицы взамен координаты и импульса),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𝑈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ru-RU" dirty="0"/>
                  <a:t> – потенциальная энергия</a:t>
                </a:r>
              </a:p>
              <a:p>
                <a:endParaRPr lang="ru-RU" dirty="0"/>
              </a:p>
              <a:p>
                <a:r>
                  <a:rPr lang="ru-RU" dirty="0"/>
                  <a:t>Волна де Бройля является решением уравнения Шредингера при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𝑈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Ψ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𝑝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𝑚</m:t>
                              </m:r>
                              <m:r>
                                <a:rPr lang="ru-RU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ℏ</m:t>
                              </m:r>
                            </m:den>
                          </m:f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𝑝𝑥</m:t>
                              </m:r>
                            </m:num>
                            <m:den>
                              <m:r>
                                <a:rPr lang="ru-RU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ℏ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ru-RU" dirty="0"/>
              </a:p>
              <a:p>
                <a:endParaRPr lang="ru-RU" dirty="0"/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ru-RU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begChr m:val="|"/>
                            <m:endChr m:val="|"/>
                            <m:ctrlPr>
                              <a:rPr lang="ru-RU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m:rPr>
                                <m:sty m:val="p"/>
                              </m:rPr>
                              <a:rPr lang="el-GR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Ψ</m:t>
                            </m:r>
                            <m:d>
                              <m:dPr>
                                <m:ctrlPr>
                                  <a:rPr lang="en-U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,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</m:d>
                          </m:e>
                        </m:d>
                      </m:e>
                      <m:sup>
                        <m:r>
                          <a:rPr lang="ru-RU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ru-RU" dirty="0"/>
                  <a:t> -- </a:t>
                </a:r>
                <a:r>
                  <a:rPr lang="ru-RU" dirty="0">
                    <a:solidFill>
                      <a:srgbClr val="FF0000"/>
                    </a:solidFill>
                  </a:rPr>
                  <a:t>плотность вероятности</a:t>
                </a:r>
                <a:r>
                  <a:rPr lang="ru-RU" dirty="0"/>
                  <a:t> обнаружить частицу по координате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/>
                  <a:t> </a:t>
                </a:r>
                <a:r>
                  <a:rPr lang="ru-RU" dirty="0"/>
                  <a:t>в момент времени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ru-RU" dirty="0"/>
                  <a:t> (Борн, 1926)</a:t>
                </a: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D3E0395C-43E2-F7A7-CFE6-3AF9FAF77C3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5421" y="1695635"/>
                <a:ext cx="9996257" cy="4287136"/>
              </a:xfrm>
              <a:prstGeom prst="rect">
                <a:avLst/>
              </a:prstGeom>
              <a:blipFill>
                <a:blip r:embed="rId2"/>
                <a:stretch>
                  <a:fillRect l="-1891" r="-2013" b="-355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207561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F0A11BC-7B43-FF46-9A83-12FF8447AC70}"/>
              </a:ext>
            </a:extLst>
          </p:cNvPr>
          <p:cNvSpPr txBox="1"/>
          <p:nvPr/>
        </p:nvSpPr>
        <p:spPr>
          <a:xfrm>
            <a:off x="3509715" y="435005"/>
            <a:ext cx="517257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>
                <a:solidFill>
                  <a:srgbClr val="FF0000"/>
                </a:solidFill>
              </a:rPr>
              <a:t>Стационарные состояния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814276B-9E94-24D3-32FE-5D2F43B7F3D6}"/>
              </a:ext>
            </a:extLst>
          </p:cNvPr>
          <p:cNvSpPr txBox="1"/>
          <p:nvPr/>
        </p:nvSpPr>
        <p:spPr>
          <a:xfrm>
            <a:off x="1109709" y="1846555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C9447CF4-2232-5BF4-2B70-AB87B9604EC8}"/>
                  </a:ext>
                </a:extLst>
              </p:cNvPr>
              <p:cNvSpPr txBox="1"/>
              <p:nvPr/>
            </p:nvSpPr>
            <p:spPr>
              <a:xfrm>
                <a:off x="1473693" y="1689333"/>
                <a:ext cx="9525740" cy="44187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sz="20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Ψ</m:t>
                    </m:r>
                    <m:d>
                      <m:dPr>
                        <m:ctrlP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ru-RU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ru-RU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en-US" sz="20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0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𝑖𝐸𝑡</m:t>
                            </m:r>
                          </m:num>
                          <m:den>
                            <m:r>
                              <a:rPr lang="ru-RU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ℏ</m:t>
                            </m:r>
                          </m:den>
                        </m:f>
                      </m:sup>
                    </m:sSup>
                    <m:r>
                      <m:rPr>
                        <m:sty m:val="p"/>
                      </m:rPr>
                      <a:rPr lang="el-GR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Φ</m:t>
                    </m:r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         </a:t>
                </a:r>
                <a14:m>
                  <m:oMath xmlns:m="http://schemas.openxmlformats.org/officeDocument/2006/math">
                    <m:r>
                      <a:rPr lang="en-US" sz="2000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𝐸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 – </a:t>
                </a:r>
                <a:r>
                  <a:rPr lang="ru-RU" sz="2000" dirty="0">
                    <a:solidFill>
                      <a:srgbClr val="FF0000"/>
                    </a:solidFill>
                  </a:rPr>
                  <a:t>энергия</a:t>
                </a:r>
                <a:r>
                  <a:rPr lang="ru-RU" sz="2000" dirty="0">
                    <a:solidFill>
                      <a:schemeClr val="tx1"/>
                    </a:solidFill>
                  </a:rPr>
                  <a:t> стационарного состояния</a:t>
                </a:r>
              </a:p>
              <a:p>
                <a:endParaRPr lang="ru-RU" sz="2000" dirty="0">
                  <a:solidFill>
                    <a:schemeClr val="tx1"/>
                  </a:solidFill>
                </a:endParaRPr>
              </a:p>
              <a:p>
                <a:r>
                  <a:rPr lang="ru-RU" sz="2000" dirty="0">
                    <a:solidFill>
                      <a:srgbClr val="FF0000"/>
                    </a:solidFill>
                  </a:rPr>
                  <a:t>Стационарное уравнение Шредингера</a:t>
                </a: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ru-RU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ℏ</m:t>
                              </m:r>
                            </m:e>
                            <m:sup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</m:t>
                          </m:r>
                        </m:den>
                      </m:f>
                      <m:f>
                        <m:fPr>
                          <m:ctrlP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ru-RU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𝜕</m:t>
                              </m:r>
                            </m:e>
                            <m:sup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m:rPr>
                              <m:sty m:val="p"/>
                            </m:rPr>
                            <a:rPr lang="el-GR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Φ</m:t>
                          </m:r>
                        </m:num>
                        <m:den>
                          <m:r>
                            <a:rPr lang="ru-RU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  <m:sSup>
                            <m:sSupPr>
                              <m:ctrlPr>
                                <a:rPr lang="ru-RU" sz="200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𝑈</m:t>
                      </m:r>
                      <m:d>
                        <m:dPr>
                          <m:ctrlP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m:rPr>
                          <m:sty m:val="p"/>
                        </m:rPr>
                        <a:rPr lang="el-GR" sz="20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Φ</m:t>
                      </m:r>
                      <m:r>
                        <a:rPr lang="ru-RU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𝐸</m:t>
                      </m:r>
                      <m:r>
                        <m:rPr>
                          <m:sty m:val="p"/>
                        </m:rPr>
                        <a:rPr lang="el-GR" sz="20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Φ</m:t>
                      </m:r>
                    </m:oMath>
                  </m:oMathPara>
                </a14:m>
                <a:endParaRPr lang="en-US" sz="2000" dirty="0">
                  <a:solidFill>
                    <a:schemeClr val="tx1"/>
                  </a:solidFill>
                </a:endParaRPr>
              </a:p>
              <a:p>
                <a:endParaRPr lang="en-US" sz="2000" dirty="0">
                  <a:solidFill>
                    <a:schemeClr val="tx1"/>
                  </a:solidFill>
                </a:endParaRPr>
              </a:p>
              <a:p>
                <a:r>
                  <a:rPr lang="ru-RU" sz="2000" dirty="0">
                    <a:solidFill>
                      <a:schemeClr val="tx1"/>
                    </a:solidFill>
                  </a:rPr>
                  <a:t>Дискретные уровни</a:t>
                </a:r>
                <a:r>
                  <a:rPr lang="en-US" sz="2000" dirty="0">
                    <a:solidFill>
                      <a:schemeClr val="tx1"/>
                    </a:solidFill>
                  </a:rPr>
                  <a:t> (</a:t>
                </a:r>
                <a:r>
                  <a:rPr lang="ru-RU" sz="2000" dirty="0">
                    <a:solidFill>
                      <a:srgbClr val="FF0000"/>
                    </a:solidFill>
                  </a:rPr>
                  <a:t>условие нормировки</a:t>
                </a:r>
                <a:r>
                  <a:rPr lang="en-US" sz="2000" dirty="0">
                    <a:solidFill>
                      <a:schemeClr val="tx1"/>
                    </a:solidFill>
                  </a:rPr>
                  <a:t>)</a:t>
                </a:r>
                <a:endParaRPr lang="ru-RU" sz="2000" dirty="0">
                  <a:solidFill>
                    <a:schemeClr val="tx1"/>
                  </a:solidFill>
                </a:endParaRP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ru-RU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ru-RU" sz="200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ru-RU" sz="200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m:rPr>
                                      <m:sty m:val="p"/>
                                    </m:rPr>
                                    <a:rPr lang="el-GR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Φ</m:t>
                                  </m:r>
                                  <m:r>
                                    <a:rPr lang="ru-RU" sz="20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en-US" sz="20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sz="20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)</m:t>
                                  </m:r>
                                </m:e>
                              </m:d>
                            </m:e>
                            <m:sup>
                              <m:r>
                                <a:rPr lang="ru-RU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US" sz="20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𝑑𝑥</m:t>
                      </m:r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ru-RU" sz="2000" i="1" dirty="0">
                  <a:solidFill>
                    <a:schemeClr val="tx1"/>
                  </a:solidFill>
                </a:endParaRPr>
              </a:p>
              <a:p>
                <a:endParaRPr lang="ru-RU" sz="2000" i="1" dirty="0">
                  <a:solidFill>
                    <a:schemeClr val="tx1"/>
                  </a:solidFill>
                </a:endParaRPr>
              </a:p>
              <a:p>
                <a:r>
                  <a:rPr lang="ru-RU" sz="2000" dirty="0">
                    <a:solidFill>
                      <a:schemeClr val="tx1"/>
                    </a:solidFill>
                  </a:rPr>
                  <a:t>Решения существуют не при любых энергиях, а только при избранных.</a:t>
                </a:r>
              </a:p>
              <a:p>
                <a:endParaRPr lang="ru-RU" sz="2000" dirty="0">
                  <a:solidFill>
                    <a:schemeClr val="tx1"/>
                  </a:solidFill>
                </a:endParaRPr>
              </a:p>
              <a:p>
                <a:r>
                  <a:rPr lang="ru-RU" sz="2000" dirty="0">
                    <a:solidFill>
                      <a:srgbClr val="FF0000"/>
                    </a:solidFill>
                  </a:rPr>
                  <a:t>Непрерывный спектр</a:t>
                </a:r>
                <a:r>
                  <a:rPr lang="ru-RU" sz="2000" dirty="0">
                    <a:solidFill>
                      <a:schemeClr val="tx1"/>
                    </a:solidFill>
                  </a:rPr>
                  <a:t> – решение существует при любой энергии и не нормируемо.</a:t>
                </a:r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C9447CF4-2232-5BF4-2B70-AB87B9604EC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73693" y="1689333"/>
                <a:ext cx="9525740" cy="4418710"/>
              </a:xfrm>
              <a:prstGeom prst="rect">
                <a:avLst/>
              </a:prstGeom>
              <a:blipFill>
                <a:blip r:embed="rId2"/>
                <a:stretch>
                  <a:fillRect l="-704" b="-151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00007300"/>
      </p:ext>
    </p:extLst>
  </p:cSld>
  <p:clrMapOvr>
    <a:masterClrMapping/>
  </p:clrMapOvr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4354</TotalTime>
  <Words>1309</Words>
  <Application>Microsoft Office PowerPoint</Application>
  <PresentationFormat>Широкоэкранный</PresentationFormat>
  <Paragraphs>190</Paragraphs>
  <Slides>21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21</vt:i4>
      </vt:variant>
    </vt:vector>
  </HeadingPairs>
  <TitlesOfParts>
    <vt:vector size="27" baseType="lpstr">
      <vt:lpstr>Arial</vt:lpstr>
      <vt:lpstr>Cambria Math</vt:lpstr>
      <vt:lpstr>Times New Roman</vt:lpstr>
      <vt:lpstr>Оформление по умолчанию</vt:lpstr>
      <vt:lpstr>Equation</vt:lpstr>
      <vt:lpstr>Формула</vt:lpstr>
      <vt:lpstr>ЭЛЕМЕНТЫ КВАНТОВОЙ МЕХАНИКИ</vt:lpstr>
      <vt:lpstr>Презентация PowerPoint</vt:lpstr>
      <vt:lpstr>Волновые свойства частиц вещества. Формула  де Бройля. Волны де Бройля</vt:lpstr>
      <vt:lpstr>Презентация PowerPoint</vt:lpstr>
      <vt:lpstr>ЭКСПЕРИМЕНТАЛЬНОЕ ПОДТВЕРЖДЕНИЕ ВОЛНОВЫХ СВОЙСТВ ЧАСТИЦ ВЕЩЕСТВА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Соотношение  неопределенностей Гейзенберга</vt:lpstr>
      <vt:lpstr>Принцип неопределенности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Н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Лекция 16</dc:title>
  <dc:subject>Свойства волн де Бройля</dc:subject>
  <dc:creator>СЕДОВ</dc:creator>
  <cp:lastModifiedBy>dvp1234567@outlook.com</cp:lastModifiedBy>
  <cp:revision>81</cp:revision>
  <dcterms:created xsi:type="dcterms:W3CDTF">2001-04-09T14:43:24Z</dcterms:created>
  <dcterms:modified xsi:type="dcterms:W3CDTF">2022-04-28T10:26:37Z</dcterms:modified>
</cp:coreProperties>
</file>