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handoutMasterIdLst>
    <p:handoutMasterId r:id="rId23"/>
  </p:handoutMasterIdLst>
  <p:sldIdLst>
    <p:sldId id="296" r:id="rId3"/>
    <p:sldId id="290" r:id="rId4"/>
    <p:sldId id="298" r:id="rId5"/>
    <p:sldId id="274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8" r:id="rId15"/>
    <p:sldId id="309" r:id="rId16"/>
    <p:sldId id="307" r:id="rId17"/>
    <p:sldId id="310" r:id="rId18"/>
    <p:sldId id="297" r:id="rId19"/>
    <p:sldId id="278" r:id="rId20"/>
    <p:sldId id="311" r:id="rId21"/>
    <p:sldId id="312" r:id="rId22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21" userDrawn="1">
          <p15:clr>
            <a:srgbClr val="A4A3A4"/>
          </p15:clr>
        </p15:guide>
        <p15:guide id="2" pos="69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CC00"/>
    <a:srgbClr val="CC99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1" autoAdjust="0"/>
    <p:restoredTop sz="94660" autoAdjust="0"/>
  </p:normalViewPr>
  <p:slideViewPr>
    <p:cSldViewPr snapToGrid="0">
      <p:cViewPr varScale="1">
        <p:scale>
          <a:sx n="75" d="100"/>
          <a:sy n="75" d="100"/>
        </p:scale>
        <p:origin x="48" y="298"/>
      </p:cViewPr>
      <p:guideLst>
        <p:guide orient="horz" pos="1521"/>
        <p:guide pos="6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3.wmf"/><Relationship Id="rId5" Type="http://schemas.openxmlformats.org/officeDocument/2006/relationships/image" Target="../media/image8.wmf"/><Relationship Id="rId10" Type="http://schemas.openxmlformats.org/officeDocument/2006/relationships/image" Target="../media/image1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5.wmf"/><Relationship Id="rId7" Type="http://schemas.openxmlformats.org/officeDocument/2006/relationships/image" Target="../media/image19.wmf"/><Relationship Id="rId2" Type="http://schemas.openxmlformats.org/officeDocument/2006/relationships/image" Target="../media/image9.wmf"/><Relationship Id="rId1" Type="http://schemas.openxmlformats.org/officeDocument/2006/relationships/image" Target="../media/image4.wmf"/><Relationship Id="rId6" Type="http://schemas.openxmlformats.org/officeDocument/2006/relationships/image" Target="../media/image18.wmf"/><Relationship Id="rId11" Type="http://schemas.openxmlformats.org/officeDocument/2006/relationships/image" Target="../media/image22.wmf"/><Relationship Id="rId5" Type="http://schemas.openxmlformats.org/officeDocument/2006/relationships/image" Target="../media/image17.wmf"/><Relationship Id="rId10" Type="http://schemas.openxmlformats.org/officeDocument/2006/relationships/image" Target="../media/image21.wmf"/><Relationship Id="rId4" Type="http://schemas.openxmlformats.org/officeDocument/2006/relationships/image" Target="../media/image16.wmf"/><Relationship Id="rId9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9.wmf"/><Relationship Id="rId1" Type="http://schemas.openxmlformats.org/officeDocument/2006/relationships/image" Target="../media/image4.wmf"/><Relationship Id="rId5" Type="http://schemas.openxmlformats.org/officeDocument/2006/relationships/image" Target="../media/image16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D958D4-C5DD-4BD5-98BF-A63A514F27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772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173B3-964A-4CF9-BEA9-D93DD39EA9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465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18894-9742-4BF8-9C18-999D7CAB8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45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A16BE-2288-422B-B90E-69D7DAA305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36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678AC-9F3A-46A6-B66B-B5512959856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400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4FAFC-571D-4260-AD52-5670D278C9E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224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AE559-BDC7-41CF-A654-CB850293FB6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912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537D2-AB78-46E5-92E8-2F7E14BD7BF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223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DEC17-BEC1-4DBA-AEAC-9405B0B7A6B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020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492B3-0B4D-41C5-9FF3-6D4623398E5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168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24359-F34B-4AD1-B5EF-BFFA2708F4B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8216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7E14E2-1777-49AA-AD4C-E7BA9CF0EB1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81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32806-94A1-4D83-A7E0-5C35ACAE15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600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82FE7-C18A-448A-829D-2B11882B35C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7916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8A964-8DDB-4BEF-9FAD-55F737AC647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188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8EECE-0B99-4235-A8E5-784185C2E5F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72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62F65-E4DC-4D2E-ADF7-B7D15F12BC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834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42161-A66E-4DDD-A226-0CE213DAF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59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727EA-1570-4334-A9D3-E18FE25D89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88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0958E-D9CF-4D78-878C-58D093A46F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458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5600E-A6FC-46FE-A261-C43D5FDF99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41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5F931-C341-418F-88CC-6AB9339148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546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95EA2-53F4-4FA3-8B16-FA8B5742B7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29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36BBC74-3E4B-49F4-B60F-9FD83CD735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hangingPunct="0"/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hangingPunct="0"/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hangingPunct="0"/>
            <a:fld id="{C01DA40C-F3C4-46DB-9DD0-E0C50837D120}" type="slidenum">
              <a:rPr lang="ru-RU" smtClean="0">
                <a:solidFill>
                  <a:srgbClr val="000000"/>
                </a:solidFill>
              </a:rPr>
              <a:pPr eaLnBrk="0" hangingPunct="0"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056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10.bin"/><Relationship Id="rId26" Type="http://schemas.openxmlformats.org/officeDocument/2006/relationships/image" Target="../media/image14.png"/><Relationship Id="rId3" Type="http://schemas.openxmlformats.org/officeDocument/2006/relationships/oleObject" Target="../embeddings/oleObject2.bin"/><Relationship Id="rId21" Type="http://schemas.openxmlformats.org/officeDocument/2006/relationships/image" Target="../media/image12.wmf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0.wmf"/><Relationship Id="rId25" Type="http://schemas.openxmlformats.org/officeDocument/2006/relationships/image" Target="../media/image13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9.bin"/><Relationship Id="rId20" Type="http://schemas.openxmlformats.org/officeDocument/2006/relationships/oleObject" Target="../embeddings/oleObject11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6.bin"/><Relationship Id="rId24" Type="http://schemas.openxmlformats.org/officeDocument/2006/relationships/oleObject" Target="../embeddings/oleObject13.bin"/><Relationship Id="rId5" Type="http://schemas.openxmlformats.org/officeDocument/2006/relationships/oleObject" Target="../embeddings/oleObject3.bin"/><Relationship Id="rId15" Type="http://schemas.openxmlformats.org/officeDocument/2006/relationships/image" Target="../media/image9.wmf"/><Relationship Id="rId23" Type="http://schemas.openxmlformats.org/officeDocument/2006/relationships/image" Target="../media/image1.wmf"/><Relationship Id="rId10" Type="http://schemas.openxmlformats.org/officeDocument/2006/relationships/image" Target="../media/image7.wmf"/><Relationship Id="rId19" Type="http://schemas.openxmlformats.org/officeDocument/2006/relationships/image" Target="../media/image11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8.bin"/><Relationship Id="rId22" Type="http://schemas.openxmlformats.org/officeDocument/2006/relationships/oleObject" Target="../embeddings/oleObject12.bin"/><Relationship Id="rId27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.wmf"/><Relationship Id="rId18" Type="http://schemas.openxmlformats.org/officeDocument/2006/relationships/oleObject" Target="../embeddings/oleObject22.bin"/><Relationship Id="rId26" Type="http://schemas.openxmlformats.org/officeDocument/2006/relationships/image" Target="../media/image13.wmf"/><Relationship Id="rId3" Type="http://schemas.openxmlformats.org/officeDocument/2006/relationships/image" Target="../media/image23.png"/><Relationship Id="rId21" Type="http://schemas.openxmlformats.org/officeDocument/2006/relationships/oleObject" Target="../embeddings/oleObject24.bin"/><Relationship Id="rId34" Type="http://schemas.openxmlformats.org/officeDocument/2006/relationships/image" Target="../media/image24.png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8.bin"/><Relationship Id="rId17" Type="http://schemas.openxmlformats.org/officeDocument/2006/relationships/oleObject" Target="../embeddings/oleObject21.bin"/><Relationship Id="rId25" Type="http://schemas.openxmlformats.org/officeDocument/2006/relationships/oleObject" Target="../embeddings/oleObject28.bin"/><Relationship Id="rId33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0.bin"/><Relationship Id="rId20" Type="http://schemas.openxmlformats.org/officeDocument/2006/relationships/image" Target="../media/image19.wmf"/><Relationship Id="rId29" Type="http://schemas.openxmlformats.org/officeDocument/2006/relationships/image" Target="../media/image20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6.wmf"/><Relationship Id="rId24" Type="http://schemas.openxmlformats.org/officeDocument/2006/relationships/oleObject" Target="../embeddings/oleObject27.bin"/><Relationship Id="rId32" Type="http://schemas.openxmlformats.org/officeDocument/2006/relationships/oleObject" Target="../embeddings/oleObject32.bin"/><Relationship Id="rId5" Type="http://schemas.openxmlformats.org/officeDocument/2006/relationships/image" Target="../media/image4.wmf"/><Relationship Id="rId15" Type="http://schemas.openxmlformats.org/officeDocument/2006/relationships/image" Target="../media/image18.wmf"/><Relationship Id="rId23" Type="http://schemas.openxmlformats.org/officeDocument/2006/relationships/oleObject" Target="../embeddings/oleObject26.bin"/><Relationship Id="rId28" Type="http://schemas.openxmlformats.org/officeDocument/2006/relationships/oleObject" Target="../embeddings/oleObject30.bin"/><Relationship Id="rId10" Type="http://schemas.openxmlformats.org/officeDocument/2006/relationships/oleObject" Target="../embeddings/oleObject17.bin"/><Relationship Id="rId19" Type="http://schemas.openxmlformats.org/officeDocument/2006/relationships/oleObject" Target="../embeddings/oleObject23.bin"/><Relationship Id="rId31" Type="http://schemas.openxmlformats.org/officeDocument/2006/relationships/image" Target="../media/image21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19.bin"/><Relationship Id="rId22" Type="http://schemas.openxmlformats.org/officeDocument/2006/relationships/oleObject" Target="../embeddings/oleObject25.bin"/><Relationship Id="rId27" Type="http://schemas.openxmlformats.org/officeDocument/2006/relationships/oleObject" Target="../embeddings/oleObject29.bin"/><Relationship Id="rId30" Type="http://schemas.openxmlformats.org/officeDocument/2006/relationships/oleObject" Target="../embeddings/oleObject31.bin"/><Relationship Id="rId8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oleObject" Target="../embeddings/oleObject38.bin"/><Relationship Id="rId17" Type="http://schemas.openxmlformats.org/officeDocument/2006/relationships/image" Target="../media/image26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5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5" Type="http://schemas.openxmlformats.org/officeDocument/2006/relationships/image" Target="../media/image16.wmf"/><Relationship Id="rId10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36.bin"/><Relationship Id="rId14" Type="http://schemas.openxmlformats.org/officeDocument/2006/relationships/oleObject" Target="../embeddings/oleObject40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565306" y="369708"/>
            <a:ext cx="9061388" cy="1237150"/>
          </a:xfrm>
        </p:spPr>
        <p:txBody>
          <a:bodyPr/>
          <a:lstStyle/>
          <a:p>
            <a:pPr eaLnBrk="1" hangingPunct="1"/>
            <a:r>
              <a:rPr lang="ru-RU" sz="3600" dirty="0">
                <a:solidFill>
                  <a:srgbClr val="C00000"/>
                </a:solidFill>
              </a:rPr>
              <a:t> </a:t>
            </a:r>
            <a:r>
              <a:rPr lang="ru-RU" sz="3600" dirty="0">
                <a:solidFill>
                  <a:srgbClr val="FF0000"/>
                </a:solidFill>
              </a:rPr>
              <a:t>Примеры решения стационарного уравнения Шредингера</a:t>
            </a:r>
            <a:endParaRPr lang="en-US" sz="3600" dirty="0">
              <a:solidFill>
                <a:srgbClr val="FF0000"/>
              </a:solidFill>
            </a:endParaRPr>
          </a:p>
        </p:txBody>
      </p:sp>
      <p:graphicFrame>
        <p:nvGraphicFramePr>
          <p:cNvPr id="2057" name="Object 17"/>
          <p:cNvGraphicFramePr>
            <a:graphicFrameLocks noChangeAspect="1"/>
          </p:cNvGraphicFramePr>
          <p:nvPr/>
        </p:nvGraphicFramePr>
        <p:xfrm>
          <a:off x="6013450" y="3257550"/>
          <a:ext cx="165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4" name="Формула" r:id="rId3" imgW="164957" imgH="342603" progId="Equation.3">
                  <p:embed/>
                </p:oleObj>
              </mc:Choice>
              <mc:Fallback>
                <p:oleObj name="Формула" r:id="rId3" imgW="164957" imgH="34260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3450" y="3257550"/>
                        <a:ext cx="1651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4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3" name="Rectangle 46"/>
          <p:cNvSpPr>
            <a:spLocks noChangeArrowheads="1"/>
          </p:cNvSpPr>
          <p:nvPr/>
        </p:nvSpPr>
        <p:spPr bwMode="auto">
          <a:xfrm>
            <a:off x="1676401" y="-784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DEDF8F-2343-7C8A-4F4E-6CC888E15248}"/>
              </a:ext>
            </a:extLst>
          </p:cNvPr>
          <p:cNvSpPr txBox="1"/>
          <p:nvPr/>
        </p:nvSpPr>
        <p:spPr>
          <a:xfrm>
            <a:off x="6416605" y="1899667"/>
            <a:ext cx="519834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Частица в бесконечно глубокой яме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Частица в яме конечной глубины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Прохождение через барьер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Туннельный эффект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err="1"/>
              <a:t>Надбарьерное</a:t>
            </a:r>
            <a:r>
              <a:rPr lang="ru-RU" dirty="0"/>
              <a:t> отражение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Гармонический осциллятор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92523FB-C29A-AF63-7EDB-4D92E176120A}"/>
                  </a:ext>
                </a:extLst>
              </p:cNvPr>
              <p:cNvSpPr txBox="1"/>
              <p:nvPr/>
            </p:nvSpPr>
            <p:spPr>
              <a:xfrm>
                <a:off x="577049" y="1899667"/>
                <a:ext cx="5436401" cy="42804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/>
                  <a:t>Уравнение Шредингера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ru-RU" sz="2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ℏ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ru-RU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Ψ</m:t>
                          </m:r>
                        </m:num>
                        <m:den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ℏ</m:t>
                              </m:r>
                            </m:e>
                            <m:sup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m:rPr>
                          <m:sty m:val="p"/>
                        </m:rPr>
                        <a:rPr lang="ru-RU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ΔΨ</m:t>
                      </m:r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fName>
                        <m:e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</m:e>
                      </m:func>
                      <m:func>
                        <m:func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fName>
                        <m:e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</m:e>
                      </m:func>
                      <m:func>
                        <m:func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fName>
                        <m:e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m:rPr>
                          <m:sty m:val="p"/>
                        </m:rPr>
                        <a:rPr lang="ru-RU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Ψ</m:t>
                      </m:r>
                    </m:oMath>
                  </m:oMathPara>
                </a14:m>
                <a:endParaRPr lang="ru-RU" sz="2000" dirty="0"/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 – </a:t>
                </a:r>
                <a:r>
                  <a:rPr lang="ru-RU" sz="2000" dirty="0"/>
                  <a:t>масса, 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ru-RU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ru-RU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ru-RU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ru-RU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ru-RU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ru-RU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2000" dirty="0"/>
                  <a:t>. Стационарные состояния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sz="20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Ψ</m:t>
                      </m:r>
                      <m:d>
                        <m:dPr>
                          <m:ctrlPr>
                            <a:rPr lang="en-US" sz="2000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𝑖𝐸𝑡</m:t>
                              </m:r>
                            </m:num>
                            <m:den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ℏ</m:t>
                              </m:r>
                            </m:den>
                          </m:f>
                        </m:sup>
                      </m:sSup>
                      <m:r>
                        <m:rPr>
                          <m:sty m:val="p"/>
                        </m:rP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r>
                        <a:rPr lang="ru-RU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ru-RU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  <a:p>
                <a:r>
                  <a:rPr lang="ru-RU" sz="2000" dirty="0"/>
                  <a:t>Стационарное уравнение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ℏ</m:t>
                              </m:r>
                            </m:e>
                            <m:sup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m:rPr>
                          <m:sty m:val="p"/>
                        </m:rPr>
                        <a:rPr lang="ru-RU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ΔΨ</m:t>
                      </m:r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fName>
                        <m:e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</m:e>
                      </m:func>
                      <m:func>
                        <m:func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fName>
                        <m:e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</m:e>
                      </m:func>
                      <m:func>
                        <m:func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fName>
                        <m:e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m:rPr>
                          <m:sty m:val="p"/>
                        </m:rPr>
                        <a:rPr lang="ru-RU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Ψ</m:t>
                      </m:r>
                      <m:r>
                        <a:rPr lang="ru-RU" sz="20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m:rPr>
                          <m:sty m:val="p"/>
                        </m:rPr>
                        <a:rPr lang="ru-RU" sz="20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Ψ</m:t>
                      </m:r>
                    </m:oMath>
                  </m:oMathPara>
                </a14:m>
                <a:endParaRPr lang="en-US" sz="2000" dirty="0"/>
              </a:p>
              <a:p>
                <a:r>
                  <a:rPr lang="ru-RU" sz="2000" dirty="0"/>
                  <a:t>Общее решение нестационарного уравнения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sz="20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Ψ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n-US" sz="20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ℏ</m:t>
                                  </m:r>
                                </m:den>
                              </m:f>
                            </m:sup>
                          </m:sSup>
                          <m:r>
                            <a:rPr lang="ru-RU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ru-RU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Φ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sz="20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92523FB-C29A-AF63-7EDB-4D92E17612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049" y="1899667"/>
                <a:ext cx="5436401" cy="4280467"/>
              </a:xfrm>
              <a:prstGeom prst="rect">
                <a:avLst/>
              </a:prstGeom>
              <a:blipFill>
                <a:blip r:embed="rId5"/>
                <a:stretch>
                  <a:fillRect l="-1235" t="-8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5717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E5B273-AD5D-802E-658E-DDE6E1D66CDE}"/>
              </a:ext>
            </a:extLst>
          </p:cNvPr>
          <p:cNvSpPr txBox="1"/>
          <p:nvPr/>
        </p:nvSpPr>
        <p:spPr>
          <a:xfrm>
            <a:off x="4729536" y="690880"/>
            <a:ext cx="27329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Волновые функции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FA0BFB3-007E-2E61-11FF-E3ABCE6E5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160" y="1534160"/>
            <a:ext cx="7721600" cy="501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454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256FB1-EE34-931F-4319-A89339A12CDE}"/>
              </a:ext>
            </a:extLst>
          </p:cNvPr>
          <p:cNvSpPr txBox="1"/>
          <p:nvPr/>
        </p:nvSpPr>
        <p:spPr>
          <a:xfrm>
            <a:off x="3648663" y="731520"/>
            <a:ext cx="4894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</a:rPr>
              <a:t>Осцилляторная</a:t>
            </a:r>
            <a:r>
              <a:rPr lang="ru-RU" sz="3600" dirty="0">
                <a:solidFill>
                  <a:srgbClr val="FF0000"/>
                </a:solidFill>
              </a:rPr>
              <a:t> теорема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0D474E4-A2EC-539E-7C7A-1FAC63E076D0}"/>
                  </a:ext>
                </a:extLst>
              </p:cNvPr>
              <p:cNvSpPr txBox="1"/>
              <p:nvPr/>
            </p:nvSpPr>
            <p:spPr>
              <a:xfrm>
                <a:off x="822961" y="2090172"/>
                <a:ext cx="1074928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Волновая функция основного (с </a:t>
                </a:r>
                <a:r>
                  <a:rPr lang="ru-RU" dirty="0" err="1"/>
                  <a:t>наинизшей</a:t>
                </a:r>
                <a:r>
                  <a:rPr lang="ru-RU" dirty="0"/>
                  <a:t> энергией) состояния не имеет нулей</a:t>
                </a:r>
              </a:p>
              <a:p>
                <a:endParaRPr lang="ru-RU" dirty="0"/>
              </a:p>
              <a:p>
                <a:r>
                  <a:rPr lang="ru-RU" dirty="0"/>
                  <a:t>Волновые функции первого, второго, … возбужденных состояний имеют один, два, … нуля</a:t>
                </a:r>
              </a:p>
              <a:p>
                <a:endParaRPr lang="ru-RU" dirty="0"/>
              </a:p>
              <a:p>
                <a:r>
                  <a:rPr lang="ru-RU" dirty="0"/>
                  <a:t>Нули волновой функции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-</a:t>
                </a:r>
                <a:r>
                  <a:rPr lang="ru-RU" dirty="0"/>
                  <a:t>го возбужденного состояния лежат между нулями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/>
                  <a:t>-</a:t>
                </a:r>
                <a:r>
                  <a:rPr lang="ru-RU" dirty="0"/>
                  <a:t>го возбужденного состояния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0D474E4-A2EC-539E-7C7A-1FAC63E076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1" y="2090172"/>
                <a:ext cx="10749280" cy="2677656"/>
              </a:xfrm>
              <a:prstGeom prst="rect">
                <a:avLst/>
              </a:prstGeom>
              <a:blipFill>
                <a:blip r:embed="rId2"/>
                <a:stretch>
                  <a:fillRect l="-851" t="-1822" b="-43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9819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2D649A-F652-40F6-6834-0D8CB509BECA}"/>
              </a:ext>
            </a:extLst>
          </p:cNvPr>
          <p:cNvSpPr txBox="1"/>
          <p:nvPr/>
        </p:nvSpPr>
        <p:spPr>
          <a:xfrm>
            <a:off x="937854" y="429410"/>
            <a:ext cx="10316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Яма конечной глубины. Состояния рассеяния (непрерывный спектр)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93AFE9B-22B3-9ED2-FD40-B0C544562BB6}"/>
                  </a:ext>
                </a:extLst>
              </p:cNvPr>
              <p:cNvSpPr txBox="1"/>
              <p:nvPr/>
            </p:nvSpPr>
            <p:spPr>
              <a:xfrm>
                <a:off x="4779215" y="2015819"/>
                <a:ext cx="6799168" cy="41990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Уравнение:</a:t>
                </a:r>
              </a:p>
              <a:p>
                <a:r>
                  <a:rPr lang="ru-RU" dirty="0"/>
                  <a:t>  области </a:t>
                </a:r>
                <a:r>
                  <a:rPr lang="en-US" dirty="0"/>
                  <a:t>I </a:t>
                </a:r>
                <a:r>
                  <a:rPr lang="ru-RU" dirty="0"/>
                  <a:t>и </a:t>
                </a:r>
                <a:r>
                  <a:rPr lang="en-US" dirty="0"/>
                  <a:t>III</a:t>
                </a:r>
                <a:r>
                  <a:rPr lang="ru-RU" dirty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=0,    </m:t>
                    </m:r>
                    <m:sSubSup>
                      <m:sSubSup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ℏ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r>
                  <a:rPr lang="ru-RU" dirty="0"/>
                  <a:t>  область </a:t>
                </a:r>
                <a:r>
                  <a:rPr lang="en-US" dirty="0"/>
                  <a:t>II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=0,    </m:t>
                    </m:r>
                    <m:sSubSup>
                      <m:sSubSup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𝑚𝐸</m:t>
                        </m:r>
                      </m:num>
                      <m:den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ℏ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ru-RU" dirty="0"/>
                  <a:t>Общие решения:</a:t>
                </a:r>
              </a:p>
              <a:p>
                <a:r>
                  <a:rPr lang="ru-RU" dirty="0"/>
                  <a:t>  области </a:t>
                </a:r>
                <a:r>
                  <a:rPr lang="en-US" dirty="0"/>
                  <a:t>I </a:t>
                </a:r>
                <a:r>
                  <a:rPr lang="ru-RU" dirty="0"/>
                  <a:t>и </a:t>
                </a:r>
                <a:r>
                  <a:rPr lang="en-US" dirty="0"/>
                  <a:t>III     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func>
                      <m:func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func>
                      <m:func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ru-RU" dirty="0"/>
                  <a:t> </a:t>
                </a:r>
                <a:endParaRPr lang="en-US" dirty="0"/>
              </a:p>
              <a:p>
                <a:r>
                  <a:rPr lang="en-US" dirty="0"/>
                  <a:t>  </a:t>
                </a:r>
                <a:r>
                  <a:rPr lang="ru-RU" dirty="0"/>
                  <a:t>область </a:t>
                </a:r>
                <a:r>
                  <a:rPr lang="en-US" dirty="0"/>
                  <a:t>II            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ru-RU" dirty="0"/>
                  <a:t>На 6 произвольных постоянных 4 условия на границах – два независимых решения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93AFE9B-22B3-9ED2-FD40-B0C544562B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215" y="2015819"/>
                <a:ext cx="6799168" cy="4199098"/>
              </a:xfrm>
              <a:prstGeom prst="rect">
                <a:avLst/>
              </a:prstGeom>
              <a:blipFill>
                <a:blip r:embed="rId2"/>
                <a:stretch>
                  <a:fillRect l="-1435" t="-1161" b="-23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8D9419BB-EC7F-F034-50A1-5E20B679E400}"/>
              </a:ext>
            </a:extLst>
          </p:cNvPr>
          <p:cNvGrpSpPr/>
          <p:nvPr/>
        </p:nvGrpSpPr>
        <p:grpSpPr>
          <a:xfrm>
            <a:off x="411003" y="2694502"/>
            <a:ext cx="3835878" cy="2841732"/>
            <a:chOff x="807243" y="2997958"/>
            <a:chExt cx="3835878" cy="2841732"/>
          </a:xfrm>
        </p:grpSpPr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1F4B3D55-AAEC-F8FA-8587-C4E9EDA15E5A}"/>
                </a:ext>
              </a:extLst>
            </p:cNvPr>
            <p:cNvCxnSpPr>
              <a:cxnSpLocks/>
            </p:cNvCxnSpPr>
            <p:nvPr/>
          </p:nvCxnSpPr>
          <p:spPr>
            <a:xfrm>
              <a:off x="1447060" y="3108960"/>
              <a:ext cx="0" cy="235080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94A5A3FE-6DA2-3056-E4C6-31F2975F0C2B}"/>
                </a:ext>
              </a:extLst>
            </p:cNvPr>
            <p:cNvCxnSpPr>
              <a:cxnSpLocks/>
            </p:cNvCxnSpPr>
            <p:nvPr/>
          </p:nvCxnSpPr>
          <p:spPr>
            <a:xfrm>
              <a:off x="807243" y="5113538"/>
              <a:ext cx="383587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FFBA1C50-C1A2-6A76-5993-E0EB20DDB91B}"/>
                </a:ext>
              </a:extLst>
            </p:cNvPr>
            <p:cNvCxnSpPr/>
            <p:nvPr/>
          </p:nvCxnSpPr>
          <p:spPr>
            <a:xfrm>
              <a:off x="807243" y="3994951"/>
              <a:ext cx="6398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F987BD2F-5104-AF29-126A-C87ECDB4AB47}"/>
                </a:ext>
              </a:extLst>
            </p:cNvPr>
            <p:cNvCxnSpPr/>
            <p:nvPr/>
          </p:nvCxnSpPr>
          <p:spPr>
            <a:xfrm>
              <a:off x="1447060" y="3994951"/>
              <a:ext cx="0" cy="11185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3292C188-34E8-BCF7-77E6-0AC49F5747F5}"/>
                </a:ext>
              </a:extLst>
            </p:cNvPr>
            <p:cNvCxnSpPr/>
            <p:nvPr/>
          </p:nvCxnSpPr>
          <p:spPr>
            <a:xfrm>
              <a:off x="1447060" y="5113538"/>
              <a:ext cx="171339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22DF2B7A-FD78-37ED-4CA3-4DBB64402D21}"/>
                </a:ext>
              </a:extLst>
            </p:cNvPr>
            <p:cNvCxnSpPr>
              <a:cxnSpLocks/>
            </p:cNvCxnSpPr>
            <p:nvPr/>
          </p:nvCxnSpPr>
          <p:spPr>
            <a:xfrm>
              <a:off x="3160450" y="3994951"/>
              <a:ext cx="0" cy="11196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id="{728F548C-7A4A-F479-0CD0-F3D1B371CE79}"/>
                </a:ext>
              </a:extLst>
            </p:cNvPr>
            <p:cNvCxnSpPr/>
            <p:nvPr/>
          </p:nvCxnSpPr>
          <p:spPr>
            <a:xfrm>
              <a:off x="3160450" y="3994951"/>
              <a:ext cx="98483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FE48040B-5DDD-0C66-6C89-E46FAB4F415D}"/>
                    </a:ext>
                  </a:extLst>
                </p:cNvPr>
                <p:cNvSpPr txBox="1"/>
                <p:nvPr/>
              </p:nvSpPr>
              <p:spPr>
                <a:xfrm>
                  <a:off x="4393373" y="5090435"/>
                  <a:ext cx="24974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FE48040B-5DDD-0C66-6C89-E46FAB4F415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93373" y="5090435"/>
                  <a:ext cx="249748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7073" r="-975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39A9A792-2116-E934-3233-6843417F3856}"/>
                    </a:ext>
                  </a:extLst>
                </p:cNvPr>
                <p:cNvSpPr txBox="1"/>
                <p:nvPr/>
              </p:nvSpPr>
              <p:spPr>
                <a:xfrm>
                  <a:off x="1127151" y="2997958"/>
                  <a:ext cx="29456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39A9A792-2116-E934-3233-6843417F385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7151" y="2997958"/>
                  <a:ext cx="294568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25000" r="-18750" b="-819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5F2EFEB4-2ECF-1BF6-4617-34E92256EC29}"/>
                    </a:ext>
                  </a:extLst>
                </p:cNvPr>
                <p:cNvSpPr txBox="1"/>
                <p:nvPr/>
              </p:nvSpPr>
              <p:spPr>
                <a:xfrm>
                  <a:off x="3032467" y="5090435"/>
                  <a:ext cx="25596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5F2EFEB4-2ECF-1BF6-4617-34E92256EC2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32467" y="5090435"/>
                  <a:ext cx="255968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14286" r="-11905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7A623615-14C1-3A4F-BD05-C5BF79DDA8E2}"/>
                    </a:ext>
                  </a:extLst>
                </p:cNvPr>
                <p:cNvSpPr txBox="1"/>
                <p:nvPr/>
              </p:nvSpPr>
              <p:spPr>
                <a:xfrm>
                  <a:off x="970711" y="4018055"/>
                  <a:ext cx="41235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7A623615-14C1-3A4F-BD05-C5BF79DDA8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0711" y="4018055"/>
                  <a:ext cx="412357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16176" r="-2941" b="-14754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1731718-1353-EC27-6E48-DCE209700FF6}"/>
                </a:ext>
              </a:extLst>
            </p:cNvPr>
            <p:cNvSpPr txBox="1"/>
            <p:nvPr/>
          </p:nvSpPr>
          <p:spPr>
            <a:xfrm>
              <a:off x="839893" y="5378025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</a:t>
              </a:r>
              <a:endParaRPr lang="ru-RU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A7E2330-31FE-2E42-20A4-6087358C99A4}"/>
                </a:ext>
              </a:extLst>
            </p:cNvPr>
            <p:cNvSpPr txBox="1"/>
            <p:nvPr/>
          </p:nvSpPr>
          <p:spPr>
            <a:xfrm>
              <a:off x="2108830" y="5378024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II</a:t>
              </a:r>
              <a:endParaRPr lang="ru-RU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5424F9F-7932-F5FC-5133-673D5E58C9AB}"/>
                </a:ext>
              </a:extLst>
            </p:cNvPr>
            <p:cNvSpPr txBox="1"/>
            <p:nvPr/>
          </p:nvSpPr>
          <p:spPr>
            <a:xfrm>
              <a:off x="3603618" y="5378023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III</a:t>
              </a:r>
              <a:endParaRPr lang="ru-RU" dirty="0"/>
            </a:p>
          </p:txBody>
        </p:sp>
      </p:grp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ECBF3F04-EA19-692A-DFEC-46A84DEB9850}"/>
              </a:ext>
            </a:extLst>
          </p:cNvPr>
          <p:cNvCxnSpPr/>
          <p:nvPr/>
        </p:nvCxnSpPr>
        <p:spPr>
          <a:xfrm>
            <a:off x="613617" y="3322320"/>
            <a:ext cx="263758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3657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706EA5-39CB-4575-C3C1-707AB099553B}"/>
              </a:ext>
            </a:extLst>
          </p:cNvPr>
          <p:cNvSpPr txBox="1"/>
          <p:nvPr/>
        </p:nvSpPr>
        <p:spPr>
          <a:xfrm>
            <a:off x="5638800" y="2971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C85CF9-FDB1-6E03-F714-FB111F933B84}"/>
              </a:ext>
            </a:extLst>
          </p:cNvPr>
          <p:cNvSpPr txBox="1"/>
          <p:nvPr/>
        </p:nvSpPr>
        <p:spPr>
          <a:xfrm>
            <a:off x="3100372" y="589280"/>
            <a:ext cx="59912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Постановка задачи рассеяния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D9DBA1-66D5-DE7E-0680-DA74552750B3}"/>
                  </a:ext>
                </a:extLst>
              </p:cNvPr>
              <p:cNvSpPr txBox="1"/>
              <p:nvPr/>
            </p:nvSpPr>
            <p:spPr>
              <a:xfrm>
                <a:off x="1320800" y="1605280"/>
                <a:ext cx="9264587" cy="4883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Область </a:t>
                </a:r>
                <a:r>
                  <a:rPr lang="en-US" dirty="0"/>
                  <a:t>I:    </a:t>
                </a:r>
                <a:r>
                  <a:rPr lang="ru-RU" dirty="0"/>
                  <a:t>   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/>
                  <a:t> -- </a:t>
                </a:r>
                <a:r>
                  <a:rPr lang="ru-RU" dirty="0"/>
                  <a:t>падающая и отраженная волны</a:t>
                </a:r>
              </a:p>
              <a:p>
                <a:r>
                  <a:rPr lang="ru-RU" dirty="0"/>
                  <a:t>Область </a:t>
                </a:r>
                <a:r>
                  <a:rPr lang="en-US" dirty="0"/>
                  <a:t>II:      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/>
                  <a:t>  -- </a:t>
                </a:r>
                <a:r>
                  <a:rPr lang="ru-RU" dirty="0"/>
                  <a:t>общее решение</a:t>
                </a:r>
                <a:r>
                  <a:rPr lang="en-US" dirty="0"/>
                  <a:t> </a:t>
                </a:r>
                <a:r>
                  <a:rPr lang="ru-RU" dirty="0"/>
                  <a:t>в яме</a:t>
                </a:r>
              </a:p>
              <a:p>
                <a:r>
                  <a:rPr lang="ru-RU" dirty="0"/>
                  <a:t>Область </a:t>
                </a:r>
                <a:r>
                  <a:rPr lang="en-US" dirty="0"/>
                  <a:t>III: </a:t>
                </a:r>
                <a:r>
                  <a:rPr lang="ru-RU" dirty="0"/>
                  <a:t>   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/>
                  <a:t> -- </a:t>
                </a:r>
                <a:r>
                  <a:rPr lang="ru-RU" dirty="0"/>
                  <a:t>прошедшая волна</a:t>
                </a:r>
                <a:endParaRPr lang="en-US" dirty="0"/>
              </a:p>
              <a:p>
                <a:endParaRPr lang="ru-RU" dirty="0"/>
              </a:p>
              <a:p>
                <a:r>
                  <a:rPr lang="ru-RU" dirty="0"/>
                  <a:t>Второе решение – волна, падающая справа</a:t>
                </a:r>
              </a:p>
              <a:p>
                <a:endParaRPr lang="en-US" dirty="0"/>
              </a:p>
              <a:p>
                <a:r>
                  <a:rPr lang="ru-RU" dirty="0"/>
                  <a:t>Амплитуды отражения и прохождения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>
                            <a:latin typeface="Cambria Math" panose="020405030504060302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ℏ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ru-RU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ru-RU" dirty="0"/>
                  <a:t>Амплитуда</a:t>
                </a:r>
                <a:r>
                  <a:rPr lang="ru-RU" b="0" dirty="0"/>
                  <a:t> отражения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/>
                  <a:t> </a:t>
                </a:r>
                <a:r>
                  <a:rPr lang="ru-RU" dirty="0"/>
                  <a:t>обращается в нуль при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ru-RU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D9DBA1-66D5-DE7E-0680-DA74552750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800" y="1605280"/>
                <a:ext cx="9264587" cy="4883196"/>
              </a:xfrm>
              <a:prstGeom prst="rect">
                <a:avLst/>
              </a:prstGeom>
              <a:blipFill>
                <a:blip r:embed="rId2"/>
                <a:stretch>
                  <a:fillRect l="-1053" t="-749" r="-197" b="-19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810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3BEB7A8A-795C-B38F-F9A9-19FBBC08625D}"/>
              </a:ext>
            </a:extLst>
          </p:cNvPr>
          <p:cNvGrpSpPr/>
          <p:nvPr/>
        </p:nvGrpSpPr>
        <p:grpSpPr>
          <a:xfrm>
            <a:off x="1016000" y="1454750"/>
            <a:ext cx="5969000" cy="3948499"/>
            <a:chOff x="2296160" y="1209040"/>
            <a:chExt cx="5969000" cy="3948499"/>
          </a:xfrm>
        </p:grpSpPr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16528B06-DEA5-645A-5CB9-5AE513479F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6360" y="1209040"/>
              <a:ext cx="5638800" cy="3810000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C08F62FD-D157-78A5-3C13-A6B423CBB894}"/>
                    </a:ext>
                  </a:extLst>
                </p:cNvPr>
                <p:cNvSpPr txBox="1"/>
                <p:nvPr/>
              </p:nvSpPr>
              <p:spPr>
                <a:xfrm>
                  <a:off x="7612797" y="4880540"/>
                  <a:ext cx="29168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sz="1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ru-RU" sz="1800" dirty="0"/>
                </a:p>
              </p:txBody>
            </p:sp>
          </mc:Choice>
          <mc:Fallback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C08F62FD-D157-78A5-3C13-A6B423CBB89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12797" y="4880540"/>
                  <a:ext cx="291683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18750" r="-6250" b="-17778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1F68965F-BB50-2B42-D048-E20263B1682D}"/>
                    </a:ext>
                  </a:extLst>
                </p:cNvPr>
                <p:cNvSpPr txBox="1"/>
                <p:nvPr/>
              </p:nvSpPr>
              <p:spPr>
                <a:xfrm>
                  <a:off x="2296160" y="1508760"/>
                  <a:ext cx="46532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ru-RU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ru-RU" sz="18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</m:d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ru-RU" sz="1800" dirty="0"/>
                </a:p>
              </p:txBody>
            </p:sp>
          </mc:Choice>
          <mc:Fallback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1F68965F-BB50-2B42-D048-E20263B1682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6160" y="1508760"/>
                  <a:ext cx="465320" cy="276999"/>
                </a:xfrm>
                <a:prstGeom prst="rect">
                  <a:avLst/>
                </a:prstGeom>
                <a:blipFill>
                  <a:blip r:embed="rId4"/>
                  <a:stretch>
                    <a:fillRect t="-2222" r="-3947" b="-888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F66BECF7-2024-0427-B592-615AC3A12670}"/>
              </a:ext>
            </a:extLst>
          </p:cNvPr>
          <p:cNvSpPr txBox="1"/>
          <p:nvPr/>
        </p:nvSpPr>
        <p:spPr>
          <a:xfrm>
            <a:off x="7376160" y="1754470"/>
            <a:ext cx="41249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Зависимость коэффициента отражения от волнового числа в области ямы. Нули соответствуют 5-му и 6-му связанным состояниям в яме с бесконечными стенками (сравни эффект Рамзауэра)</a:t>
            </a:r>
          </a:p>
        </p:txBody>
      </p:sp>
    </p:spTree>
    <p:extLst>
      <p:ext uri="{BB962C8B-B14F-4D97-AF65-F5344CB8AC3E}">
        <p14:creationId xmlns:p14="http://schemas.microsoft.com/office/powerpoint/2010/main" val="3563335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9106D04F-9D2A-8E34-5758-62977D38E3E0}"/>
              </a:ext>
            </a:extLst>
          </p:cNvPr>
          <p:cNvGrpSpPr/>
          <p:nvPr/>
        </p:nvGrpSpPr>
        <p:grpSpPr>
          <a:xfrm>
            <a:off x="624362" y="2266438"/>
            <a:ext cx="3835879" cy="2841732"/>
            <a:chOff x="807242" y="2997958"/>
            <a:chExt cx="3835879" cy="2841732"/>
          </a:xfrm>
        </p:grpSpPr>
        <p:cxnSp>
          <p:nvCxnSpPr>
            <p:cNvPr id="3" name="Прямая соединительная линия 2">
              <a:extLst>
                <a:ext uri="{FF2B5EF4-FFF2-40B4-BE49-F238E27FC236}">
                  <a16:creationId xmlns:a16="http://schemas.microsoft.com/office/drawing/2014/main" id="{20964861-E5A6-74A6-5E88-9B90D4E281A9}"/>
                </a:ext>
              </a:extLst>
            </p:cNvPr>
            <p:cNvCxnSpPr>
              <a:cxnSpLocks/>
            </p:cNvCxnSpPr>
            <p:nvPr/>
          </p:nvCxnSpPr>
          <p:spPr>
            <a:xfrm>
              <a:off x="1447060" y="3108960"/>
              <a:ext cx="0" cy="235080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>
              <a:extLst>
                <a:ext uri="{FF2B5EF4-FFF2-40B4-BE49-F238E27FC236}">
                  <a16:creationId xmlns:a16="http://schemas.microsoft.com/office/drawing/2014/main" id="{1ABD56CA-0294-36C2-662C-7A6560AC4339}"/>
                </a:ext>
              </a:extLst>
            </p:cNvPr>
            <p:cNvCxnSpPr>
              <a:cxnSpLocks/>
            </p:cNvCxnSpPr>
            <p:nvPr/>
          </p:nvCxnSpPr>
          <p:spPr>
            <a:xfrm>
              <a:off x="807243" y="5113538"/>
              <a:ext cx="383587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Прямая соединительная линия 4">
              <a:extLst>
                <a:ext uri="{FF2B5EF4-FFF2-40B4-BE49-F238E27FC236}">
                  <a16:creationId xmlns:a16="http://schemas.microsoft.com/office/drawing/2014/main" id="{37733713-76C9-E8A3-67C7-C4D5C02B93EC}"/>
                </a:ext>
              </a:extLst>
            </p:cNvPr>
            <p:cNvCxnSpPr/>
            <p:nvPr/>
          </p:nvCxnSpPr>
          <p:spPr>
            <a:xfrm>
              <a:off x="807242" y="5090435"/>
              <a:ext cx="6398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AACF2E5C-2992-7D6E-9370-9AB29E415B1A}"/>
                </a:ext>
              </a:extLst>
            </p:cNvPr>
            <p:cNvCxnSpPr/>
            <p:nvPr/>
          </p:nvCxnSpPr>
          <p:spPr>
            <a:xfrm>
              <a:off x="1447060" y="3994951"/>
              <a:ext cx="0" cy="11185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>
              <a:extLst>
                <a:ext uri="{FF2B5EF4-FFF2-40B4-BE49-F238E27FC236}">
                  <a16:creationId xmlns:a16="http://schemas.microsoft.com/office/drawing/2014/main" id="{0FA949DD-7FCC-E605-258E-CE75442884B2}"/>
                </a:ext>
              </a:extLst>
            </p:cNvPr>
            <p:cNvCxnSpPr/>
            <p:nvPr/>
          </p:nvCxnSpPr>
          <p:spPr>
            <a:xfrm>
              <a:off x="1447060" y="3998009"/>
              <a:ext cx="171339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9B2C8BA6-8146-2E52-7D88-80C8774B4E42}"/>
                </a:ext>
              </a:extLst>
            </p:cNvPr>
            <p:cNvCxnSpPr>
              <a:cxnSpLocks/>
            </p:cNvCxnSpPr>
            <p:nvPr/>
          </p:nvCxnSpPr>
          <p:spPr>
            <a:xfrm>
              <a:off x="3160450" y="3994951"/>
              <a:ext cx="0" cy="11196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id="{462AC6FC-B2DD-6A6B-F1CC-20B451547798}"/>
                </a:ext>
              </a:extLst>
            </p:cNvPr>
            <p:cNvCxnSpPr/>
            <p:nvPr/>
          </p:nvCxnSpPr>
          <p:spPr>
            <a:xfrm>
              <a:off x="3160450" y="5090435"/>
              <a:ext cx="98483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FDD27F49-33D4-15CF-4434-D938B22EAA47}"/>
                    </a:ext>
                  </a:extLst>
                </p:cNvPr>
                <p:cNvSpPr txBox="1"/>
                <p:nvPr/>
              </p:nvSpPr>
              <p:spPr>
                <a:xfrm>
                  <a:off x="4393373" y="5090435"/>
                  <a:ext cx="24974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FDD27F49-33D4-15CF-4434-D938B22EAA4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93373" y="5090435"/>
                  <a:ext cx="249748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17073" r="-975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B98A037C-A73A-7ACA-68B8-D38BDBDDF918}"/>
                    </a:ext>
                  </a:extLst>
                </p:cNvPr>
                <p:cNvSpPr txBox="1"/>
                <p:nvPr/>
              </p:nvSpPr>
              <p:spPr>
                <a:xfrm>
                  <a:off x="1127151" y="2997958"/>
                  <a:ext cx="29456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B98A037C-A73A-7ACA-68B8-D38BDBDDF91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7151" y="2997958"/>
                  <a:ext cx="294568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25000" r="-18750" b="-833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E823B304-F712-24E5-B62B-0B9062118E40}"/>
                    </a:ext>
                  </a:extLst>
                </p:cNvPr>
                <p:cNvSpPr txBox="1"/>
                <p:nvPr/>
              </p:nvSpPr>
              <p:spPr>
                <a:xfrm>
                  <a:off x="3032467" y="5090435"/>
                  <a:ext cx="25596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E823B304-F712-24E5-B62B-0B9062118E4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32467" y="5090435"/>
                  <a:ext cx="255968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4286" r="-11905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B1D2A1E3-685C-AA5D-B367-F97464DB1392}"/>
                    </a:ext>
                  </a:extLst>
                </p:cNvPr>
                <p:cNvSpPr txBox="1"/>
                <p:nvPr/>
              </p:nvSpPr>
              <p:spPr>
                <a:xfrm>
                  <a:off x="987489" y="3810983"/>
                  <a:ext cx="41235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B1D2A1E3-685C-AA5D-B367-F97464DB13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7489" y="3810983"/>
                  <a:ext cx="412357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17647" r="-2941" b="-14754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643FACF-7139-F3D1-B74C-7DAD283AAE80}"/>
                </a:ext>
              </a:extLst>
            </p:cNvPr>
            <p:cNvSpPr txBox="1"/>
            <p:nvPr/>
          </p:nvSpPr>
          <p:spPr>
            <a:xfrm>
              <a:off x="839893" y="5378025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</a:t>
              </a:r>
              <a:endParaRPr lang="ru-RU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A7FD0F3-E042-D37B-644B-7A1DB2B55DC6}"/>
                </a:ext>
              </a:extLst>
            </p:cNvPr>
            <p:cNvSpPr txBox="1"/>
            <p:nvPr/>
          </p:nvSpPr>
          <p:spPr>
            <a:xfrm>
              <a:off x="2108830" y="5378024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II</a:t>
              </a:r>
              <a:endParaRPr lang="ru-RU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AC4C296-DAAD-7EB6-C364-5289696C3133}"/>
                </a:ext>
              </a:extLst>
            </p:cNvPr>
            <p:cNvSpPr txBox="1"/>
            <p:nvPr/>
          </p:nvSpPr>
          <p:spPr>
            <a:xfrm>
              <a:off x="3603618" y="5378023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III</a:t>
              </a:r>
              <a:endParaRPr lang="ru-RU" dirty="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EF3813A0-FC7F-4A45-1B6C-0F5490CCB00F}"/>
              </a:ext>
            </a:extLst>
          </p:cNvPr>
          <p:cNvSpPr txBox="1"/>
          <p:nvPr/>
        </p:nvSpPr>
        <p:spPr>
          <a:xfrm>
            <a:off x="1091555" y="617818"/>
            <a:ext cx="10009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</a:rPr>
              <a:t>Подбарьерное</a:t>
            </a:r>
            <a:r>
              <a:rPr lang="ru-RU" sz="3600" dirty="0">
                <a:solidFill>
                  <a:srgbClr val="FF0000"/>
                </a:solidFill>
              </a:rPr>
              <a:t> прохождение (туннельный эффект)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98FC8A-20C7-81FC-ED78-C219A6D18B5F}"/>
                  </a:ext>
                </a:extLst>
              </p:cNvPr>
              <p:cNvSpPr txBox="1"/>
              <p:nvPr/>
            </p:nvSpPr>
            <p:spPr>
              <a:xfrm>
                <a:off x="5686863" y="2484153"/>
                <a:ext cx="5731008" cy="26946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Область </a:t>
                </a:r>
                <a:r>
                  <a:rPr lang="en-US" dirty="0"/>
                  <a:t>I:    </a:t>
                </a:r>
                <a:r>
                  <a:rPr lang="ru-RU" dirty="0"/>
                  <a:t>   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ru-RU" dirty="0"/>
              </a:p>
              <a:p>
                <a:r>
                  <a:rPr lang="ru-RU" dirty="0"/>
                  <a:t>Область </a:t>
                </a:r>
                <a:r>
                  <a:rPr lang="en-US" dirty="0"/>
                  <a:t>II:      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fName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fName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ru-RU" dirty="0"/>
              </a:p>
              <a:p>
                <a:r>
                  <a:rPr lang="ru-RU" dirty="0"/>
                  <a:t>Область </a:t>
                </a:r>
                <a:r>
                  <a:rPr lang="en-US" dirty="0"/>
                  <a:t>III: </a:t>
                </a:r>
                <a:r>
                  <a:rPr lang="ru-RU" dirty="0"/>
                  <a:t>   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𝑇𝑒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𝑚𝐸</m:t>
                        </m:r>
                      </m:num>
                      <m:den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ℏ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,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ℏ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sh</m:t>
                        </m:r>
                      </m:fName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,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fName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98FC8A-20C7-81FC-ED78-C219A6D18B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6863" y="2484153"/>
                <a:ext cx="5731008" cy="2694648"/>
              </a:xfrm>
              <a:prstGeom prst="rect">
                <a:avLst/>
              </a:prstGeom>
              <a:blipFill>
                <a:blip r:embed="rId6"/>
                <a:stretch>
                  <a:fillRect l="-1702" t="-1357" b="-13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49A80153-76D1-57F7-8392-49C1D602AA09}"/>
              </a:ext>
            </a:extLst>
          </p:cNvPr>
          <p:cNvCxnSpPr/>
          <p:nvPr/>
        </p:nvCxnSpPr>
        <p:spPr>
          <a:xfrm>
            <a:off x="804609" y="3840480"/>
            <a:ext cx="261612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5097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493A54B-F278-C29C-2C0B-CB6E1AFCDC09}"/>
                  </a:ext>
                </a:extLst>
              </p:cNvPr>
              <p:cNvSpPr txBox="1"/>
              <p:nvPr/>
            </p:nvSpPr>
            <p:spPr>
              <a:xfrm>
                <a:off x="711200" y="747584"/>
                <a:ext cx="6096000" cy="24565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Амплитуды отражения и прохождения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ch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dirty="0"/>
              </a:p>
              <a:p>
                <a:pPr/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493A54B-F278-C29C-2C0B-CB6E1AFCD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00" y="747584"/>
                <a:ext cx="6096000" cy="2456570"/>
              </a:xfrm>
              <a:prstGeom prst="rect">
                <a:avLst/>
              </a:prstGeom>
              <a:blipFill>
                <a:blip r:embed="rId2"/>
                <a:stretch>
                  <a:fillRect l="-1600" t="-19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4DBE7D02-78CC-9C82-71E9-A6D144408A16}"/>
              </a:ext>
            </a:extLst>
          </p:cNvPr>
          <p:cNvGrpSpPr/>
          <p:nvPr/>
        </p:nvGrpSpPr>
        <p:grpSpPr>
          <a:xfrm>
            <a:off x="711200" y="3467228"/>
            <a:ext cx="6661150" cy="2643188"/>
            <a:chOff x="2038350" y="3921125"/>
            <a:chExt cx="6661150" cy="2643188"/>
          </a:xfrm>
        </p:grpSpPr>
        <p:grpSp>
          <p:nvGrpSpPr>
            <p:cNvPr id="5" name="Group 53">
              <a:extLst>
                <a:ext uri="{FF2B5EF4-FFF2-40B4-BE49-F238E27FC236}">
                  <a16:creationId xmlns:a16="http://schemas.microsoft.com/office/drawing/2014/main" id="{40FEBC91-D5FE-5087-B06F-1D44781705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8350" y="3921125"/>
              <a:ext cx="6661150" cy="2643188"/>
              <a:chOff x="324" y="2470"/>
              <a:chExt cx="4196" cy="1665"/>
            </a:xfrm>
          </p:grpSpPr>
          <p:grpSp>
            <p:nvGrpSpPr>
              <p:cNvPr id="14" name="Group 50">
                <a:extLst>
                  <a:ext uri="{FF2B5EF4-FFF2-40B4-BE49-F238E27FC236}">
                    <a16:creationId xmlns:a16="http://schemas.microsoft.com/office/drawing/2014/main" id="{1FF8BCF8-00B1-B0B6-7BCA-DA55B2ABAD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4" y="2470"/>
                <a:ext cx="427" cy="1665"/>
                <a:chOff x="324" y="2470"/>
                <a:chExt cx="427" cy="1665"/>
              </a:xfrm>
            </p:grpSpPr>
            <p:sp>
              <p:nvSpPr>
                <p:cNvPr id="18" name="Line 25">
                  <a:extLst>
                    <a:ext uri="{FF2B5EF4-FFF2-40B4-BE49-F238E27FC236}">
                      <a16:creationId xmlns:a16="http://schemas.microsoft.com/office/drawing/2014/main" id="{9BCE0117-7FC9-A21A-88CF-4006D45F3C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51" y="2470"/>
                  <a:ext cx="0" cy="166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9" name="Object 26">
                      <a:extLst>
                        <a:ext uri="{FF2B5EF4-FFF2-40B4-BE49-F238E27FC236}">
                          <a16:creationId xmlns:a16="http://schemas.microsoft.com/office/drawing/2014/main" id="{65469743-220F-2627-104F-8B1EA8D061A6}"/>
                        </a:ext>
                      </a:extLst>
                    </p:cNvPr>
                    <p:cNvSpPr txBox="1"/>
                    <p:nvPr/>
                  </p:nvSpPr>
                  <p:spPr bwMode="auto">
                    <a:xfrm>
                      <a:off x="324" y="2470"/>
                      <a:ext cx="380" cy="2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</p:spPr>
                  <p:txBody>
                    <a:bodyPr>
                      <a:no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Re</m:t>
                            </m:r>
                            <m:r>
                              <a:rPr lang="ru-RU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𝜓</m:t>
                            </m:r>
                          </m:oMath>
                        </m:oMathPara>
                      </a14:m>
                      <a:endParaRPr lang="ru-RU" sz="2000" dirty="0"/>
                    </a:p>
                  </p:txBody>
                </p:sp>
              </mc:Choice>
              <mc:Fallback>
                <p:sp>
                  <p:nvSpPr>
                    <p:cNvPr id="19" name="Object 26">
                      <a:extLst>
                        <a:ext uri="{FF2B5EF4-FFF2-40B4-BE49-F238E27FC236}">
                          <a16:creationId xmlns:a16="http://schemas.microsoft.com/office/drawing/2014/main" id="{65469743-220F-2627-104F-8B1EA8D061A6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324" y="2470"/>
                      <a:ext cx="380" cy="242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 r="-11111" b="-20635"/>
                      </a:stretch>
                    </a:blipFill>
                    <a:ln>
                      <a:noFill/>
                    </a:ln>
                    <a:effectLst/>
                  </p:spPr>
                  <p:txBody>
                    <a:bodyPr/>
                    <a:lstStyle/>
                    <a:p>
                      <a:r>
                        <a:rPr lang="ru-RU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5" name="Group 51">
                <a:extLst>
                  <a:ext uri="{FF2B5EF4-FFF2-40B4-BE49-F238E27FC236}">
                    <a16:creationId xmlns:a16="http://schemas.microsoft.com/office/drawing/2014/main" id="{615FE37B-E2B7-35DC-8478-B178CCAD30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1" y="3315"/>
                <a:ext cx="3769" cy="221"/>
                <a:chOff x="751" y="3315"/>
                <a:chExt cx="3769" cy="221"/>
              </a:xfrm>
            </p:grpSpPr>
            <p:sp>
              <p:nvSpPr>
                <p:cNvPr id="16" name="Line 24">
                  <a:extLst>
                    <a:ext uri="{FF2B5EF4-FFF2-40B4-BE49-F238E27FC236}">
                      <a16:creationId xmlns:a16="http://schemas.microsoft.com/office/drawing/2014/main" id="{75275774-7C49-3DFE-457E-AFA9D05364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51" y="3315"/>
                  <a:ext cx="376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7" name="Object 29">
                      <a:extLst>
                        <a:ext uri="{FF2B5EF4-FFF2-40B4-BE49-F238E27FC236}">
                          <a16:creationId xmlns:a16="http://schemas.microsoft.com/office/drawing/2014/main" id="{8C1E86B3-18FE-CE98-16E9-212308D8CE56}"/>
                        </a:ext>
                      </a:extLst>
                    </p:cNvPr>
                    <p:cNvSpPr txBox="1"/>
                    <p:nvPr/>
                  </p:nvSpPr>
                  <p:spPr bwMode="auto">
                    <a:xfrm>
                      <a:off x="4308" y="3315"/>
                      <a:ext cx="212" cy="22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</p:spPr>
                  <p:txBody>
                    <a:bodyPr>
                      <a:no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r>
                              <a:rPr lang="ru-RU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ru-RU" sz="2000" dirty="0"/>
                    </a:p>
                  </p:txBody>
                </p:sp>
              </mc:Choice>
              <mc:Fallback>
                <p:sp>
                  <p:nvSpPr>
                    <p:cNvPr id="17" name="Object 29">
                      <a:extLst>
                        <a:ext uri="{FF2B5EF4-FFF2-40B4-BE49-F238E27FC236}">
                          <a16:creationId xmlns:a16="http://schemas.microsoft.com/office/drawing/2014/main" id="{8C1E86B3-18FE-CE98-16E9-212308D8CE56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4308" y="3315"/>
                      <a:ext cx="212" cy="221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 b="-1754"/>
                      </a:stretch>
                    </a:blipFill>
                    <a:ln>
                      <a:noFill/>
                    </a:ln>
                    <a:effectLst/>
                  </p:spPr>
                  <p:txBody>
                    <a:bodyPr/>
                    <a:lstStyle/>
                    <a:p>
                      <a:r>
                        <a:rPr lang="ru-RU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id="{D3EA099C-B49C-F30F-EB21-353264F247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1600" y="4375150"/>
              <a:ext cx="2192338" cy="1841500"/>
            </a:xfrm>
            <a:custGeom>
              <a:avLst/>
              <a:gdLst>
                <a:gd name="T0" fmla="*/ 2147483647 w 1381"/>
                <a:gd name="T1" fmla="*/ 161290000 h 1160"/>
                <a:gd name="T2" fmla="*/ 2147483647 w 1381"/>
                <a:gd name="T3" fmla="*/ 5040313 h 1160"/>
                <a:gd name="T4" fmla="*/ 2147483647 w 1381"/>
                <a:gd name="T5" fmla="*/ 1431448750 h 1160"/>
                <a:gd name="T6" fmla="*/ 1630542259 w 1381"/>
                <a:gd name="T7" fmla="*/ 2147483647 h 1160"/>
                <a:gd name="T8" fmla="*/ 776208302 w 1381"/>
                <a:gd name="T9" fmla="*/ 1431448750 h 1160"/>
                <a:gd name="T10" fmla="*/ 0 w 1381"/>
                <a:gd name="T11" fmla="*/ 0 h 11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81" h="1160">
                  <a:moveTo>
                    <a:pt x="1381" y="64"/>
                  </a:moveTo>
                  <a:cubicBezTo>
                    <a:pt x="1360" y="38"/>
                    <a:pt x="1366" y="4"/>
                    <a:pt x="1283" y="2"/>
                  </a:cubicBezTo>
                  <a:cubicBezTo>
                    <a:pt x="1200" y="0"/>
                    <a:pt x="1046" y="404"/>
                    <a:pt x="979" y="568"/>
                  </a:cubicBezTo>
                  <a:cubicBezTo>
                    <a:pt x="912" y="732"/>
                    <a:pt x="782" y="1160"/>
                    <a:pt x="647" y="1152"/>
                  </a:cubicBezTo>
                  <a:cubicBezTo>
                    <a:pt x="512" y="1144"/>
                    <a:pt x="395" y="765"/>
                    <a:pt x="308" y="568"/>
                  </a:cubicBezTo>
                  <a:cubicBezTo>
                    <a:pt x="221" y="371"/>
                    <a:pt x="150" y="16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44">
              <a:extLst>
                <a:ext uri="{FF2B5EF4-FFF2-40B4-BE49-F238E27FC236}">
                  <a16:creationId xmlns:a16="http://schemas.microsoft.com/office/drawing/2014/main" id="{48B9E2D3-8869-1025-811E-3B51991E168A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8388" y="4938713"/>
              <a:ext cx="2005012" cy="781050"/>
            </a:xfrm>
            <a:custGeom>
              <a:avLst/>
              <a:gdLst>
                <a:gd name="T0" fmla="*/ 0 w 1263"/>
                <a:gd name="T1" fmla="*/ 17641888 h 492"/>
                <a:gd name="T2" fmla="*/ 698082313 w 1263"/>
                <a:gd name="T3" fmla="*/ 577116575 h 492"/>
                <a:gd name="T4" fmla="*/ 1572577108 w 1263"/>
                <a:gd name="T5" fmla="*/ 1232357200 h 492"/>
                <a:gd name="T6" fmla="*/ 2147483647 w 1263"/>
                <a:gd name="T7" fmla="*/ 536794075 h 492"/>
                <a:gd name="T8" fmla="*/ 2147483647 w 1263"/>
                <a:gd name="T9" fmla="*/ 0 h 4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3" h="492">
                  <a:moveTo>
                    <a:pt x="0" y="7"/>
                  </a:moveTo>
                  <a:cubicBezTo>
                    <a:pt x="141" y="46"/>
                    <a:pt x="206" y="142"/>
                    <a:pt x="277" y="229"/>
                  </a:cubicBezTo>
                  <a:cubicBezTo>
                    <a:pt x="348" y="316"/>
                    <a:pt x="512" y="492"/>
                    <a:pt x="624" y="489"/>
                  </a:cubicBezTo>
                  <a:cubicBezTo>
                    <a:pt x="736" y="486"/>
                    <a:pt x="860" y="292"/>
                    <a:pt x="947" y="213"/>
                  </a:cubicBezTo>
                  <a:cubicBezTo>
                    <a:pt x="1034" y="134"/>
                    <a:pt x="1113" y="8"/>
                    <a:pt x="1263" y="0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27">
              <a:extLst>
                <a:ext uri="{FF2B5EF4-FFF2-40B4-BE49-F238E27FC236}">
                  <a16:creationId xmlns:a16="http://schemas.microsoft.com/office/drawing/2014/main" id="{58D0E8C0-1CDB-1E72-44DC-205C81C2F5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4413" y="4249739"/>
              <a:ext cx="0" cy="21542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28">
              <a:extLst>
                <a:ext uri="{FF2B5EF4-FFF2-40B4-BE49-F238E27FC236}">
                  <a16:creationId xmlns:a16="http://schemas.microsoft.com/office/drawing/2014/main" id="{651D01EC-DAB7-9120-3E32-6B3C1694DE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53150" y="4200525"/>
              <a:ext cx="0" cy="21542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45">
              <a:extLst>
                <a:ext uri="{FF2B5EF4-FFF2-40B4-BE49-F238E27FC236}">
                  <a16:creationId xmlns:a16="http://schemas.microsoft.com/office/drawing/2014/main" id="{466FB9CA-8F84-88B6-32D1-B6319CF7F6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1239" y="4464051"/>
              <a:ext cx="1328737" cy="487363"/>
            </a:xfrm>
            <a:custGeom>
              <a:avLst/>
              <a:gdLst>
                <a:gd name="T0" fmla="*/ 0 w 837"/>
                <a:gd name="T1" fmla="*/ 0 h 307"/>
                <a:gd name="T2" fmla="*/ 2109369194 w 837"/>
                <a:gd name="T3" fmla="*/ 773689556 h 30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37" h="307">
                  <a:moveTo>
                    <a:pt x="0" y="0"/>
                  </a:moveTo>
                  <a:cubicBezTo>
                    <a:pt x="77" y="141"/>
                    <a:pt x="467" y="259"/>
                    <a:pt x="837" y="307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CCC7AFA-D3A2-E1BC-AAC2-376C23B2CEEE}"/>
                  </a:ext>
                </a:extLst>
              </p:cNvPr>
              <p:cNvSpPr txBox="1"/>
              <p:nvPr/>
            </p:nvSpPr>
            <p:spPr>
              <a:xfrm>
                <a:off x="7554278" y="1422400"/>
                <a:ext cx="4282081" cy="12991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При</a:t>
                </a:r>
                <a:r>
                  <a:rPr lang="en-US" dirty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p>
                          </m:sSup>
                        </m:num>
                        <m:den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CCC7AFA-D3A2-E1BC-AAC2-376C23B2C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4278" y="1422400"/>
                <a:ext cx="4282081" cy="1299138"/>
              </a:xfrm>
              <a:prstGeom prst="rect">
                <a:avLst/>
              </a:prstGeom>
              <a:blipFill>
                <a:blip r:embed="rId5"/>
                <a:stretch>
                  <a:fillRect l="-2134" t="-37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4338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1102541" y="657155"/>
                <a:ext cx="8548008" cy="20494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dirty="0">
                    <a:solidFill>
                      <a:srgbClr val="000000"/>
                    </a:solidFill>
                  </a:rPr>
                  <a:t>Для потенциального барьера произвольной формы</a:t>
                </a:r>
              </a:p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exp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ℏ</m:t>
                              </m:r>
                            </m:den>
                          </m:f>
                          <m:nary>
                            <m:naryPr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sub>
                            <m:sup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p>
                            <m:e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𝑈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rad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d>
                      <m:r>
                        <a:rPr lang="ru-RU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  <a:p>
                <a:pPr eaLnBrk="0" hangingPunct="0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</a:rPr>
                  <a:t> </a:t>
                </a:r>
                <a:r>
                  <a:rPr lang="ru-RU" dirty="0">
                    <a:solidFill>
                      <a:srgbClr val="000000"/>
                    </a:solidFill>
                  </a:rPr>
                  <a:t>и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ru-RU" dirty="0">
                    <a:solidFill>
                      <a:srgbClr val="000000"/>
                    </a:solidFill>
                  </a:rPr>
                  <a:t> – классические </a:t>
                </a:r>
                <a:r>
                  <a:rPr lang="ru-RU" dirty="0">
                    <a:solidFill>
                      <a:srgbClr val="FF0000"/>
                    </a:solidFill>
                  </a:rPr>
                  <a:t>точки поворота</a:t>
                </a:r>
              </a:p>
              <a:p>
                <a:pPr eaLnBrk="0" hangingPunct="0"/>
                <a:endParaRPr lang="ru-RU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541" y="657155"/>
                <a:ext cx="8548008" cy="2049407"/>
              </a:xfrm>
              <a:prstGeom prst="rect">
                <a:avLst/>
              </a:prstGeom>
              <a:blipFill>
                <a:blip r:embed="rId2"/>
                <a:stretch>
                  <a:fillRect l="-1141" t="-23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FF6F2DC3-1796-21F8-F510-9BC94477116E}"/>
              </a:ext>
            </a:extLst>
          </p:cNvPr>
          <p:cNvGrpSpPr/>
          <p:nvPr/>
        </p:nvGrpSpPr>
        <p:grpSpPr>
          <a:xfrm>
            <a:off x="2402954" y="3054747"/>
            <a:ext cx="5643766" cy="3069322"/>
            <a:chOff x="797674" y="3308747"/>
            <a:chExt cx="5643766" cy="3069322"/>
          </a:xfrm>
        </p:grpSpPr>
        <p:cxnSp>
          <p:nvCxnSpPr>
            <p:cNvPr id="5" name="Прямая соединительная линия 4">
              <a:extLst>
                <a:ext uri="{FF2B5EF4-FFF2-40B4-BE49-F238E27FC236}">
                  <a16:creationId xmlns:a16="http://schemas.microsoft.com/office/drawing/2014/main" id="{CCC71DC5-EA0B-7E5F-CD5D-ECF751619E5B}"/>
                </a:ext>
              </a:extLst>
            </p:cNvPr>
            <p:cNvCxnSpPr/>
            <p:nvPr/>
          </p:nvCxnSpPr>
          <p:spPr bwMode="auto">
            <a:xfrm>
              <a:off x="1452880" y="3395365"/>
              <a:ext cx="0" cy="262951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49D46AE0-58EB-6F27-49A3-F17676A6FF66}"/>
                </a:ext>
              </a:extLst>
            </p:cNvPr>
            <p:cNvCxnSpPr/>
            <p:nvPr/>
          </p:nvCxnSpPr>
          <p:spPr bwMode="auto">
            <a:xfrm>
              <a:off x="1452880" y="6024880"/>
              <a:ext cx="498856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Полилиния: фигура 8">
              <a:extLst>
                <a:ext uri="{FF2B5EF4-FFF2-40B4-BE49-F238E27FC236}">
                  <a16:creationId xmlns:a16="http://schemas.microsoft.com/office/drawing/2014/main" id="{ED05DEC4-298C-7809-F72C-A65ECBDC5357}"/>
                </a:ext>
              </a:extLst>
            </p:cNvPr>
            <p:cNvSpPr/>
            <p:nvPr/>
          </p:nvSpPr>
          <p:spPr bwMode="auto">
            <a:xfrm>
              <a:off x="2052320" y="4188428"/>
              <a:ext cx="3657599" cy="1836452"/>
            </a:xfrm>
            <a:custGeom>
              <a:avLst/>
              <a:gdLst>
                <a:gd name="connsiteX0" fmla="*/ 0 w 3667760"/>
                <a:gd name="connsiteY0" fmla="*/ 1836453 h 1836453"/>
                <a:gd name="connsiteX1" fmla="*/ 670560 w 3667760"/>
                <a:gd name="connsiteY1" fmla="*/ 1745013 h 1836453"/>
                <a:gd name="connsiteX2" fmla="*/ 944880 w 3667760"/>
                <a:gd name="connsiteY2" fmla="*/ 1430053 h 1836453"/>
                <a:gd name="connsiteX3" fmla="*/ 1066800 w 3667760"/>
                <a:gd name="connsiteY3" fmla="*/ 1023653 h 1836453"/>
                <a:gd name="connsiteX4" fmla="*/ 1117600 w 3667760"/>
                <a:gd name="connsiteY4" fmla="*/ 729013 h 1836453"/>
                <a:gd name="connsiteX5" fmla="*/ 1209040 w 3667760"/>
                <a:gd name="connsiteY5" fmla="*/ 383573 h 1836453"/>
                <a:gd name="connsiteX6" fmla="*/ 1402080 w 3667760"/>
                <a:gd name="connsiteY6" fmla="*/ 119413 h 1836453"/>
                <a:gd name="connsiteX7" fmla="*/ 1605280 w 3667760"/>
                <a:gd name="connsiteY7" fmla="*/ 17813 h 1836453"/>
                <a:gd name="connsiteX8" fmla="*/ 1838960 w 3667760"/>
                <a:gd name="connsiteY8" fmla="*/ 7653 h 1836453"/>
                <a:gd name="connsiteX9" fmla="*/ 2062480 w 3667760"/>
                <a:gd name="connsiteY9" fmla="*/ 99093 h 1836453"/>
                <a:gd name="connsiteX10" fmla="*/ 2296160 w 3667760"/>
                <a:gd name="connsiteY10" fmla="*/ 353093 h 1836453"/>
                <a:gd name="connsiteX11" fmla="*/ 2489200 w 3667760"/>
                <a:gd name="connsiteY11" fmla="*/ 718853 h 1836453"/>
                <a:gd name="connsiteX12" fmla="*/ 2712720 w 3667760"/>
                <a:gd name="connsiteY12" fmla="*/ 1216693 h 1836453"/>
                <a:gd name="connsiteX13" fmla="*/ 2956560 w 3667760"/>
                <a:gd name="connsiteY13" fmla="*/ 1582453 h 1836453"/>
                <a:gd name="connsiteX14" fmla="*/ 3230880 w 3667760"/>
                <a:gd name="connsiteY14" fmla="*/ 1755173 h 1836453"/>
                <a:gd name="connsiteX15" fmla="*/ 3667760 w 3667760"/>
                <a:gd name="connsiteY15" fmla="*/ 1826293 h 1836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667760" h="1836453">
                  <a:moveTo>
                    <a:pt x="0" y="1836453"/>
                  </a:moveTo>
                  <a:cubicBezTo>
                    <a:pt x="256540" y="1824599"/>
                    <a:pt x="513080" y="1812746"/>
                    <a:pt x="670560" y="1745013"/>
                  </a:cubicBezTo>
                  <a:cubicBezTo>
                    <a:pt x="828040" y="1677280"/>
                    <a:pt x="878840" y="1550280"/>
                    <a:pt x="944880" y="1430053"/>
                  </a:cubicBezTo>
                  <a:cubicBezTo>
                    <a:pt x="1010920" y="1309826"/>
                    <a:pt x="1038013" y="1140493"/>
                    <a:pt x="1066800" y="1023653"/>
                  </a:cubicBezTo>
                  <a:cubicBezTo>
                    <a:pt x="1095587" y="906813"/>
                    <a:pt x="1093893" y="835693"/>
                    <a:pt x="1117600" y="729013"/>
                  </a:cubicBezTo>
                  <a:cubicBezTo>
                    <a:pt x="1141307" y="622333"/>
                    <a:pt x="1161627" y="485173"/>
                    <a:pt x="1209040" y="383573"/>
                  </a:cubicBezTo>
                  <a:cubicBezTo>
                    <a:pt x="1256453" y="281973"/>
                    <a:pt x="1336040" y="180373"/>
                    <a:pt x="1402080" y="119413"/>
                  </a:cubicBezTo>
                  <a:cubicBezTo>
                    <a:pt x="1468120" y="58453"/>
                    <a:pt x="1532467" y="36440"/>
                    <a:pt x="1605280" y="17813"/>
                  </a:cubicBezTo>
                  <a:cubicBezTo>
                    <a:pt x="1678093" y="-814"/>
                    <a:pt x="1762760" y="-5894"/>
                    <a:pt x="1838960" y="7653"/>
                  </a:cubicBezTo>
                  <a:cubicBezTo>
                    <a:pt x="1915160" y="21200"/>
                    <a:pt x="1986280" y="41520"/>
                    <a:pt x="2062480" y="99093"/>
                  </a:cubicBezTo>
                  <a:cubicBezTo>
                    <a:pt x="2138680" y="156666"/>
                    <a:pt x="2225040" y="249800"/>
                    <a:pt x="2296160" y="353093"/>
                  </a:cubicBezTo>
                  <a:cubicBezTo>
                    <a:pt x="2367280" y="456386"/>
                    <a:pt x="2419773" y="574920"/>
                    <a:pt x="2489200" y="718853"/>
                  </a:cubicBezTo>
                  <a:cubicBezTo>
                    <a:pt x="2558627" y="862786"/>
                    <a:pt x="2634827" y="1072760"/>
                    <a:pt x="2712720" y="1216693"/>
                  </a:cubicBezTo>
                  <a:cubicBezTo>
                    <a:pt x="2790613" y="1360626"/>
                    <a:pt x="2870200" y="1492706"/>
                    <a:pt x="2956560" y="1582453"/>
                  </a:cubicBezTo>
                  <a:cubicBezTo>
                    <a:pt x="3042920" y="1672200"/>
                    <a:pt x="3112347" y="1714533"/>
                    <a:pt x="3230880" y="1755173"/>
                  </a:cubicBezTo>
                  <a:cubicBezTo>
                    <a:pt x="3349413" y="1795813"/>
                    <a:pt x="3508586" y="1811053"/>
                    <a:pt x="3667760" y="1826293"/>
                  </a:cubicBez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A423B55B-4FBE-EEDE-67D1-AC84D3C130C5}"/>
                </a:ext>
              </a:extLst>
            </p:cNvPr>
            <p:cNvCxnSpPr/>
            <p:nvPr/>
          </p:nvCxnSpPr>
          <p:spPr bwMode="auto">
            <a:xfrm>
              <a:off x="1452880" y="4704080"/>
              <a:ext cx="464312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775DD4B2-F7B8-F65A-4072-7F5A9B306564}"/>
                </a:ext>
              </a:extLst>
            </p:cNvPr>
            <p:cNvCxnSpPr/>
            <p:nvPr/>
          </p:nvCxnSpPr>
          <p:spPr bwMode="auto">
            <a:xfrm>
              <a:off x="3210560" y="4704080"/>
              <a:ext cx="0" cy="13208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E490AD00-A4C1-50DC-0224-BCB69407BCFA}"/>
                </a:ext>
              </a:extLst>
            </p:cNvPr>
            <p:cNvCxnSpPr/>
            <p:nvPr/>
          </p:nvCxnSpPr>
          <p:spPr bwMode="auto">
            <a:xfrm>
              <a:off x="4439920" y="4704080"/>
              <a:ext cx="0" cy="13208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5DF3B0EF-1804-C6A1-1FB3-E5258425E327}"/>
                    </a:ext>
                  </a:extLst>
                </p:cNvPr>
                <p:cNvSpPr txBox="1"/>
                <p:nvPr/>
              </p:nvSpPr>
              <p:spPr>
                <a:xfrm>
                  <a:off x="797674" y="3308747"/>
                  <a:ext cx="601062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ru-RU" sz="2000" dirty="0"/>
                </a:p>
              </p:txBody>
            </p:sp>
          </mc:Choice>
          <mc:Fallback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5DF3B0EF-1804-C6A1-1FB3-E5258425E3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7674" y="3308747"/>
                  <a:ext cx="601062" cy="307777"/>
                </a:xfrm>
                <a:prstGeom prst="rect">
                  <a:avLst/>
                </a:prstGeom>
                <a:blipFill>
                  <a:blip r:embed="rId3"/>
                  <a:stretch>
                    <a:fillRect l="-8081" r="-14141" b="-35294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A80DDA56-53E5-0148-4678-148A11BB225E}"/>
                    </a:ext>
                  </a:extLst>
                </p:cNvPr>
                <p:cNvSpPr txBox="1"/>
                <p:nvPr/>
              </p:nvSpPr>
              <p:spPr>
                <a:xfrm>
                  <a:off x="1121566" y="4568130"/>
                  <a:ext cx="234423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oMath>
                    </m:oMathPara>
                  </a14:m>
                  <a:endParaRPr lang="ru-RU" sz="2000" dirty="0"/>
                </a:p>
              </p:txBody>
            </p:sp>
          </mc:Choice>
          <mc:Fallback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A80DDA56-53E5-0148-4678-148A11BB22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1566" y="4568130"/>
                  <a:ext cx="234423" cy="307777"/>
                </a:xfrm>
                <a:prstGeom prst="rect">
                  <a:avLst/>
                </a:prstGeom>
                <a:blipFill>
                  <a:blip r:embed="rId4"/>
                  <a:stretch>
                    <a:fillRect l="-23077" r="-17949" b="-800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C912C53D-EB9A-7ED9-3F6A-1F368C3DA4BC}"/>
                    </a:ext>
                  </a:extLst>
                </p:cNvPr>
                <p:cNvSpPr txBox="1"/>
                <p:nvPr/>
              </p:nvSpPr>
              <p:spPr>
                <a:xfrm>
                  <a:off x="6233306" y="6070292"/>
                  <a:ext cx="208134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ru-RU" sz="2000" dirty="0"/>
                </a:p>
              </p:txBody>
            </p:sp>
          </mc:Choice>
          <mc:Fallback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C912C53D-EB9A-7ED9-3F6A-1F368C3DA4B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33306" y="6070292"/>
                  <a:ext cx="208134" cy="307777"/>
                </a:xfrm>
                <a:prstGeom prst="rect">
                  <a:avLst/>
                </a:prstGeom>
                <a:blipFill>
                  <a:blip r:embed="rId5"/>
                  <a:stretch>
                    <a:fillRect l="-17647" r="-8824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9F1C22F0-D890-B6B9-D16E-74BD8CED06F9}"/>
                    </a:ext>
                  </a:extLst>
                </p:cNvPr>
                <p:cNvSpPr txBox="1"/>
                <p:nvPr/>
              </p:nvSpPr>
              <p:spPr>
                <a:xfrm>
                  <a:off x="3104024" y="6046956"/>
                  <a:ext cx="213071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ru-RU" sz="2000" dirty="0"/>
                </a:p>
              </p:txBody>
            </p:sp>
          </mc:Choice>
          <mc:Fallback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9F1C22F0-D890-B6B9-D16E-74BD8CED06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04024" y="6046956"/>
                  <a:ext cx="213071" cy="307777"/>
                </a:xfrm>
                <a:prstGeom prst="rect">
                  <a:avLst/>
                </a:prstGeom>
                <a:blipFill>
                  <a:blip r:embed="rId6"/>
                  <a:stretch>
                    <a:fillRect l="-17647" r="-11765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9B3916E3-35AD-0EA3-6FFD-FDCC17201459}"/>
                    </a:ext>
                  </a:extLst>
                </p:cNvPr>
                <p:cNvSpPr txBox="1"/>
                <p:nvPr/>
              </p:nvSpPr>
              <p:spPr>
                <a:xfrm>
                  <a:off x="4336109" y="6046956"/>
                  <a:ext cx="207621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ru-RU" sz="2000" dirty="0"/>
                </a:p>
              </p:txBody>
            </p:sp>
          </mc:Choice>
          <mc:Fallback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9B3916E3-35AD-0EA3-6FFD-FDCC1720145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36109" y="6046956"/>
                  <a:ext cx="207621" cy="307777"/>
                </a:xfrm>
                <a:prstGeom prst="rect">
                  <a:avLst/>
                </a:prstGeom>
                <a:blipFill>
                  <a:blip r:embed="rId7"/>
                  <a:stretch>
                    <a:fillRect l="-29412" r="-26471" b="-784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942516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81871" y="411180"/>
            <a:ext cx="9028258" cy="728663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rgbClr val="FF0000"/>
                </a:solidFill>
              </a:rPr>
              <a:t>Линейный гармонический осциллятор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8C4E5556-02DB-570E-EEA6-0AD5D20A85E7}"/>
              </a:ext>
            </a:extLst>
          </p:cNvPr>
          <p:cNvGrpSpPr/>
          <p:nvPr/>
        </p:nvGrpSpPr>
        <p:grpSpPr>
          <a:xfrm>
            <a:off x="6887711" y="2150629"/>
            <a:ext cx="4847089" cy="3844078"/>
            <a:chOff x="6247631" y="1797699"/>
            <a:chExt cx="4847089" cy="3844078"/>
          </a:xfrm>
        </p:grpSpPr>
        <p:grpSp>
          <p:nvGrpSpPr>
            <p:cNvPr id="13318" name="Group 14"/>
            <p:cNvGrpSpPr>
              <a:grpSpLocks/>
            </p:cNvGrpSpPr>
            <p:nvPr/>
          </p:nvGrpSpPr>
          <p:grpSpPr bwMode="auto">
            <a:xfrm>
              <a:off x="6247631" y="1811187"/>
              <a:ext cx="4847089" cy="3522813"/>
              <a:chOff x="3853" y="505"/>
              <a:chExt cx="1002" cy="517"/>
            </a:xfrm>
          </p:grpSpPr>
          <p:grpSp>
            <p:nvGrpSpPr>
              <p:cNvPr id="13345" name="Group 8"/>
              <p:cNvGrpSpPr>
                <a:grpSpLocks/>
              </p:cNvGrpSpPr>
              <p:nvPr/>
            </p:nvGrpSpPr>
            <p:grpSpPr bwMode="auto">
              <a:xfrm>
                <a:off x="3853" y="505"/>
                <a:ext cx="1002" cy="516"/>
                <a:chOff x="3965" y="497"/>
                <a:chExt cx="1002" cy="516"/>
              </a:xfrm>
            </p:grpSpPr>
            <p:sp>
              <p:nvSpPr>
                <p:cNvPr id="13349" name="Line 6"/>
                <p:cNvSpPr>
                  <a:spLocks noChangeShapeType="1"/>
                </p:cNvSpPr>
                <p:nvPr/>
              </p:nvSpPr>
              <p:spPr bwMode="auto">
                <a:xfrm>
                  <a:off x="3965" y="1013"/>
                  <a:ext cx="100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3350" name="Line 7"/>
                <p:cNvSpPr>
                  <a:spLocks noChangeShapeType="1"/>
                </p:cNvSpPr>
                <p:nvPr/>
              </p:nvSpPr>
              <p:spPr bwMode="auto">
                <a:xfrm flipH="1" flipV="1">
                  <a:off x="4419" y="497"/>
                  <a:ext cx="1" cy="51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  <p:sp>
            <p:nvSpPr>
              <p:cNvPr id="13346" name="Freeform 11"/>
              <p:cNvSpPr>
                <a:spLocks/>
              </p:cNvSpPr>
              <p:nvPr/>
            </p:nvSpPr>
            <p:spPr bwMode="auto">
              <a:xfrm>
                <a:off x="3964" y="646"/>
                <a:ext cx="690" cy="376"/>
              </a:xfrm>
              <a:custGeom>
                <a:avLst/>
                <a:gdLst>
                  <a:gd name="T0" fmla="*/ 0 w 690"/>
                  <a:gd name="T1" fmla="*/ 0 h 376"/>
                  <a:gd name="T2" fmla="*/ 342 w 690"/>
                  <a:gd name="T3" fmla="*/ 372 h 376"/>
                  <a:gd name="T4" fmla="*/ 690 w 690"/>
                  <a:gd name="T5" fmla="*/ 2 h 37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90" h="376">
                    <a:moveTo>
                      <a:pt x="0" y="0"/>
                    </a:moveTo>
                    <a:cubicBezTo>
                      <a:pt x="48" y="116"/>
                      <a:pt x="160" y="368"/>
                      <a:pt x="342" y="372"/>
                    </a:cubicBezTo>
                    <a:cubicBezTo>
                      <a:pt x="524" y="376"/>
                      <a:pt x="648" y="76"/>
                      <a:pt x="690" y="2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89B2F2D9-6D82-A5CA-D0BB-0EAA200FE9F9}"/>
                    </a:ext>
                  </a:extLst>
                </p:cNvPr>
                <p:cNvSpPr txBox="1"/>
                <p:nvPr/>
              </p:nvSpPr>
              <p:spPr>
                <a:xfrm>
                  <a:off x="10886586" y="5334000"/>
                  <a:ext cx="208134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ru-RU" sz="2000" dirty="0"/>
                </a:p>
              </p:txBody>
            </p:sp>
          </mc:Choice>
          <mc:Fallback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89B2F2D9-6D82-A5CA-D0BB-0EAA200FE9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86586" y="5334000"/>
                  <a:ext cx="208134" cy="307777"/>
                </a:xfrm>
                <a:prstGeom prst="rect">
                  <a:avLst/>
                </a:prstGeom>
                <a:blipFill>
                  <a:blip r:embed="rId2"/>
                  <a:stretch>
                    <a:fillRect l="-17647" r="-8824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E90D8370-D646-9011-DB65-DDB3031FA964}"/>
                    </a:ext>
                  </a:extLst>
                </p:cNvPr>
                <p:cNvSpPr txBox="1"/>
                <p:nvPr/>
              </p:nvSpPr>
              <p:spPr>
                <a:xfrm>
                  <a:off x="7752080" y="1797699"/>
                  <a:ext cx="601062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ru-RU" sz="2000" dirty="0"/>
                </a:p>
              </p:txBody>
            </p:sp>
          </mc:Choice>
          <mc:Fallback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E90D8370-D646-9011-DB65-DDB3031FA9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52080" y="1797699"/>
                  <a:ext cx="601062" cy="307777"/>
                </a:xfrm>
                <a:prstGeom prst="rect">
                  <a:avLst/>
                </a:prstGeom>
                <a:blipFill>
                  <a:blip r:embed="rId3"/>
                  <a:stretch>
                    <a:fillRect l="-9184" r="-15306" b="-3800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7168EDA-0660-641B-78DF-EE16668307B8}"/>
                  </a:ext>
                </a:extLst>
              </p:cNvPr>
              <p:cNvSpPr txBox="1"/>
              <p:nvPr/>
            </p:nvSpPr>
            <p:spPr>
              <a:xfrm>
                <a:off x="789325" y="1331022"/>
                <a:ext cx="5929089" cy="5182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Уравнение </a:t>
                </a:r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ℏ</m:t>
                              </m:r>
                            </m:e>
                            <m:sup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sSup>
                                <m:sSupPr>
                                  <m:ctrlP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𝜓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=0,  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ru-RU" dirty="0"/>
              </a:p>
              <a:p>
                <a:endParaRPr lang="ru-RU" dirty="0"/>
              </a:p>
              <a:p>
                <a:r>
                  <a:rPr lang="ru-RU" dirty="0"/>
                  <a:t>Уровни энергии</a:t>
                </a:r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ℏ</m:t>
                      </m:r>
                      <m:r>
                        <a:rPr lang="ru-RU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d>
                        <m:d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 1, 2,…</m:t>
                      </m:r>
                    </m:oMath>
                  </m:oMathPara>
                </a14:m>
                <a:endParaRPr lang="ru-RU" dirty="0"/>
              </a:p>
              <a:p>
                <a:endParaRPr lang="ru-RU" dirty="0"/>
              </a:p>
              <a:p>
                <a:r>
                  <a:rPr lang="ru-RU" dirty="0"/>
                  <a:t>Волновые функции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exp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ℏ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num>
                                <m:den>
                                  <m: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ℏ</m:t>
                                  </m:r>
                                </m:den>
                              </m:f>
                            </m:e>
                          </m:rad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– </a:t>
                </a:r>
                <a:r>
                  <a:rPr lang="ru-RU" dirty="0">
                    <a:solidFill>
                      <a:srgbClr val="FF0000"/>
                    </a:solidFill>
                  </a:rPr>
                  <a:t>многочлены Эрмита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7168EDA-0660-641B-78DF-EE16668307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325" y="1331022"/>
                <a:ext cx="5929089" cy="5182188"/>
              </a:xfrm>
              <a:prstGeom prst="rect">
                <a:avLst/>
              </a:prstGeom>
              <a:blipFill>
                <a:blip r:embed="rId4"/>
                <a:stretch>
                  <a:fillRect l="-1542" t="-941" b="-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A48E684-D136-4BF3-7876-CA8D4ED2AA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75" y="711200"/>
            <a:ext cx="6648450" cy="3810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3CE4FDE-49E0-8A87-FB57-DE85D525BA12}"/>
              </a:ext>
            </a:extLst>
          </p:cNvPr>
          <p:cNvSpPr txBox="1"/>
          <p:nvPr/>
        </p:nvSpPr>
        <p:spPr>
          <a:xfrm>
            <a:off x="774065" y="5008880"/>
            <a:ext cx="6309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Первые три волновые функции стационарных состояний линейного осциллятора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C7BEFEC-4195-B31C-1506-1DE86AD1947B}"/>
                  </a:ext>
                </a:extLst>
              </p:cNvPr>
              <p:cNvSpPr txBox="1"/>
              <p:nvPr/>
            </p:nvSpPr>
            <p:spPr>
              <a:xfrm>
                <a:off x="7589520" y="1646704"/>
                <a:ext cx="4389407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Первые три многочлена Эрмита</a:t>
                </a:r>
              </a:p>
              <a:p>
                <a:endParaRPr lang="ru-RU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C7BEFEC-4195-B31C-1506-1DE86AD194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9520" y="1646704"/>
                <a:ext cx="4389407" cy="1938992"/>
              </a:xfrm>
              <a:prstGeom prst="rect">
                <a:avLst/>
              </a:prstGeom>
              <a:blipFill>
                <a:blip r:embed="rId3"/>
                <a:stretch>
                  <a:fillRect l="-2083" t="-2516" r="-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9237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3D2461-9BBA-AC3F-1C14-96E6123FF289}"/>
              </a:ext>
            </a:extLst>
          </p:cNvPr>
          <p:cNvSpPr txBox="1"/>
          <p:nvPr/>
        </p:nvSpPr>
        <p:spPr>
          <a:xfrm>
            <a:off x="2357412" y="523782"/>
            <a:ext cx="7477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Общие условия, накладываемые на волновую функцию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B509AB6-74CD-D14B-F64A-72DE90EFEE26}"/>
                  </a:ext>
                </a:extLst>
              </p:cNvPr>
              <p:cNvSpPr txBox="1"/>
              <p:nvPr/>
            </p:nvSpPr>
            <p:spPr>
              <a:xfrm>
                <a:off x="1089170" y="1598095"/>
                <a:ext cx="10013657" cy="4427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ru-RU" dirty="0"/>
                  <a:t>Быть непрерывной, однозначной и конечной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ru-RU" dirty="0"/>
                  <a:t>Иметь непрерывные и конечные первые производные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Ψ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ru-RU" i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 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Ψ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ru-RU" i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 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Ψ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endParaRPr lang="ru-RU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ru-RU" dirty="0"/>
                  <a:t>Для состояний дискретного спектра: достаточно быстро убывать на пространственной бесконечности, так что функция оказывается нормируемой (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ru-RU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Ψ</m:t>
                                </m:r>
                              </m:e>
                            </m:d>
                          </m:e>
                          <m:sup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𝑑𝑧</m:t>
                    </m:r>
                  </m:oMath>
                </a14:m>
                <a:r>
                  <a:rPr lang="en-US" dirty="0"/>
                  <a:t> </a:t>
                </a:r>
                <a:r>
                  <a:rPr lang="ru-RU" dirty="0"/>
                  <a:t> конечен), подобные решения существуют только для избранных значений энергии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endParaRPr lang="en-US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ru-RU" dirty="0"/>
                  <a:t>Для состояний непрерывного спектра: оставаться ограниченными на пространственной бесконечности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ru-RU" dirty="0"/>
                  <a:t>Для потенциальной энергии, обращающейся в бесконечность: обращаться в нуль на границе такой области, производная при этом ненулевая 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B509AB6-74CD-D14B-F64A-72DE90EFEE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170" y="1598095"/>
                <a:ext cx="10013657" cy="4427366"/>
              </a:xfrm>
              <a:prstGeom prst="rect">
                <a:avLst/>
              </a:prstGeom>
              <a:blipFill>
                <a:blip r:embed="rId2"/>
                <a:stretch>
                  <a:fillRect l="-853" t="-1102" b="-23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01776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E8BDE62-1623-15F1-67FF-31AC9C634C7A}"/>
                  </a:ext>
                </a:extLst>
              </p:cNvPr>
              <p:cNvSpPr txBox="1"/>
              <p:nvPr/>
            </p:nvSpPr>
            <p:spPr>
              <a:xfrm>
                <a:off x="1173480" y="965200"/>
                <a:ext cx="9845040" cy="3030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Матричные элементы оператора координаты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ℏ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dirty="0"/>
              </a:p>
              <a:p>
                <a:r>
                  <a:rPr lang="ru-RU" dirty="0"/>
                  <a:t>Дипольное излучение возможно только для переходов между соседними уровнями, частота излучения равна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endParaRPr lang="ru-RU" dirty="0"/>
              </a:p>
              <a:p>
                <a:endParaRPr lang="ru-RU" dirty="0"/>
              </a:p>
              <a:p>
                <a:r>
                  <a:rPr lang="ru-RU" dirty="0"/>
                  <a:t>Квадрупольное и пр. излучение имеет кратные частоты </a:t>
                </a:r>
                <a:r>
                  <a:rPr lang="en-US" dirty="0"/>
                  <a:t>2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dirty="0"/>
                  <a:t>, 3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dirty="0"/>
                  <a:t>, …</a:t>
                </a:r>
                <a:endParaRPr lang="ru-RU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E8BDE62-1623-15F1-67FF-31AC9C634C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480" y="965200"/>
                <a:ext cx="9845040" cy="3030188"/>
              </a:xfrm>
              <a:prstGeom prst="rect">
                <a:avLst/>
              </a:prstGeom>
              <a:blipFill>
                <a:blip r:embed="rId2"/>
                <a:stretch>
                  <a:fillRect l="-991" t="-1610" b="-38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4725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47F772-C692-3C7E-F91A-4F207226FFAA}"/>
              </a:ext>
            </a:extLst>
          </p:cNvPr>
          <p:cNvSpPr txBox="1"/>
          <p:nvPr/>
        </p:nvSpPr>
        <p:spPr>
          <a:xfrm>
            <a:off x="895549" y="494841"/>
            <a:ext cx="10400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Частица в одномерной потенциальной яме бесконечной глубины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BDFC34D8-CCA6-3126-379A-02C21A7AF3BA}"/>
              </a:ext>
            </a:extLst>
          </p:cNvPr>
          <p:cNvGrpSpPr/>
          <p:nvPr/>
        </p:nvGrpSpPr>
        <p:grpSpPr>
          <a:xfrm>
            <a:off x="552685" y="2326137"/>
            <a:ext cx="5868989" cy="2273301"/>
            <a:chOff x="3044825" y="1516063"/>
            <a:chExt cx="5868989" cy="2273301"/>
          </a:xfrm>
        </p:grpSpPr>
        <p:grpSp>
          <p:nvGrpSpPr>
            <p:cNvPr id="5" name="Group 8">
              <a:extLst>
                <a:ext uri="{FF2B5EF4-FFF2-40B4-BE49-F238E27FC236}">
                  <a16:creationId xmlns:a16="http://schemas.microsoft.com/office/drawing/2014/main" id="{72B1FFDF-54B7-F0ED-9A08-55FDED1591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78201" y="1516063"/>
              <a:ext cx="5535613" cy="2252662"/>
              <a:chOff x="1168" y="955"/>
              <a:chExt cx="3487" cy="1419"/>
            </a:xfrm>
          </p:grpSpPr>
          <p:sp>
            <p:nvSpPr>
              <p:cNvPr id="22" name="Line 3">
                <a:extLst>
                  <a:ext uri="{FF2B5EF4-FFF2-40B4-BE49-F238E27FC236}">
                    <a16:creationId xmlns:a16="http://schemas.microsoft.com/office/drawing/2014/main" id="{33C43F98-BF8A-6A2A-D816-FD4E6CD72C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68" y="2123"/>
                <a:ext cx="348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Line 4">
                <a:extLst>
                  <a:ext uri="{FF2B5EF4-FFF2-40B4-BE49-F238E27FC236}">
                    <a16:creationId xmlns:a16="http://schemas.microsoft.com/office/drawing/2014/main" id="{A7A98BE8-184A-3BA3-6BB1-08D52F05ED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72" y="955"/>
                <a:ext cx="0" cy="1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24" name="Object 5">
                <a:extLst>
                  <a:ext uri="{FF2B5EF4-FFF2-40B4-BE49-F238E27FC236}">
                    <a16:creationId xmlns:a16="http://schemas.microsoft.com/office/drawing/2014/main" id="{31E897BC-A402-60DF-8A03-3C20C28E5CB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516" y="2202"/>
              <a:ext cx="112" cy="1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634" name="Формула" r:id="rId3" imgW="177569" imgH="266353" progId="Equation.3">
                      <p:embed/>
                    </p:oleObj>
                  </mc:Choice>
                  <mc:Fallback>
                    <p:oleObj name="Формула" r:id="rId3" imgW="177569" imgH="266353" progId="Equation.3">
                      <p:embed/>
                      <p:pic>
                        <p:nvPicPr>
                          <p:cNvPr id="6174" name="Object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16" y="2202"/>
                            <a:ext cx="112" cy="16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" name="Object 6">
                <a:extLst>
                  <a:ext uri="{FF2B5EF4-FFF2-40B4-BE49-F238E27FC236}">
                    <a16:creationId xmlns:a16="http://schemas.microsoft.com/office/drawing/2014/main" id="{51058DDA-B8FE-F077-3851-CA84BA82AFCD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4485" y="2246"/>
              <a:ext cx="136" cy="1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635" name="Формула" r:id="rId5" imgW="215713" imgH="203024" progId="Equation.3">
                      <p:embed/>
                    </p:oleObj>
                  </mc:Choice>
                  <mc:Fallback>
                    <p:oleObj name="Формула" r:id="rId5" imgW="215713" imgH="203024" progId="Equation.3">
                      <p:embed/>
                      <p:pic>
                        <p:nvPicPr>
                          <p:cNvPr id="6175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85" y="2246"/>
                            <a:ext cx="136" cy="12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6" name="Object 7">
                <a:extLst>
                  <a:ext uri="{FF2B5EF4-FFF2-40B4-BE49-F238E27FC236}">
                    <a16:creationId xmlns:a16="http://schemas.microsoft.com/office/drawing/2014/main" id="{3D47D513-B34D-C5E5-A669-E962F728371D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309" y="1023"/>
              <a:ext cx="160" cy="1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636" name="Формула" r:id="rId7" imgW="253780" imgH="253780" progId="Equation.3">
                      <p:embed/>
                    </p:oleObj>
                  </mc:Choice>
                  <mc:Fallback>
                    <p:oleObj name="Формула" r:id="rId7" imgW="253780" imgH="253780" progId="Equation.3">
                      <p:embed/>
                      <p:pic>
                        <p:nvPicPr>
                          <p:cNvPr id="6176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09" y="1023"/>
                            <a:ext cx="160" cy="16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6" name="Line 10">
              <a:extLst>
                <a:ext uri="{FF2B5EF4-FFF2-40B4-BE49-F238E27FC236}">
                  <a16:creationId xmlns:a16="http://schemas.microsoft.com/office/drawing/2014/main" id="{BBF542B7-66F1-37A3-3AEC-1C7217B983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9551" y="2360613"/>
              <a:ext cx="1776413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" name="Group 16">
              <a:extLst>
                <a:ext uri="{FF2B5EF4-FFF2-40B4-BE49-F238E27FC236}">
                  <a16:creationId xmlns:a16="http://schemas.microsoft.com/office/drawing/2014/main" id="{94C25190-3244-1E58-E652-DC75505108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44825" y="1627189"/>
              <a:ext cx="3798888" cy="2162175"/>
              <a:chOff x="958" y="1025"/>
              <a:chExt cx="2393" cy="1362"/>
            </a:xfrm>
          </p:grpSpPr>
          <p:sp>
            <p:nvSpPr>
              <p:cNvPr id="16" name="Line 9">
                <a:extLst>
                  <a:ext uri="{FF2B5EF4-FFF2-40B4-BE49-F238E27FC236}">
                    <a16:creationId xmlns:a16="http://schemas.microsoft.com/office/drawing/2014/main" id="{2D1EB8E6-A0C4-A9F7-2D2D-7AE548F290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84" y="1025"/>
                <a:ext cx="0" cy="1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7" name="Group 13">
                <a:extLst>
                  <a:ext uri="{FF2B5EF4-FFF2-40B4-BE49-F238E27FC236}">
                    <a16:creationId xmlns:a16="http://schemas.microsoft.com/office/drawing/2014/main" id="{97A730C1-8EE4-2F85-AA0D-8F692816802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58" y="1696"/>
                <a:ext cx="2393" cy="173"/>
                <a:chOff x="997" y="1727"/>
                <a:chExt cx="2393" cy="173"/>
              </a:xfrm>
            </p:grpSpPr>
            <p:graphicFrame>
              <p:nvGraphicFramePr>
                <p:cNvPr id="20" name="Object 11">
                  <a:extLst>
                    <a:ext uri="{FF2B5EF4-FFF2-40B4-BE49-F238E27FC236}">
                      <a16:creationId xmlns:a16="http://schemas.microsoft.com/office/drawing/2014/main" id="{4A1C2079-6507-433C-F622-BD61129CE6CE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997" y="1740"/>
                <a:ext cx="464" cy="16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6637" name="Формула" r:id="rId9" imgW="736280" imgH="253890" progId="Equation.3">
                        <p:embed/>
                      </p:oleObj>
                    </mc:Choice>
                    <mc:Fallback>
                      <p:oleObj name="Формула" r:id="rId9" imgW="736280" imgH="253890" progId="Equation.3">
                        <p:embed/>
                        <p:pic>
                          <p:nvPicPr>
                            <p:cNvPr id="6170" name="Object 1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997" y="1740"/>
                              <a:ext cx="464" cy="16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1" name="Object 12">
                  <a:extLst>
                    <a:ext uri="{FF2B5EF4-FFF2-40B4-BE49-F238E27FC236}">
                      <a16:creationId xmlns:a16="http://schemas.microsoft.com/office/drawing/2014/main" id="{1582EDBB-1D36-D585-6C06-4FF977D9294E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2926" y="1727"/>
                <a:ext cx="464" cy="16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6638" name="Формула" r:id="rId11" imgW="736280" imgH="253890" progId="Equation.3">
                        <p:embed/>
                      </p:oleObj>
                    </mc:Choice>
                    <mc:Fallback>
                      <p:oleObj name="Формула" r:id="rId11" imgW="736280" imgH="253890" progId="Equation.3">
                        <p:embed/>
                        <p:pic>
                          <p:nvPicPr>
                            <p:cNvPr id="6171" name="Object 1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926" y="1727"/>
                              <a:ext cx="464" cy="16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18" name="Object 14">
                <a:extLst>
                  <a:ext uri="{FF2B5EF4-FFF2-40B4-BE49-F238E27FC236}">
                    <a16:creationId xmlns:a16="http://schemas.microsoft.com/office/drawing/2014/main" id="{1634C1A3-7218-50B1-4F18-8BB26A68CEEF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919" y="1185"/>
              <a:ext cx="424" cy="1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639" name="Формула" r:id="rId12" imgW="672808" imgH="266584" progId="Equation.3">
                      <p:embed/>
                    </p:oleObj>
                  </mc:Choice>
                  <mc:Fallback>
                    <p:oleObj name="Формула" r:id="rId12" imgW="672808" imgH="266584" progId="Equation.3">
                      <p:embed/>
                      <p:pic>
                        <p:nvPicPr>
                          <p:cNvPr id="6168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19" y="1185"/>
                            <a:ext cx="424" cy="16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" name="Object 15">
                <a:extLst>
                  <a:ext uri="{FF2B5EF4-FFF2-40B4-BE49-F238E27FC236}">
                    <a16:creationId xmlns:a16="http://schemas.microsoft.com/office/drawing/2014/main" id="{D200A468-30D4-F4E1-C441-72E00D989788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631" y="2219"/>
              <a:ext cx="88" cy="1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640" name="Формула" r:id="rId14" imgW="139579" imgH="266469" progId="Equation.3">
                      <p:embed/>
                    </p:oleObj>
                  </mc:Choice>
                  <mc:Fallback>
                    <p:oleObj name="Формула" r:id="rId14" imgW="139579" imgH="266469" progId="Equation.3">
                      <p:embed/>
                      <p:pic>
                        <p:nvPicPr>
                          <p:cNvPr id="6169" name="Object 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31" y="2219"/>
                            <a:ext cx="88" cy="16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8" name="Group 20">
              <a:extLst>
                <a:ext uri="{FF2B5EF4-FFF2-40B4-BE49-F238E27FC236}">
                  <a16:creationId xmlns:a16="http://schemas.microsoft.com/office/drawing/2014/main" id="{59121CF0-CDED-6A13-5AC7-E765E46FD5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21039" y="3524251"/>
              <a:ext cx="3819525" cy="250825"/>
              <a:chOff x="1069" y="2220"/>
              <a:chExt cx="2406" cy="158"/>
            </a:xfrm>
          </p:grpSpPr>
          <p:graphicFrame>
            <p:nvGraphicFramePr>
              <p:cNvPr id="13" name="Object 17">
                <a:extLst>
                  <a:ext uri="{FF2B5EF4-FFF2-40B4-BE49-F238E27FC236}">
                    <a16:creationId xmlns:a16="http://schemas.microsoft.com/office/drawing/2014/main" id="{CFE55C9A-521D-1231-2DE8-A94E347EA595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069" y="2226"/>
              <a:ext cx="120" cy="1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641" name="Формула" r:id="rId16" imgW="190417" imgH="241195" progId="Equation.3">
                      <p:embed/>
                    </p:oleObj>
                  </mc:Choice>
                  <mc:Fallback>
                    <p:oleObj name="Формула" r:id="rId16" imgW="190417" imgH="241195" progId="Equation.3">
                      <p:embed/>
                      <p:pic>
                        <p:nvPicPr>
                          <p:cNvPr id="6163" name="Object 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69" y="2226"/>
                            <a:ext cx="120" cy="15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" name="Object 18">
                <a:extLst>
                  <a:ext uri="{FF2B5EF4-FFF2-40B4-BE49-F238E27FC236}">
                    <a16:creationId xmlns:a16="http://schemas.microsoft.com/office/drawing/2014/main" id="{C95A616E-E937-616B-2BB5-7DDF3A8BB738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988" y="2220"/>
              <a:ext cx="192" cy="1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642" name="Формула" r:id="rId18" imgW="304668" imgH="241195" progId="Equation.3">
                      <p:embed/>
                    </p:oleObj>
                  </mc:Choice>
                  <mc:Fallback>
                    <p:oleObj name="Формула" r:id="rId18" imgW="304668" imgH="241195" progId="Equation.3">
                      <p:embed/>
                      <p:pic>
                        <p:nvPicPr>
                          <p:cNvPr id="6164" name="Object 1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88" y="2220"/>
                            <a:ext cx="192" cy="15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" name="Object 19">
                <a:extLst>
                  <a:ext uri="{FF2B5EF4-FFF2-40B4-BE49-F238E27FC236}">
                    <a16:creationId xmlns:a16="http://schemas.microsoft.com/office/drawing/2014/main" id="{25706FA5-5803-5A34-D971-CFDBC95DA4E6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219" y="2220"/>
              <a:ext cx="256" cy="1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643" name="Формула" r:id="rId20" imgW="406224" imgH="241195" progId="Equation.3">
                      <p:embed/>
                    </p:oleObj>
                  </mc:Choice>
                  <mc:Fallback>
                    <p:oleObj name="Формула" r:id="rId20" imgW="406224" imgH="241195" progId="Equation.3">
                      <p:embed/>
                      <p:pic>
                        <p:nvPicPr>
                          <p:cNvPr id="6165" name="Object 1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19" y="2220"/>
                            <a:ext cx="256" cy="15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9" name="Object 23">
              <a:extLst>
                <a:ext uri="{FF2B5EF4-FFF2-40B4-BE49-F238E27FC236}">
                  <a16:creationId xmlns:a16="http://schemas.microsoft.com/office/drawing/2014/main" id="{B67C3D95-3F5F-5803-307B-2C8A877DB6A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013450" y="3257550"/>
            <a:ext cx="16510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644" name="Формула" r:id="rId22" imgW="164957" imgH="342603" progId="Equation.3">
                    <p:embed/>
                  </p:oleObj>
                </mc:Choice>
                <mc:Fallback>
                  <p:oleObj name="Формула" r:id="rId22" imgW="164957" imgH="342603" progId="Equation.3">
                    <p:embed/>
                    <p:pic>
                      <p:nvPicPr>
                        <p:cNvPr id="6153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3450" y="3257550"/>
                          <a:ext cx="165100" cy="342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" name="Group 32">
              <a:extLst>
                <a:ext uri="{FF2B5EF4-FFF2-40B4-BE49-F238E27FC236}">
                  <a16:creationId xmlns:a16="http://schemas.microsoft.com/office/drawing/2014/main" id="{F621A9BB-F7C4-78A9-79A3-FFF5A5690B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43439" y="2381251"/>
              <a:ext cx="484187" cy="963613"/>
              <a:chOff x="1965" y="1500"/>
              <a:chExt cx="305" cy="607"/>
            </a:xfrm>
          </p:grpSpPr>
          <p:sp>
            <p:nvSpPr>
              <p:cNvPr id="11" name="Line 30">
                <a:extLst>
                  <a:ext uri="{FF2B5EF4-FFF2-40B4-BE49-F238E27FC236}">
                    <a16:creationId xmlns:a16="http://schemas.microsoft.com/office/drawing/2014/main" id="{38900B60-F9AC-1058-5960-CB442B5F3D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65" y="1500"/>
                <a:ext cx="2" cy="60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12" name="Object 31">
                <a:extLst>
                  <a:ext uri="{FF2B5EF4-FFF2-40B4-BE49-F238E27FC236}">
                    <a16:creationId xmlns:a16="http://schemas.microsoft.com/office/drawing/2014/main" id="{81B07A63-9DD5-1482-6D0A-2A9E884E34E6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102" y="1681"/>
              <a:ext cx="168" cy="1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645" name="Формула" r:id="rId24" imgW="266469" imgH="241091" progId="Equation.3">
                      <p:embed/>
                    </p:oleObj>
                  </mc:Choice>
                  <mc:Fallback>
                    <p:oleObj name="Формула" r:id="rId24" imgW="266469" imgH="241091" progId="Equation.3">
                      <p:embed/>
                      <p:pic>
                        <p:nvPicPr>
                          <p:cNvPr id="6162" name="Object 3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02" y="1681"/>
                            <a:ext cx="168" cy="15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1F0C55C-232B-741F-769F-43EA129AFC79}"/>
                  </a:ext>
                </a:extLst>
              </p:cNvPr>
              <p:cNvSpPr txBox="1"/>
              <p:nvPr/>
            </p:nvSpPr>
            <p:spPr>
              <a:xfrm>
                <a:off x="6940786" y="1977731"/>
                <a:ext cx="4725647" cy="3049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Области </a:t>
                </a:r>
                <a:r>
                  <a:rPr lang="en-US" dirty="0"/>
                  <a:t>I, III: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ru-RU" dirty="0"/>
              </a:p>
              <a:p>
                <a:endParaRPr lang="ru-RU" dirty="0"/>
              </a:p>
              <a:p>
                <a:r>
                  <a:rPr lang="ru-RU" dirty="0"/>
                  <a:t>Область </a:t>
                </a:r>
                <a:r>
                  <a:rPr lang="en-US" dirty="0"/>
                  <a:t>II: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d>
                      <m:dPr>
                        <m:ctrlPr>
                          <a:rPr lang="ru-R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ru-RU" dirty="0"/>
                  <a:t>,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d>
                      <m:dPr>
                        <m:ctrlPr>
                          <a:rPr lang="ru-R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ru-RU" dirty="0"/>
              </a:p>
              <a:p>
                <a:r>
                  <a:rPr lang="en-US" dirty="0"/>
                  <a:t>– </a:t>
                </a:r>
                <a:r>
                  <a:rPr lang="ru-RU" dirty="0"/>
                  <a:t>граничные условия</a:t>
                </a:r>
              </a:p>
              <a:p>
                <a:endParaRPr lang="ru-RU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𝜓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=0, 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𝑚𝐸</m:t>
                          </m:r>
                        </m:num>
                        <m:den>
                          <m:sSup>
                            <m:sSup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ℏ</m:t>
                              </m:r>
                            </m:e>
                            <m:sup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– </a:t>
                </a:r>
                <a:r>
                  <a:rPr lang="ru-RU" dirty="0"/>
                  <a:t>уравнение</a:t>
                </a: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1F0C55C-232B-741F-769F-43EA129AFC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86" y="1977731"/>
                <a:ext cx="4725647" cy="3049489"/>
              </a:xfrm>
              <a:prstGeom prst="rect">
                <a:avLst/>
              </a:prstGeom>
              <a:blipFill>
                <a:blip r:embed="rId26"/>
                <a:stretch>
                  <a:fillRect l="-2065" t="-1597" b="-35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BC0A21D-B9A0-A2D9-5E6F-E92AD840C4B9}"/>
                  </a:ext>
                </a:extLst>
              </p:cNvPr>
              <p:cNvSpPr txBox="1"/>
              <p:nvPr/>
            </p:nvSpPr>
            <p:spPr>
              <a:xfrm>
                <a:off x="886061" y="5119924"/>
                <a:ext cx="9821471" cy="14566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Общее решение уравнения: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𝑘𝑥</m:t>
                        </m:r>
                      </m:e>
                    </m:func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𝑘𝑥</m:t>
                        </m:r>
                      </m:e>
                    </m:func>
                  </m:oMath>
                </a14:m>
                <a:endParaRPr lang="en-US" b="0" dirty="0">
                  <a:solidFill>
                    <a:srgbClr val="000000"/>
                  </a:solidFill>
                </a:endParaRPr>
              </a:p>
              <a:p>
                <a:r>
                  <a:rPr lang="ru-RU" dirty="0"/>
                  <a:t>Решение, удовлетворяющее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d>
                      <m:dPr>
                        <m:ctrlPr>
                          <a:rPr lang="ru-R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ru-RU" dirty="0"/>
                  <a:t>: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func>
                      <m:func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𝑘𝑥</m:t>
                        </m:r>
                      </m:e>
                    </m:func>
                  </m:oMath>
                </a14:m>
                <a:endParaRPr lang="ru-RU" dirty="0"/>
              </a:p>
              <a:p>
                <a:r>
                  <a:rPr lang="ru-RU" dirty="0"/>
                  <a:t>Решение, удовлетворяющее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d>
                      <m:dPr>
                        <m:ctrlPr>
                          <a:rPr lang="ru-R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ru-RU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func>
                      <m:func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𝑛𝑥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den>
                        </m:f>
                      </m:e>
                    </m:func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   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ℏ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BC0A21D-B9A0-A2D9-5E6F-E92AD840C4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061" y="5119924"/>
                <a:ext cx="9821471" cy="1456681"/>
              </a:xfrm>
              <a:prstGeom prst="rect">
                <a:avLst/>
              </a:prstGeom>
              <a:blipFill>
                <a:blip r:embed="rId27"/>
                <a:stretch>
                  <a:fillRect l="-931" t="-3347" b="-25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7969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221" name="Object 31"/>
              <p:cNvSpPr txBox="1"/>
              <p:nvPr/>
            </p:nvSpPr>
            <p:spPr bwMode="auto">
              <a:xfrm>
                <a:off x="4922033" y="563908"/>
                <a:ext cx="4383001" cy="213253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ℏ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 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=1, 2,…</m:t>
                    </m:r>
                  </m:oMath>
                </a14:m>
                <a:endParaRPr lang="en-US" dirty="0"/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– </a:t>
                </a:r>
                <a:r>
                  <a:rPr lang="ru-RU" dirty="0"/>
                  <a:t>энергия </a:t>
                </a:r>
                <a:r>
                  <a:rPr lang="ru-RU" dirty="0">
                    <a:solidFill>
                      <a:srgbClr val="FF0000"/>
                    </a:solidFill>
                  </a:rPr>
                  <a:t>нулевых колебаний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/>
                <a:r>
                  <a:rPr lang="ru-RU" dirty="0"/>
                  <a:t>Весь спектр дискретный</a:t>
                </a:r>
                <a:endParaRPr lang="en-US" dirty="0"/>
              </a:p>
              <a:p>
                <a:pPr/>
                <a:r>
                  <a:rPr lang="ru-RU" dirty="0"/>
                  <a:t>Уровни </a:t>
                </a:r>
                <a:r>
                  <a:rPr lang="ru-RU" dirty="0" err="1"/>
                  <a:t>невырождены</a:t>
                </a:r>
                <a:endParaRPr lang="ru-RU" dirty="0"/>
              </a:p>
            </p:txBody>
          </p:sp>
        </mc:Choice>
        <mc:Fallback>
          <p:sp>
            <p:nvSpPr>
              <p:cNvPr id="9221" name="Object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22033" y="563908"/>
                <a:ext cx="4383001" cy="2132535"/>
              </a:xfrm>
              <a:prstGeom prst="rect">
                <a:avLst/>
              </a:prstGeom>
              <a:blipFill>
                <a:blip r:embed="rId3"/>
                <a:stretch>
                  <a:fillRect l="-2086" b="-659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FF326036-975F-4956-57F8-C0D029CBDCC2}"/>
              </a:ext>
            </a:extLst>
          </p:cNvPr>
          <p:cNvGrpSpPr/>
          <p:nvPr/>
        </p:nvGrpSpPr>
        <p:grpSpPr>
          <a:xfrm>
            <a:off x="947058" y="4629489"/>
            <a:ext cx="3236912" cy="2046288"/>
            <a:chOff x="2205038" y="4651375"/>
            <a:chExt cx="3236912" cy="2046288"/>
          </a:xfrm>
        </p:grpSpPr>
        <p:grpSp>
          <p:nvGrpSpPr>
            <p:cNvPr id="9220" name="Group 30"/>
            <p:cNvGrpSpPr>
              <a:grpSpLocks/>
            </p:cNvGrpSpPr>
            <p:nvPr/>
          </p:nvGrpSpPr>
          <p:grpSpPr bwMode="auto">
            <a:xfrm>
              <a:off x="2205038" y="4651375"/>
              <a:ext cx="3236912" cy="2046288"/>
              <a:chOff x="429" y="2930"/>
              <a:chExt cx="2039" cy="1289"/>
            </a:xfrm>
          </p:grpSpPr>
          <p:grpSp>
            <p:nvGrpSpPr>
              <p:cNvPr id="9279" name="Group 15"/>
              <p:cNvGrpSpPr>
                <a:grpSpLocks/>
              </p:cNvGrpSpPr>
              <p:nvPr/>
            </p:nvGrpSpPr>
            <p:grpSpPr bwMode="auto">
              <a:xfrm>
                <a:off x="699" y="2930"/>
                <a:ext cx="1752" cy="1289"/>
                <a:chOff x="703" y="466"/>
                <a:chExt cx="1752" cy="1289"/>
              </a:xfrm>
            </p:grpSpPr>
            <p:sp>
              <p:nvSpPr>
                <p:cNvPr id="9282" name="Line 16"/>
                <p:cNvSpPr>
                  <a:spLocks noChangeShapeType="1"/>
                </p:cNvSpPr>
                <p:nvPr/>
              </p:nvSpPr>
              <p:spPr bwMode="auto">
                <a:xfrm>
                  <a:off x="743" y="1471"/>
                  <a:ext cx="171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283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759" y="466"/>
                  <a:ext cx="0" cy="100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284" name="Line 18"/>
                <p:cNvSpPr>
                  <a:spLocks noChangeShapeType="1"/>
                </p:cNvSpPr>
                <p:nvPr/>
              </p:nvSpPr>
              <p:spPr bwMode="auto">
                <a:xfrm>
                  <a:off x="1823" y="544"/>
                  <a:ext cx="0" cy="92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aphicFrame>
              <p:nvGraphicFramePr>
                <p:cNvPr id="9285" name="Object 19"/>
                <p:cNvGraphicFramePr>
                  <a:graphicFrameLocks noChangeAspect="1"/>
                </p:cNvGraphicFramePr>
                <p:nvPr/>
              </p:nvGraphicFramePr>
              <p:xfrm>
                <a:off x="703" y="1587"/>
                <a:ext cx="112" cy="16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0106" name="Формула" r:id="rId4" imgW="177569" imgH="266353" progId="Equation.3">
                        <p:embed/>
                      </p:oleObj>
                    </mc:Choice>
                    <mc:Fallback>
                      <p:oleObj name="Формула" r:id="rId4" imgW="177569" imgH="266353" progId="Equation.3">
                        <p:embed/>
                        <p:pic>
                          <p:nvPicPr>
                            <p:cNvPr id="0" name="Object 1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03" y="1587"/>
                              <a:ext cx="112" cy="16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9286" name="Object 20"/>
                <p:cNvGraphicFramePr>
                  <a:graphicFrameLocks noChangeAspect="1"/>
                </p:cNvGraphicFramePr>
                <p:nvPr/>
              </p:nvGraphicFramePr>
              <p:xfrm>
                <a:off x="1779" y="1587"/>
                <a:ext cx="88" cy="16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0107" name="Формула" r:id="rId6" imgW="139579" imgH="266469" progId="Equation.3">
                        <p:embed/>
                      </p:oleObj>
                    </mc:Choice>
                    <mc:Fallback>
                      <p:oleObj name="Формула" r:id="rId6" imgW="139579" imgH="266469" progId="Equation.3">
                        <p:embed/>
                        <p:pic>
                          <p:nvPicPr>
                            <p:cNvPr id="0" name="Object 20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79" y="1587"/>
                              <a:ext cx="88" cy="16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9280" name="Object 24"/>
              <p:cNvGraphicFramePr>
                <a:graphicFrameLocks noChangeAspect="1"/>
              </p:cNvGraphicFramePr>
              <p:nvPr/>
            </p:nvGraphicFramePr>
            <p:xfrm>
              <a:off x="2332" y="4027"/>
              <a:ext cx="136" cy="1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108" name="Формула" r:id="rId8" imgW="215713" imgH="203024" progId="Equation.3">
                      <p:embed/>
                    </p:oleObj>
                  </mc:Choice>
                  <mc:Fallback>
                    <p:oleObj name="Формула" r:id="rId8" imgW="215713" imgH="203024" progId="Equation.3">
                      <p:embed/>
                      <p:pic>
                        <p:nvPicPr>
                          <p:cNvPr id="0" name="Object 2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32" y="4027"/>
                            <a:ext cx="136" cy="12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81" name="Object 27"/>
              <p:cNvGraphicFramePr>
                <a:graphicFrameLocks noChangeAspect="1"/>
              </p:cNvGraphicFramePr>
              <p:nvPr/>
            </p:nvGraphicFramePr>
            <p:xfrm>
              <a:off x="429" y="2951"/>
              <a:ext cx="232" cy="2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109" name="Формула" r:id="rId10" imgW="368300" imgH="419100" progId="Equation.3">
                      <p:embed/>
                    </p:oleObj>
                  </mc:Choice>
                  <mc:Fallback>
                    <p:oleObj name="Формула" r:id="rId10" imgW="368300" imgH="419100" progId="Equation.3">
                      <p:embed/>
                      <p:pic>
                        <p:nvPicPr>
                          <p:cNvPr id="0" name="Object 2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9" y="2951"/>
                            <a:ext cx="232" cy="26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9227" name="Group 59"/>
            <p:cNvGrpSpPr>
              <a:grpSpLocks/>
            </p:cNvGrpSpPr>
            <p:nvPr/>
          </p:nvGrpSpPr>
          <p:grpSpPr bwMode="auto">
            <a:xfrm>
              <a:off x="2728914" y="5326063"/>
              <a:ext cx="1666875" cy="906462"/>
              <a:chOff x="766" y="3371"/>
              <a:chExt cx="1050" cy="571"/>
            </a:xfrm>
          </p:grpSpPr>
          <p:sp>
            <p:nvSpPr>
              <p:cNvPr id="9275" name="Freeform 42"/>
              <p:cNvSpPr>
                <a:spLocks/>
              </p:cNvSpPr>
              <p:nvPr/>
            </p:nvSpPr>
            <p:spPr bwMode="auto">
              <a:xfrm>
                <a:off x="766" y="3567"/>
                <a:ext cx="1050" cy="375"/>
              </a:xfrm>
              <a:custGeom>
                <a:avLst/>
                <a:gdLst>
                  <a:gd name="T0" fmla="*/ 0 w 1050"/>
                  <a:gd name="T1" fmla="*/ 367 h 375"/>
                  <a:gd name="T2" fmla="*/ 521 w 1050"/>
                  <a:gd name="T3" fmla="*/ 0 h 375"/>
                  <a:gd name="T4" fmla="*/ 1050 w 1050"/>
                  <a:gd name="T5" fmla="*/ 367 h 37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50" h="375">
                    <a:moveTo>
                      <a:pt x="0" y="367"/>
                    </a:moveTo>
                    <a:cubicBezTo>
                      <a:pt x="332" y="375"/>
                      <a:pt x="355" y="0"/>
                      <a:pt x="521" y="0"/>
                    </a:cubicBezTo>
                    <a:cubicBezTo>
                      <a:pt x="687" y="0"/>
                      <a:pt x="740" y="363"/>
                      <a:pt x="1050" y="367"/>
                    </a:cubicBezTo>
                  </a:path>
                </a:pathLst>
              </a:custGeom>
              <a:noFill/>
              <a:ln w="381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9276" name="Object 48"/>
              <p:cNvGraphicFramePr>
                <a:graphicFrameLocks noChangeAspect="1"/>
              </p:cNvGraphicFramePr>
              <p:nvPr/>
            </p:nvGraphicFramePr>
            <p:xfrm>
              <a:off x="1127" y="3371"/>
              <a:ext cx="368" cy="1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110" name="Формула" r:id="rId12" imgW="583693" imgH="266469" progId="Equation.3">
                      <p:embed/>
                    </p:oleObj>
                  </mc:Choice>
                  <mc:Fallback>
                    <p:oleObj name="Формула" r:id="rId12" imgW="583693" imgH="266469" progId="Equation.3">
                      <p:embed/>
                      <p:pic>
                        <p:nvPicPr>
                          <p:cNvPr id="0" name="Object 4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27" y="3371"/>
                            <a:ext cx="368" cy="16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9230" name="Group 60"/>
            <p:cNvGrpSpPr>
              <a:grpSpLocks/>
            </p:cNvGrpSpPr>
            <p:nvPr/>
          </p:nvGrpSpPr>
          <p:grpSpPr bwMode="auto">
            <a:xfrm>
              <a:off x="2728914" y="5438776"/>
              <a:ext cx="1997075" cy="798513"/>
              <a:chOff x="759" y="3426"/>
              <a:chExt cx="1258" cy="503"/>
            </a:xfrm>
          </p:grpSpPr>
          <p:sp>
            <p:nvSpPr>
              <p:cNvPr id="9269" name="Freeform 41"/>
              <p:cNvSpPr>
                <a:spLocks/>
              </p:cNvSpPr>
              <p:nvPr/>
            </p:nvSpPr>
            <p:spPr bwMode="auto">
              <a:xfrm>
                <a:off x="759" y="3546"/>
                <a:ext cx="1047" cy="383"/>
              </a:xfrm>
              <a:custGeom>
                <a:avLst/>
                <a:gdLst>
                  <a:gd name="T0" fmla="*/ 0 w 1047"/>
                  <a:gd name="T1" fmla="*/ 368 h 383"/>
                  <a:gd name="T2" fmla="*/ 240 w 1047"/>
                  <a:gd name="T3" fmla="*/ 2 h 383"/>
                  <a:gd name="T4" fmla="*/ 510 w 1047"/>
                  <a:gd name="T5" fmla="*/ 380 h 383"/>
                  <a:gd name="T6" fmla="*/ 776 w 1047"/>
                  <a:gd name="T7" fmla="*/ 5 h 383"/>
                  <a:gd name="T8" fmla="*/ 1047 w 1047"/>
                  <a:gd name="T9" fmla="*/ 371 h 38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47" h="383">
                    <a:moveTo>
                      <a:pt x="0" y="368"/>
                    </a:moveTo>
                    <a:cubicBezTo>
                      <a:pt x="149" y="377"/>
                      <a:pt x="155" y="0"/>
                      <a:pt x="240" y="2"/>
                    </a:cubicBezTo>
                    <a:cubicBezTo>
                      <a:pt x="325" y="4"/>
                      <a:pt x="376" y="377"/>
                      <a:pt x="510" y="380"/>
                    </a:cubicBezTo>
                    <a:cubicBezTo>
                      <a:pt x="644" y="383"/>
                      <a:pt x="687" y="6"/>
                      <a:pt x="776" y="5"/>
                    </a:cubicBezTo>
                    <a:cubicBezTo>
                      <a:pt x="865" y="4"/>
                      <a:pt x="887" y="377"/>
                      <a:pt x="1047" y="371"/>
                    </a:cubicBezTo>
                  </a:path>
                </a:pathLst>
              </a:custGeom>
              <a:noFill/>
              <a:ln w="381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9270" name="Object 51"/>
              <p:cNvGraphicFramePr>
                <a:graphicFrameLocks noChangeAspect="1"/>
              </p:cNvGraphicFramePr>
              <p:nvPr/>
            </p:nvGraphicFramePr>
            <p:xfrm>
              <a:off x="1633" y="3426"/>
              <a:ext cx="384" cy="1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111" name="Формула" r:id="rId14" imgW="609336" imgH="266584" progId="Equation.3">
                      <p:embed/>
                    </p:oleObj>
                  </mc:Choice>
                  <mc:Fallback>
                    <p:oleObj name="Формула" r:id="rId14" imgW="609336" imgH="266584" progId="Equation.3">
                      <p:embed/>
                      <p:pic>
                        <p:nvPicPr>
                          <p:cNvPr id="0" name="Object 5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33" y="3426"/>
                            <a:ext cx="384" cy="168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ffectLst/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03E7504C-19B3-4B92-8334-B5FB6E4DB20C}"/>
              </a:ext>
            </a:extLst>
          </p:cNvPr>
          <p:cNvGrpSpPr/>
          <p:nvPr/>
        </p:nvGrpSpPr>
        <p:grpSpPr>
          <a:xfrm>
            <a:off x="1161583" y="2613894"/>
            <a:ext cx="3033712" cy="1595438"/>
            <a:chOff x="2449513" y="2517775"/>
            <a:chExt cx="3033712" cy="1595438"/>
          </a:xfrm>
        </p:grpSpPr>
        <p:grpSp>
          <p:nvGrpSpPr>
            <p:cNvPr id="9219" name="Group 29"/>
            <p:cNvGrpSpPr>
              <a:grpSpLocks/>
            </p:cNvGrpSpPr>
            <p:nvPr/>
          </p:nvGrpSpPr>
          <p:grpSpPr bwMode="auto">
            <a:xfrm>
              <a:off x="2449513" y="2517775"/>
              <a:ext cx="3033712" cy="1595438"/>
              <a:chOff x="583" y="1610"/>
              <a:chExt cx="1911" cy="1005"/>
            </a:xfrm>
          </p:grpSpPr>
          <p:sp>
            <p:nvSpPr>
              <p:cNvPr id="9287" name="Line 10"/>
              <p:cNvSpPr>
                <a:spLocks noChangeShapeType="1"/>
              </p:cNvSpPr>
              <p:nvPr/>
            </p:nvSpPr>
            <p:spPr bwMode="auto">
              <a:xfrm>
                <a:off x="759" y="2205"/>
                <a:ext cx="171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88" name="Line 11"/>
              <p:cNvSpPr>
                <a:spLocks noChangeShapeType="1"/>
              </p:cNvSpPr>
              <p:nvPr/>
            </p:nvSpPr>
            <p:spPr bwMode="auto">
              <a:xfrm flipV="1">
                <a:off x="775" y="1610"/>
                <a:ext cx="0" cy="100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89" name="Line 12"/>
              <p:cNvSpPr>
                <a:spLocks noChangeShapeType="1"/>
              </p:cNvSpPr>
              <p:nvPr/>
            </p:nvSpPr>
            <p:spPr bwMode="auto">
              <a:xfrm>
                <a:off x="1839" y="1688"/>
                <a:ext cx="0" cy="92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9290" name="Object 13"/>
              <p:cNvGraphicFramePr>
                <a:graphicFrameLocks noChangeAspect="1"/>
              </p:cNvGraphicFramePr>
              <p:nvPr/>
            </p:nvGraphicFramePr>
            <p:xfrm>
              <a:off x="599" y="2211"/>
              <a:ext cx="112" cy="1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112" name="Формула" r:id="rId16" imgW="177569" imgH="266353" progId="Equation.3">
                      <p:embed/>
                    </p:oleObj>
                  </mc:Choice>
                  <mc:Fallback>
                    <p:oleObj name="Формула" r:id="rId16" imgW="177569" imgH="266353" progId="Equation.3">
                      <p:embed/>
                      <p:pic>
                        <p:nvPicPr>
                          <p:cNvPr id="0" name="Object 1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99" y="2211"/>
                            <a:ext cx="112" cy="16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91" name="Object 14"/>
              <p:cNvGraphicFramePr>
                <a:graphicFrameLocks noChangeAspect="1"/>
              </p:cNvGraphicFramePr>
              <p:nvPr/>
            </p:nvGraphicFramePr>
            <p:xfrm>
              <a:off x="1906" y="2274"/>
              <a:ext cx="88" cy="1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113" name="Формула" r:id="rId17" imgW="139579" imgH="266469" progId="Equation.3">
                      <p:embed/>
                    </p:oleObj>
                  </mc:Choice>
                  <mc:Fallback>
                    <p:oleObj name="Формула" r:id="rId17" imgW="139579" imgH="266469" progId="Equation.3">
                      <p:embed/>
                      <p:pic>
                        <p:nvPicPr>
                          <p:cNvPr id="0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06" y="2274"/>
                            <a:ext cx="88" cy="16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92" name="Object 25"/>
              <p:cNvGraphicFramePr>
                <a:graphicFrameLocks noChangeAspect="1"/>
              </p:cNvGraphicFramePr>
              <p:nvPr/>
            </p:nvGraphicFramePr>
            <p:xfrm>
              <a:off x="2358" y="2286"/>
              <a:ext cx="136" cy="1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114" name="Формула" r:id="rId18" imgW="215713" imgH="203024" progId="Equation.3">
                      <p:embed/>
                    </p:oleObj>
                  </mc:Choice>
                  <mc:Fallback>
                    <p:oleObj name="Формула" r:id="rId18" imgW="215713" imgH="203024" progId="Equation.3">
                      <p:embed/>
                      <p:pic>
                        <p:nvPicPr>
                          <p:cNvPr id="0" name="Object 2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58" y="2286"/>
                            <a:ext cx="136" cy="12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93" name="Object 26"/>
              <p:cNvGraphicFramePr>
                <a:graphicFrameLocks noChangeAspect="1"/>
              </p:cNvGraphicFramePr>
              <p:nvPr/>
            </p:nvGraphicFramePr>
            <p:xfrm>
              <a:off x="583" y="1638"/>
              <a:ext cx="152" cy="1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115" name="Формула" r:id="rId19" imgW="241195" imgH="253890" progId="Equation.3">
                      <p:embed/>
                    </p:oleObj>
                  </mc:Choice>
                  <mc:Fallback>
                    <p:oleObj name="Формула" r:id="rId19" imgW="241195" imgH="253890" progId="Equation.3">
                      <p:embed/>
                      <p:pic>
                        <p:nvPicPr>
                          <p:cNvPr id="0" name="Object 2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83" y="1638"/>
                            <a:ext cx="152" cy="16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9228" name="Group 57"/>
            <p:cNvGrpSpPr>
              <a:grpSpLocks/>
            </p:cNvGrpSpPr>
            <p:nvPr/>
          </p:nvGrpSpPr>
          <p:grpSpPr bwMode="auto">
            <a:xfrm>
              <a:off x="2754314" y="2600326"/>
              <a:ext cx="1666875" cy="860425"/>
              <a:chOff x="781" y="1628"/>
              <a:chExt cx="1050" cy="542"/>
            </a:xfrm>
          </p:grpSpPr>
          <p:sp>
            <p:nvSpPr>
              <p:cNvPr id="9273" name="Freeform 39"/>
              <p:cNvSpPr>
                <a:spLocks/>
              </p:cNvSpPr>
              <p:nvPr/>
            </p:nvSpPr>
            <p:spPr bwMode="auto">
              <a:xfrm>
                <a:off x="781" y="1806"/>
                <a:ext cx="1050" cy="364"/>
              </a:xfrm>
              <a:custGeom>
                <a:avLst/>
                <a:gdLst>
                  <a:gd name="T0" fmla="*/ 0 w 1050"/>
                  <a:gd name="T1" fmla="*/ 364 h 364"/>
                  <a:gd name="T2" fmla="*/ 506 w 1050"/>
                  <a:gd name="T3" fmla="*/ 0 h 364"/>
                  <a:gd name="T4" fmla="*/ 1050 w 1050"/>
                  <a:gd name="T5" fmla="*/ 364 h 36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50" h="364">
                    <a:moveTo>
                      <a:pt x="0" y="364"/>
                    </a:moveTo>
                    <a:cubicBezTo>
                      <a:pt x="134" y="214"/>
                      <a:pt x="340" y="0"/>
                      <a:pt x="506" y="0"/>
                    </a:cubicBezTo>
                    <a:cubicBezTo>
                      <a:pt x="672" y="0"/>
                      <a:pt x="860" y="167"/>
                      <a:pt x="1050" y="364"/>
                    </a:cubicBezTo>
                  </a:path>
                </a:pathLst>
              </a:custGeom>
              <a:noFill/>
              <a:ln w="381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9274" name="Object 49"/>
              <p:cNvGraphicFramePr>
                <a:graphicFrameLocks noChangeAspect="1"/>
              </p:cNvGraphicFramePr>
              <p:nvPr/>
            </p:nvGraphicFramePr>
            <p:xfrm>
              <a:off x="1357" y="1628"/>
              <a:ext cx="368" cy="1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116" name="Формула" r:id="rId21" imgW="583693" imgH="266469" progId="Equation.3">
                      <p:embed/>
                    </p:oleObj>
                  </mc:Choice>
                  <mc:Fallback>
                    <p:oleObj name="Формула" r:id="rId21" imgW="583693" imgH="266469" progId="Equation.3">
                      <p:embed/>
                      <p:pic>
                        <p:nvPicPr>
                          <p:cNvPr id="0" name="Object 4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57" y="1628"/>
                            <a:ext cx="368" cy="16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9231" name="Group 58"/>
            <p:cNvGrpSpPr>
              <a:grpSpLocks/>
            </p:cNvGrpSpPr>
            <p:nvPr/>
          </p:nvGrpSpPr>
          <p:grpSpPr bwMode="auto">
            <a:xfrm>
              <a:off x="2776538" y="2898775"/>
              <a:ext cx="1662112" cy="1123950"/>
              <a:chOff x="789" y="1826"/>
              <a:chExt cx="1047" cy="708"/>
            </a:xfrm>
          </p:grpSpPr>
          <p:sp>
            <p:nvSpPr>
              <p:cNvPr id="9267" name="Freeform 43"/>
              <p:cNvSpPr>
                <a:spLocks/>
              </p:cNvSpPr>
              <p:nvPr/>
            </p:nvSpPr>
            <p:spPr bwMode="auto">
              <a:xfrm>
                <a:off x="789" y="1826"/>
                <a:ext cx="1047" cy="708"/>
              </a:xfrm>
              <a:custGeom>
                <a:avLst/>
                <a:gdLst>
                  <a:gd name="T0" fmla="*/ 0 w 1047"/>
                  <a:gd name="T1" fmla="*/ 368 h 708"/>
                  <a:gd name="T2" fmla="*/ 240 w 1047"/>
                  <a:gd name="T3" fmla="*/ 2 h 708"/>
                  <a:gd name="T4" fmla="*/ 510 w 1047"/>
                  <a:gd name="T5" fmla="*/ 380 h 708"/>
                  <a:gd name="T6" fmla="*/ 765 w 1047"/>
                  <a:gd name="T7" fmla="*/ 707 h 708"/>
                  <a:gd name="T8" fmla="*/ 1047 w 1047"/>
                  <a:gd name="T9" fmla="*/ 371 h 7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47" h="708">
                    <a:moveTo>
                      <a:pt x="0" y="368"/>
                    </a:moveTo>
                    <a:cubicBezTo>
                      <a:pt x="40" y="307"/>
                      <a:pt x="155" y="0"/>
                      <a:pt x="240" y="2"/>
                    </a:cubicBezTo>
                    <a:cubicBezTo>
                      <a:pt x="325" y="4"/>
                      <a:pt x="462" y="293"/>
                      <a:pt x="510" y="380"/>
                    </a:cubicBezTo>
                    <a:cubicBezTo>
                      <a:pt x="558" y="467"/>
                      <a:pt x="676" y="708"/>
                      <a:pt x="765" y="707"/>
                    </a:cubicBezTo>
                    <a:cubicBezTo>
                      <a:pt x="854" y="706"/>
                      <a:pt x="999" y="427"/>
                      <a:pt x="1047" y="371"/>
                    </a:cubicBezTo>
                  </a:path>
                </a:pathLst>
              </a:custGeom>
              <a:noFill/>
              <a:ln w="381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9268" name="Object 52"/>
              <p:cNvGraphicFramePr>
                <a:graphicFrameLocks noChangeAspect="1"/>
              </p:cNvGraphicFramePr>
              <p:nvPr/>
            </p:nvGraphicFramePr>
            <p:xfrm>
              <a:off x="971" y="2347"/>
              <a:ext cx="384" cy="1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117" name="Формула" r:id="rId22" imgW="609336" imgH="266584" progId="Equation.3">
                      <p:embed/>
                    </p:oleObj>
                  </mc:Choice>
                  <mc:Fallback>
                    <p:oleObj name="Формула" r:id="rId22" imgW="609336" imgH="266584" progId="Equation.3">
                      <p:embed/>
                      <p:pic>
                        <p:nvPicPr>
                          <p:cNvPr id="0" name="Object 5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71" y="2347"/>
                            <a:ext cx="384" cy="16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126CA6D2-A17D-C23E-71A7-5A55B4B8C2FF}"/>
              </a:ext>
            </a:extLst>
          </p:cNvPr>
          <p:cNvGrpSpPr/>
          <p:nvPr/>
        </p:nvGrpSpPr>
        <p:grpSpPr>
          <a:xfrm>
            <a:off x="1132340" y="392459"/>
            <a:ext cx="3022600" cy="2046288"/>
            <a:chOff x="2411413" y="288925"/>
            <a:chExt cx="3022600" cy="2046288"/>
          </a:xfrm>
        </p:grpSpPr>
        <p:grpSp>
          <p:nvGrpSpPr>
            <p:cNvPr id="9218" name="Group 28"/>
            <p:cNvGrpSpPr>
              <a:grpSpLocks/>
            </p:cNvGrpSpPr>
            <p:nvPr/>
          </p:nvGrpSpPr>
          <p:grpSpPr bwMode="auto">
            <a:xfrm>
              <a:off x="2411413" y="288925"/>
              <a:ext cx="3022600" cy="2046288"/>
              <a:chOff x="559" y="182"/>
              <a:chExt cx="1904" cy="1289"/>
            </a:xfrm>
          </p:grpSpPr>
          <p:grpSp>
            <p:nvGrpSpPr>
              <p:cNvPr id="9294" name="Group 8"/>
              <p:cNvGrpSpPr>
                <a:grpSpLocks/>
              </p:cNvGrpSpPr>
              <p:nvPr/>
            </p:nvGrpSpPr>
            <p:grpSpPr bwMode="auto">
              <a:xfrm>
                <a:off x="711" y="182"/>
                <a:ext cx="1752" cy="1289"/>
                <a:chOff x="703" y="466"/>
                <a:chExt cx="1752" cy="1289"/>
              </a:xfrm>
            </p:grpSpPr>
            <p:sp>
              <p:nvSpPr>
                <p:cNvPr id="9297" name="Line 3"/>
                <p:cNvSpPr>
                  <a:spLocks noChangeShapeType="1"/>
                </p:cNvSpPr>
                <p:nvPr/>
              </p:nvSpPr>
              <p:spPr bwMode="auto">
                <a:xfrm>
                  <a:off x="743" y="1471"/>
                  <a:ext cx="171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298" name="Line 4"/>
                <p:cNvSpPr>
                  <a:spLocks noChangeShapeType="1"/>
                </p:cNvSpPr>
                <p:nvPr/>
              </p:nvSpPr>
              <p:spPr bwMode="auto">
                <a:xfrm flipV="1">
                  <a:off x="759" y="466"/>
                  <a:ext cx="0" cy="100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299" name="Line 5"/>
                <p:cNvSpPr>
                  <a:spLocks noChangeShapeType="1"/>
                </p:cNvSpPr>
                <p:nvPr/>
              </p:nvSpPr>
              <p:spPr bwMode="auto">
                <a:xfrm>
                  <a:off x="1823" y="544"/>
                  <a:ext cx="0" cy="92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aphicFrame>
              <p:nvGraphicFramePr>
                <p:cNvPr id="9300" name="Object 6"/>
                <p:cNvGraphicFramePr>
                  <a:graphicFrameLocks noChangeAspect="1"/>
                </p:cNvGraphicFramePr>
                <p:nvPr/>
              </p:nvGraphicFramePr>
              <p:xfrm>
                <a:off x="703" y="1587"/>
                <a:ext cx="112" cy="16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0118" name="Формула" r:id="rId23" imgW="177569" imgH="266353" progId="Equation.3">
                        <p:embed/>
                      </p:oleObj>
                    </mc:Choice>
                    <mc:Fallback>
                      <p:oleObj name="Формула" r:id="rId23" imgW="177569" imgH="266353" progId="Equation.3">
                        <p:embed/>
                        <p:pic>
                          <p:nvPicPr>
                            <p:cNvPr id="0" name="Object 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03" y="1587"/>
                              <a:ext cx="112" cy="16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9301" name="Object 7"/>
                <p:cNvGraphicFramePr>
                  <a:graphicFrameLocks noChangeAspect="1"/>
                </p:cNvGraphicFramePr>
                <p:nvPr/>
              </p:nvGraphicFramePr>
              <p:xfrm>
                <a:off x="1779" y="1587"/>
                <a:ext cx="88" cy="16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0119" name="Формула" r:id="rId24" imgW="139579" imgH="266469" progId="Equation.3">
                        <p:embed/>
                      </p:oleObj>
                    </mc:Choice>
                    <mc:Fallback>
                      <p:oleObj name="Формула" r:id="rId24" imgW="139579" imgH="266469" progId="Equation.3">
                        <p:embed/>
                        <p:pic>
                          <p:nvPicPr>
                            <p:cNvPr id="0" name="Object 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79" y="1587"/>
                              <a:ext cx="88" cy="16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9295" name="Object 22"/>
              <p:cNvGraphicFramePr>
                <a:graphicFrameLocks noChangeAspect="1"/>
              </p:cNvGraphicFramePr>
              <p:nvPr/>
            </p:nvGraphicFramePr>
            <p:xfrm>
              <a:off x="559" y="214"/>
              <a:ext cx="168" cy="1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120" name="Формула" r:id="rId25" imgW="266469" imgH="241091" progId="Equation.3">
                      <p:embed/>
                    </p:oleObj>
                  </mc:Choice>
                  <mc:Fallback>
                    <p:oleObj name="Формула" r:id="rId25" imgW="266469" imgH="241091" progId="Equation.3">
                      <p:embed/>
                      <p:pic>
                        <p:nvPicPr>
                          <p:cNvPr id="0" name="Object 2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59" y="214"/>
                            <a:ext cx="168" cy="15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96" name="Object 23"/>
              <p:cNvGraphicFramePr>
                <a:graphicFrameLocks noChangeAspect="1"/>
              </p:cNvGraphicFramePr>
              <p:nvPr/>
            </p:nvGraphicFramePr>
            <p:xfrm>
              <a:off x="2323" y="1343"/>
              <a:ext cx="136" cy="1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121" name="Формула" r:id="rId27" imgW="215713" imgH="203024" progId="Equation.3">
                      <p:embed/>
                    </p:oleObj>
                  </mc:Choice>
                  <mc:Fallback>
                    <p:oleObj name="Формула" r:id="rId27" imgW="215713" imgH="203024" progId="Equation.3">
                      <p:embed/>
                      <p:pic>
                        <p:nvPicPr>
                          <p:cNvPr id="0" name="Object 2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23" y="1343"/>
                            <a:ext cx="136" cy="12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9226" name="Group 54"/>
            <p:cNvGrpSpPr>
              <a:grpSpLocks/>
            </p:cNvGrpSpPr>
            <p:nvPr/>
          </p:nvGrpSpPr>
          <p:grpSpPr bwMode="auto">
            <a:xfrm>
              <a:off x="2728913" y="1554163"/>
              <a:ext cx="2381250" cy="266700"/>
              <a:chOff x="759" y="979"/>
              <a:chExt cx="1500" cy="168"/>
            </a:xfrm>
          </p:grpSpPr>
          <p:sp>
            <p:nvSpPr>
              <p:cNvPr id="9277" name="Line 44"/>
              <p:cNvSpPr>
                <a:spLocks noChangeShapeType="1"/>
              </p:cNvSpPr>
              <p:nvPr/>
            </p:nvSpPr>
            <p:spPr bwMode="auto">
              <a:xfrm>
                <a:off x="759" y="1114"/>
                <a:ext cx="1064" cy="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9278" name="Object 47"/>
              <p:cNvGraphicFramePr>
                <a:graphicFrameLocks noChangeAspect="1"/>
              </p:cNvGraphicFramePr>
              <p:nvPr/>
            </p:nvGraphicFramePr>
            <p:xfrm>
              <a:off x="1891" y="979"/>
              <a:ext cx="368" cy="1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122" name="Формула" r:id="rId28" imgW="583693" imgH="266469" progId="Equation.3">
                      <p:embed/>
                    </p:oleObj>
                  </mc:Choice>
                  <mc:Fallback>
                    <p:oleObj name="Формула" r:id="rId28" imgW="583693" imgH="266469" progId="Equation.3">
                      <p:embed/>
                      <p:pic>
                        <p:nvPicPr>
                          <p:cNvPr id="0" name="Object 4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91" y="979"/>
                            <a:ext cx="368" cy="16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9229" name="Group 55"/>
            <p:cNvGrpSpPr>
              <a:grpSpLocks/>
            </p:cNvGrpSpPr>
            <p:nvPr/>
          </p:nvGrpSpPr>
          <p:grpSpPr bwMode="auto">
            <a:xfrm>
              <a:off x="2728913" y="1116013"/>
              <a:ext cx="2419350" cy="266700"/>
              <a:chOff x="759" y="703"/>
              <a:chExt cx="1524" cy="168"/>
            </a:xfrm>
          </p:grpSpPr>
          <p:sp>
            <p:nvSpPr>
              <p:cNvPr id="9271" name="Line 45"/>
              <p:cNvSpPr>
                <a:spLocks noChangeShapeType="1"/>
              </p:cNvSpPr>
              <p:nvPr/>
            </p:nvSpPr>
            <p:spPr bwMode="auto">
              <a:xfrm>
                <a:off x="759" y="814"/>
                <a:ext cx="1072" cy="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9272" name="Object 50"/>
              <p:cNvGraphicFramePr>
                <a:graphicFrameLocks noChangeAspect="1"/>
              </p:cNvGraphicFramePr>
              <p:nvPr/>
            </p:nvGraphicFramePr>
            <p:xfrm>
              <a:off x="1899" y="703"/>
              <a:ext cx="384" cy="1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123" name="Формула" r:id="rId30" imgW="609336" imgH="266584" progId="Equation.3">
                      <p:embed/>
                    </p:oleObj>
                  </mc:Choice>
                  <mc:Fallback>
                    <p:oleObj name="Формула" r:id="rId30" imgW="609336" imgH="266584" progId="Equation.3">
                      <p:embed/>
                      <p:pic>
                        <p:nvPicPr>
                          <p:cNvPr id="0" name="Object 5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99" y="703"/>
                            <a:ext cx="384" cy="16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60472" name="Group 56"/>
            <p:cNvGrpSpPr>
              <a:grpSpLocks/>
            </p:cNvGrpSpPr>
            <p:nvPr/>
          </p:nvGrpSpPr>
          <p:grpSpPr bwMode="auto">
            <a:xfrm>
              <a:off x="2728913" y="376238"/>
              <a:ext cx="2419350" cy="266700"/>
              <a:chOff x="759" y="237"/>
              <a:chExt cx="1524" cy="168"/>
            </a:xfrm>
          </p:grpSpPr>
          <p:sp>
            <p:nvSpPr>
              <p:cNvPr id="9265" name="Line 46"/>
              <p:cNvSpPr>
                <a:spLocks noChangeShapeType="1"/>
              </p:cNvSpPr>
              <p:nvPr/>
            </p:nvSpPr>
            <p:spPr bwMode="auto">
              <a:xfrm>
                <a:off x="759" y="324"/>
                <a:ext cx="1064" cy="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9266" name="Object 53"/>
              <p:cNvGraphicFramePr>
                <a:graphicFrameLocks noChangeAspect="1"/>
              </p:cNvGraphicFramePr>
              <p:nvPr/>
            </p:nvGraphicFramePr>
            <p:xfrm>
              <a:off x="1899" y="237"/>
              <a:ext cx="384" cy="1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124" name="Формула" r:id="rId32" imgW="609336" imgH="266584" progId="Equation.3">
                      <p:embed/>
                    </p:oleObj>
                  </mc:Choice>
                  <mc:Fallback>
                    <p:oleObj name="Формула" r:id="rId32" imgW="609336" imgH="266584" progId="Equation.3">
                      <p:embed/>
                      <p:pic>
                        <p:nvPicPr>
                          <p:cNvPr id="0" name="Object 5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99" y="237"/>
                            <a:ext cx="384" cy="16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11838F1-554E-F195-A30A-95CD110D2B2D}"/>
                  </a:ext>
                </a:extLst>
              </p:cNvPr>
              <p:cNvSpPr txBox="1"/>
              <p:nvPr/>
            </p:nvSpPr>
            <p:spPr>
              <a:xfrm>
                <a:off x="4922033" y="3394629"/>
                <a:ext cx="5560368" cy="13808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Нормировка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ru-RU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  <m:e>
                        <m:sSup>
                          <m:sSup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f>
                              <m:f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𝑛𝑥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den>
                            </m:f>
                          </m:e>
                        </m:fun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e>
                    </m:nary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den>
                        </m:f>
                      </m:e>
                    </m:rad>
                    <m:func>
                      <m:func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𝑛𝑥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dirty="0"/>
                  <a:t> </a:t>
                </a:r>
                <a:endParaRPr lang="ru-RU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11838F1-554E-F195-A30A-95CD110D2B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033" y="3394629"/>
                <a:ext cx="5560368" cy="1380827"/>
              </a:xfrm>
              <a:prstGeom prst="rect">
                <a:avLst/>
              </a:prstGeom>
              <a:blipFill>
                <a:blip r:embed="rId34"/>
                <a:stretch>
                  <a:fillRect l="-16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Группа 38">
            <a:extLst>
              <a:ext uri="{FF2B5EF4-FFF2-40B4-BE49-F238E27FC236}">
                <a16:creationId xmlns:a16="http://schemas.microsoft.com/office/drawing/2014/main" id="{DC437AAC-5F65-A54F-C830-89DD05A997EC}"/>
              </a:ext>
            </a:extLst>
          </p:cNvPr>
          <p:cNvGrpSpPr/>
          <p:nvPr/>
        </p:nvGrpSpPr>
        <p:grpSpPr>
          <a:xfrm>
            <a:off x="1431945" y="4041545"/>
            <a:ext cx="3512360" cy="2274147"/>
            <a:chOff x="5995989" y="5124450"/>
            <a:chExt cx="1908175" cy="1257300"/>
          </a:xfrm>
        </p:grpSpPr>
        <p:grpSp>
          <p:nvGrpSpPr>
            <p:cNvPr id="6" name="Group 66">
              <a:extLst>
                <a:ext uri="{FF2B5EF4-FFF2-40B4-BE49-F238E27FC236}">
                  <a16:creationId xmlns:a16="http://schemas.microsoft.com/office/drawing/2014/main" id="{2D041EC5-B2E8-5303-9035-5661D8C7E8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95989" y="5124450"/>
              <a:ext cx="1908175" cy="1257300"/>
              <a:chOff x="559" y="182"/>
              <a:chExt cx="1904" cy="1289"/>
            </a:xfrm>
          </p:grpSpPr>
          <p:grpSp>
            <p:nvGrpSpPr>
              <p:cNvPr id="25" name="Group 67">
                <a:extLst>
                  <a:ext uri="{FF2B5EF4-FFF2-40B4-BE49-F238E27FC236}">
                    <a16:creationId xmlns:a16="http://schemas.microsoft.com/office/drawing/2014/main" id="{4FF6BADD-AC0A-74E5-600C-96BD7A604A7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11" y="182"/>
                <a:ext cx="1752" cy="1289"/>
                <a:chOff x="703" y="466"/>
                <a:chExt cx="1752" cy="1289"/>
              </a:xfrm>
            </p:grpSpPr>
            <p:sp>
              <p:nvSpPr>
                <p:cNvPr id="28" name="Line 68">
                  <a:extLst>
                    <a:ext uri="{FF2B5EF4-FFF2-40B4-BE49-F238E27FC236}">
                      <a16:creationId xmlns:a16="http://schemas.microsoft.com/office/drawing/2014/main" id="{E33E20B0-E91B-F356-8F17-9BD1836CE2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43" y="1471"/>
                  <a:ext cx="171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9" name="Line 69">
                  <a:extLst>
                    <a:ext uri="{FF2B5EF4-FFF2-40B4-BE49-F238E27FC236}">
                      <a16:creationId xmlns:a16="http://schemas.microsoft.com/office/drawing/2014/main" id="{8C1D0047-1D01-7B38-E512-0A331EEAE1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59" y="466"/>
                  <a:ext cx="0" cy="100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" name="Line 70">
                  <a:extLst>
                    <a:ext uri="{FF2B5EF4-FFF2-40B4-BE49-F238E27FC236}">
                      <a16:creationId xmlns:a16="http://schemas.microsoft.com/office/drawing/2014/main" id="{F29CCEEF-1CBA-2B83-7256-88B2B93CAF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3" y="544"/>
                  <a:ext cx="0" cy="92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aphicFrame>
              <p:nvGraphicFramePr>
                <p:cNvPr id="31" name="Object 71">
                  <a:extLst>
                    <a:ext uri="{FF2B5EF4-FFF2-40B4-BE49-F238E27FC236}">
                      <a16:creationId xmlns:a16="http://schemas.microsoft.com/office/drawing/2014/main" id="{8E517EC0-9E59-8260-2DC1-FB3092444EB1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703" y="1587"/>
                <a:ext cx="112" cy="16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7544" name="Формула" r:id="rId3" imgW="177569" imgH="266353" progId="Equation.3">
                        <p:embed/>
                      </p:oleObj>
                    </mc:Choice>
                    <mc:Fallback>
                      <p:oleObj name="Формула" r:id="rId3" imgW="177569" imgH="266353" progId="Equation.3">
                        <p:embed/>
                        <p:pic>
                          <p:nvPicPr>
                            <p:cNvPr id="9263" name="Object 7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03" y="1587"/>
                              <a:ext cx="112" cy="16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2" name="Object 72">
                  <a:extLst>
                    <a:ext uri="{FF2B5EF4-FFF2-40B4-BE49-F238E27FC236}">
                      <a16:creationId xmlns:a16="http://schemas.microsoft.com/office/drawing/2014/main" id="{F8046152-C930-FA59-94B1-F2A2D6DE5964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1779" y="1587"/>
                <a:ext cx="88" cy="16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7545" name="Формула" r:id="rId5" imgW="139579" imgH="266469" progId="Equation.3">
                        <p:embed/>
                      </p:oleObj>
                    </mc:Choice>
                    <mc:Fallback>
                      <p:oleObj name="Формула" r:id="rId5" imgW="139579" imgH="266469" progId="Equation.3">
                        <p:embed/>
                        <p:pic>
                          <p:nvPicPr>
                            <p:cNvPr id="9264" name="Object 7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79" y="1587"/>
                              <a:ext cx="88" cy="16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26" name="Object 73">
                <a:extLst>
                  <a:ext uri="{FF2B5EF4-FFF2-40B4-BE49-F238E27FC236}">
                    <a16:creationId xmlns:a16="http://schemas.microsoft.com/office/drawing/2014/main" id="{8EC03E8E-47BE-93FE-888B-83AF51EC8E04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559" y="214"/>
              <a:ext cx="168" cy="1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7546" name="Формула" r:id="rId7" imgW="266469" imgH="241091" progId="Equation.3">
                      <p:embed/>
                    </p:oleObj>
                  </mc:Choice>
                  <mc:Fallback>
                    <p:oleObj name="Формула" r:id="rId7" imgW="266469" imgH="241091" progId="Equation.3">
                      <p:embed/>
                      <p:pic>
                        <p:nvPicPr>
                          <p:cNvPr id="9258" name="Object 7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59" y="214"/>
                            <a:ext cx="168" cy="15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7" name="Object 74">
                <a:extLst>
                  <a:ext uri="{FF2B5EF4-FFF2-40B4-BE49-F238E27FC236}">
                    <a16:creationId xmlns:a16="http://schemas.microsoft.com/office/drawing/2014/main" id="{A23EDD32-D98F-975E-9759-4FA0793E7E6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323" y="1343"/>
              <a:ext cx="136" cy="1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7547" name="Формула" r:id="rId9" imgW="215713" imgH="203024" progId="Equation.3">
                      <p:embed/>
                    </p:oleObj>
                  </mc:Choice>
                  <mc:Fallback>
                    <p:oleObj name="Формула" r:id="rId9" imgW="215713" imgH="203024" progId="Equation.3">
                      <p:embed/>
                      <p:pic>
                        <p:nvPicPr>
                          <p:cNvPr id="9259" name="Object 7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23" y="1343"/>
                            <a:ext cx="136" cy="12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8" name="Group 90">
              <a:extLst>
                <a:ext uri="{FF2B5EF4-FFF2-40B4-BE49-F238E27FC236}">
                  <a16:creationId xmlns:a16="http://schemas.microsoft.com/office/drawing/2014/main" id="{69A4084E-842F-0BE3-4064-B8860F2292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15064" y="5402263"/>
              <a:ext cx="1049337" cy="209550"/>
              <a:chOff x="2955" y="3403"/>
              <a:chExt cx="661" cy="132"/>
            </a:xfrm>
          </p:grpSpPr>
          <p:sp>
            <p:nvSpPr>
              <p:cNvPr id="11" name="Line 84">
                <a:extLst>
                  <a:ext uri="{FF2B5EF4-FFF2-40B4-BE49-F238E27FC236}">
                    <a16:creationId xmlns:a16="http://schemas.microsoft.com/office/drawing/2014/main" id="{7921897C-F0A3-3620-7D2D-E80A7BBA0D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61" y="3455"/>
                <a:ext cx="655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Line 85">
                <a:extLst>
                  <a:ext uri="{FF2B5EF4-FFF2-40B4-BE49-F238E27FC236}">
                    <a16:creationId xmlns:a16="http://schemas.microsoft.com/office/drawing/2014/main" id="{3050289F-C311-5705-8AE0-14045684C1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61" y="3481"/>
                <a:ext cx="655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Line 86">
                <a:extLst>
                  <a:ext uri="{FF2B5EF4-FFF2-40B4-BE49-F238E27FC236}">
                    <a16:creationId xmlns:a16="http://schemas.microsoft.com/office/drawing/2014/main" id="{D95AAEC9-DDD8-2594-AAAE-867E8F1DC5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9" y="3507"/>
                <a:ext cx="655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Line 87">
                <a:extLst>
                  <a:ext uri="{FF2B5EF4-FFF2-40B4-BE49-F238E27FC236}">
                    <a16:creationId xmlns:a16="http://schemas.microsoft.com/office/drawing/2014/main" id="{7C176DD7-D3A3-E616-8C79-2F4594E64D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5" y="3535"/>
                <a:ext cx="655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Line 88">
                <a:extLst>
                  <a:ext uri="{FF2B5EF4-FFF2-40B4-BE49-F238E27FC236}">
                    <a16:creationId xmlns:a16="http://schemas.microsoft.com/office/drawing/2014/main" id="{4DB2E099-3584-4A3B-1E61-C0154B0673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7" y="3429"/>
                <a:ext cx="655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Line 89">
                <a:extLst>
                  <a:ext uri="{FF2B5EF4-FFF2-40B4-BE49-F238E27FC236}">
                    <a16:creationId xmlns:a16="http://schemas.microsoft.com/office/drawing/2014/main" id="{2E5EA699-D23A-9458-9819-E4CD2EB169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9" y="3403"/>
                <a:ext cx="655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4623A557-36EA-888F-5520-819D877D2286}"/>
              </a:ext>
            </a:extLst>
          </p:cNvPr>
          <p:cNvGrpSpPr/>
          <p:nvPr/>
        </p:nvGrpSpPr>
        <p:grpSpPr>
          <a:xfrm>
            <a:off x="7008258" y="1746301"/>
            <a:ext cx="3385723" cy="2461371"/>
            <a:chOff x="8131175" y="5249864"/>
            <a:chExt cx="1746250" cy="1069975"/>
          </a:xfrm>
        </p:grpSpPr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BF52B917-C3F0-3D41-6CC5-DDA15D7573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31175" y="5249864"/>
              <a:ext cx="1746250" cy="1069975"/>
              <a:chOff x="429" y="2930"/>
              <a:chExt cx="2039" cy="1289"/>
            </a:xfrm>
          </p:grpSpPr>
          <p:grpSp>
            <p:nvGrpSpPr>
              <p:cNvPr id="17" name="Group 76">
                <a:extLst>
                  <a:ext uri="{FF2B5EF4-FFF2-40B4-BE49-F238E27FC236}">
                    <a16:creationId xmlns:a16="http://schemas.microsoft.com/office/drawing/2014/main" id="{9E8E55E1-1013-2A61-C2E8-73FEA67828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9" y="2930"/>
                <a:ext cx="1752" cy="1289"/>
                <a:chOff x="703" y="466"/>
                <a:chExt cx="1752" cy="1289"/>
              </a:xfrm>
            </p:grpSpPr>
            <p:sp>
              <p:nvSpPr>
                <p:cNvPr id="20" name="Line 77">
                  <a:extLst>
                    <a:ext uri="{FF2B5EF4-FFF2-40B4-BE49-F238E27FC236}">
                      <a16:creationId xmlns:a16="http://schemas.microsoft.com/office/drawing/2014/main" id="{19D8E3EC-446C-9E0E-220C-3F0E0641A9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43" y="1471"/>
                  <a:ext cx="171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" name="Line 78">
                  <a:extLst>
                    <a:ext uri="{FF2B5EF4-FFF2-40B4-BE49-F238E27FC236}">
                      <a16:creationId xmlns:a16="http://schemas.microsoft.com/office/drawing/2014/main" id="{2430D4DB-F07A-93FE-B14B-5DA4FEDE48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59" y="466"/>
                  <a:ext cx="0" cy="100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" name="Line 79">
                  <a:extLst>
                    <a:ext uri="{FF2B5EF4-FFF2-40B4-BE49-F238E27FC236}">
                      <a16:creationId xmlns:a16="http://schemas.microsoft.com/office/drawing/2014/main" id="{F8A4BFCD-3E48-9CD1-731D-06220F4B41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3" y="544"/>
                  <a:ext cx="0" cy="92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aphicFrame>
              <p:nvGraphicFramePr>
                <p:cNvPr id="23" name="Object 80">
                  <a:extLst>
                    <a:ext uri="{FF2B5EF4-FFF2-40B4-BE49-F238E27FC236}">
                      <a16:creationId xmlns:a16="http://schemas.microsoft.com/office/drawing/2014/main" id="{30FA94DB-36B0-824C-0FE1-958F109E572F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703" y="1587"/>
                <a:ext cx="112" cy="16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7548" name="Формула" r:id="rId11" imgW="177569" imgH="266353" progId="Equation.3">
                        <p:embed/>
                      </p:oleObj>
                    </mc:Choice>
                    <mc:Fallback>
                      <p:oleObj name="Формула" r:id="rId11" imgW="177569" imgH="266353" progId="Equation.3">
                        <p:embed/>
                        <p:pic>
                          <p:nvPicPr>
                            <p:cNvPr id="9255" name="Object 80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03" y="1587"/>
                              <a:ext cx="112" cy="16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4" name="Object 81">
                  <a:extLst>
                    <a:ext uri="{FF2B5EF4-FFF2-40B4-BE49-F238E27FC236}">
                      <a16:creationId xmlns:a16="http://schemas.microsoft.com/office/drawing/2014/main" id="{9D5729F0-8535-B959-2C58-CD32C214649C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1779" y="1587"/>
                <a:ext cx="88" cy="16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7549" name="Формула" r:id="rId12" imgW="139579" imgH="266469" progId="Equation.3">
                        <p:embed/>
                      </p:oleObj>
                    </mc:Choice>
                    <mc:Fallback>
                      <p:oleObj name="Формула" r:id="rId12" imgW="139579" imgH="266469" progId="Equation.3">
                        <p:embed/>
                        <p:pic>
                          <p:nvPicPr>
                            <p:cNvPr id="9256" name="Object 8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79" y="1587"/>
                              <a:ext cx="88" cy="16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18" name="Object 82">
                <a:extLst>
                  <a:ext uri="{FF2B5EF4-FFF2-40B4-BE49-F238E27FC236}">
                    <a16:creationId xmlns:a16="http://schemas.microsoft.com/office/drawing/2014/main" id="{2771CD87-993C-E387-1E16-3AE908678D7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332" y="4027"/>
              <a:ext cx="136" cy="1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7550" name="Формула" r:id="rId13" imgW="215713" imgH="203024" progId="Equation.3">
                      <p:embed/>
                    </p:oleObj>
                  </mc:Choice>
                  <mc:Fallback>
                    <p:oleObj name="Формула" r:id="rId13" imgW="215713" imgH="203024" progId="Equation.3">
                      <p:embed/>
                      <p:pic>
                        <p:nvPicPr>
                          <p:cNvPr id="9250" name="Object 8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32" y="4027"/>
                            <a:ext cx="136" cy="12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" name="Object 83">
                <a:extLst>
                  <a:ext uri="{FF2B5EF4-FFF2-40B4-BE49-F238E27FC236}">
                    <a16:creationId xmlns:a16="http://schemas.microsoft.com/office/drawing/2014/main" id="{016A1882-FC40-D2CC-598A-857A824B2DBA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429" y="2951"/>
              <a:ext cx="232" cy="2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7551" name="Формула" r:id="rId14" imgW="368300" imgH="419100" progId="Equation.3">
                      <p:embed/>
                    </p:oleObj>
                  </mc:Choice>
                  <mc:Fallback>
                    <p:oleObj name="Формула" r:id="rId14" imgW="368300" imgH="419100" progId="Equation.3">
                      <p:embed/>
                      <p:pic>
                        <p:nvPicPr>
                          <p:cNvPr id="9251" name="Object 8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9" y="2951"/>
                            <a:ext cx="232" cy="26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9" name="Line 91">
              <a:extLst>
                <a:ext uri="{FF2B5EF4-FFF2-40B4-BE49-F238E27FC236}">
                  <a16:creationId xmlns:a16="http://schemas.microsoft.com/office/drawing/2014/main" id="{C9642032-E3FC-8AC9-5229-7AD1FF6200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29625" y="5629275"/>
              <a:ext cx="876300" cy="15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92">
              <a:extLst>
                <a:ext uri="{FF2B5EF4-FFF2-40B4-BE49-F238E27FC236}">
                  <a16:creationId xmlns:a16="http://schemas.microsoft.com/office/drawing/2014/main" id="{F036367B-9B1C-B0D0-B782-DC332A872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4864" y="5624514"/>
              <a:ext cx="890587" cy="452437"/>
            </a:xfrm>
            <a:custGeom>
              <a:avLst/>
              <a:gdLst>
                <a:gd name="T0" fmla="*/ 0 w 561"/>
                <a:gd name="T1" fmla="*/ 703122023 h 285"/>
                <a:gd name="T2" fmla="*/ 45362787 w 561"/>
                <a:gd name="T3" fmla="*/ 7559667 h 285"/>
                <a:gd name="T4" fmla="*/ 73083696 w 561"/>
                <a:gd name="T5" fmla="*/ 708162330 h 285"/>
                <a:gd name="T6" fmla="*/ 126007742 w 561"/>
                <a:gd name="T7" fmla="*/ 15120921 h 285"/>
                <a:gd name="T8" fmla="*/ 153728651 w 561"/>
                <a:gd name="T9" fmla="*/ 708162330 h 285"/>
                <a:gd name="T10" fmla="*/ 211693006 w 561"/>
                <a:gd name="T11" fmla="*/ 12599974 h 285"/>
                <a:gd name="T12" fmla="*/ 259575154 w 561"/>
                <a:gd name="T13" fmla="*/ 698081716 h 285"/>
                <a:gd name="T14" fmla="*/ 294857322 w 561"/>
                <a:gd name="T15" fmla="*/ 22680587 h 285"/>
                <a:gd name="T16" fmla="*/ 340220109 w 561"/>
                <a:gd name="T17" fmla="*/ 703122023 h 285"/>
                <a:gd name="T18" fmla="*/ 395663515 w 561"/>
                <a:gd name="T19" fmla="*/ 12599974 h 285"/>
                <a:gd name="T20" fmla="*/ 435985993 w 561"/>
                <a:gd name="T21" fmla="*/ 698081716 h 285"/>
                <a:gd name="T22" fmla="*/ 491429399 w 561"/>
                <a:gd name="T23" fmla="*/ 17640281 h 285"/>
                <a:gd name="T24" fmla="*/ 529232515 w 561"/>
                <a:gd name="T25" fmla="*/ 703122023 h 285"/>
                <a:gd name="T26" fmla="*/ 582154973 w 561"/>
                <a:gd name="T27" fmla="*/ 7559667 h 285"/>
                <a:gd name="T28" fmla="*/ 632558070 w 561"/>
                <a:gd name="T29" fmla="*/ 713202637 h 285"/>
                <a:gd name="T30" fmla="*/ 677920857 w 561"/>
                <a:gd name="T31" fmla="*/ 22680587 h 285"/>
                <a:gd name="T32" fmla="*/ 733364263 w 561"/>
                <a:gd name="T33" fmla="*/ 713202637 h 285"/>
                <a:gd name="T34" fmla="*/ 778727050 w 561"/>
                <a:gd name="T35" fmla="*/ 12599974 h 285"/>
                <a:gd name="T36" fmla="*/ 834170457 w 561"/>
                <a:gd name="T37" fmla="*/ 708162330 h 285"/>
                <a:gd name="T38" fmla="*/ 869452624 w 561"/>
                <a:gd name="T39" fmla="*/ 15120921 h 285"/>
                <a:gd name="T40" fmla="*/ 919855721 w 561"/>
                <a:gd name="T41" fmla="*/ 703122023 h 285"/>
                <a:gd name="T42" fmla="*/ 960178198 w 561"/>
                <a:gd name="T43" fmla="*/ 12599974 h 285"/>
                <a:gd name="T44" fmla="*/ 1015621605 w 561"/>
                <a:gd name="T45" fmla="*/ 708162330 h 285"/>
                <a:gd name="T46" fmla="*/ 1045863463 w 561"/>
                <a:gd name="T47" fmla="*/ 22680587 h 285"/>
                <a:gd name="T48" fmla="*/ 1101306869 w 561"/>
                <a:gd name="T49" fmla="*/ 708162330 h 285"/>
                <a:gd name="T50" fmla="*/ 1149190605 w 561"/>
                <a:gd name="T51" fmla="*/ 15120921 h 285"/>
                <a:gd name="T52" fmla="*/ 1186992134 w 561"/>
                <a:gd name="T53" fmla="*/ 703122023 h 285"/>
                <a:gd name="T54" fmla="*/ 1260077418 w 561"/>
                <a:gd name="T55" fmla="*/ 7559667 h 285"/>
                <a:gd name="T56" fmla="*/ 1300399895 w 561"/>
                <a:gd name="T57" fmla="*/ 710683277 h 285"/>
                <a:gd name="T58" fmla="*/ 1345762682 w 561"/>
                <a:gd name="T59" fmla="*/ 15120921 h 285"/>
                <a:gd name="T60" fmla="*/ 1413806069 w 561"/>
                <a:gd name="T61" fmla="*/ 703122023 h 28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61" h="285">
                  <a:moveTo>
                    <a:pt x="0" y="279"/>
                  </a:moveTo>
                  <a:cubicBezTo>
                    <a:pt x="3" y="233"/>
                    <a:pt x="7" y="6"/>
                    <a:pt x="18" y="3"/>
                  </a:cubicBezTo>
                  <a:cubicBezTo>
                    <a:pt x="29" y="0"/>
                    <a:pt x="17" y="281"/>
                    <a:pt x="29" y="281"/>
                  </a:cubicBezTo>
                  <a:cubicBezTo>
                    <a:pt x="41" y="281"/>
                    <a:pt x="39" y="8"/>
                    <a:pt x="50" y="6"/>
                  </a:cubicBezTo>
                  <a:cubicBezTo>
                    <a:pt x="61" y="4"/>
                    <a:pt x="50" y="280"/>
                    <a:pt x="61" y="281"/>
                  </a:cubicBezTo>
                  <a:cubicBezTo>
                    <a:pt x="72" y="282"/>
                    <a:pt x="77" y="6"/>
                    <a:pt x="84" y="5"/>
                  </a:cubicBezTo>
                  <a:cubicBezTo>
                    <a:pt x="91" y="4"/>
                    <a:pt x="95" y="278"/>
                    <a:pt x="103" y="277"/>
                  </a:cubicBezTo>
                  <a:cubicBezTo>
                    <a:pt x="111" y="276"/>
                    <a:pt x="108" y="8"/>
                    <a:pt x="117" y="9"/>
                  </a:cubicBezTo>
                  <a:cubicBezTo>
                    <a:pt x="126" y="10"/>
                    <a:pt x="128" y="280"/>
                    <a:pt x="135" y="279"/>
                  </a:cubicBezTo>
                  <a:cubicBezTo>
                    <a:pt x="142" y="278"/>
                    <a:pt x="147" y="6"/>
                    <a:pt x="157" y="5"/>
                  </a:cubicBezTo>
                  <a:cubicBezTo>
                    <a:pt x="167" y="4"/>
                    <a:pt x="160" y="278"/>
                    <a:pt x="173" y="277"/>
                  </a:cubicBezTo>
                  <a:cubicBezTo>
                    <a:pt x="186" y="276"/>
                    <a:pt x="184" y="8"/>
                    <a:pt x="195" y="7"/>
                  </a:cubicBezTo>
                  <a:cubicBezTo>
                    <a:pt x="206" y="6"/>
                    <a:pt x="195" y="279"/>
                    <a:pt x="210" y="279"/>
                  </a:cubicBezTo>
                  <a:cubicBezTo>
                    <a:pt x="225" y="279"/>
                    <a:pt x="224" y="2"/>
                    <a:pt x="231" y="3"/>
                  </a:cubicBezTo>
                  <a:cubicBezTo>
                    <a:pt x="238" y="4"/>
                    <a:pt x="238" y="285"/>
                    <a:pt x="251" y="283"/>
                  </a:cubicBezTo>
                  <a:cubicBezTo>
                    <a:pt x="264" y="281"/>
                    <a:pt x="257" y="6"/>
                    <a:pt x="269" y="9"/>
                  </a:cubicBezTo>
                  <a:cubicBezTo>
                    <a:pt x="281" y="12"/>
                    <a:pt x="280" y="284"/>
                    <a:pt x="291" y="283"/>
                  </a:cubicBezTo>
                  <a:cubicBezTo>
                    <a:pt x="302" y="282"/>
                    <a:pt x="297" y="5"/>
                    <a:pt x="309" y="5"/>
                  </a:cubicBezTo>
                  <a:cubicBezTo>
                    <a:pt x="321" y="5"/>
                    <a:pt x="324" y="279"/>
                    <a:pt x="331" y="281"/>
                  </a:cubicBezTo>
                  <a:cubicBezTo>
                    <a:pt x="338" y="283"/>
                    <a:pt x="337" y="6"/>
                    <a:pt x="345" y="6"/>
                  </a:cubicBezTo>
                  <a:cubicBezTo>
                    <a:pt x="353" y="6"/>
                    <a:pt x="359" y="279"/>
                    <a:pt x="365" y="279"/>
                  </a:cubicBezTo>
                  <a:cubicBezTo>
                    <a:pt x="371" y="279"/>
                    <a:pt x="370" y="2"/>
                    <a:pt x="381" y="5"/>
                  </a:cubicBezTo>
                  <a:cubicBezTo>
                    <a:pt x="392" y="8"/>
                    <a:pt x="390" y="284"/>
                    <a:pt x="403" y="281"/>
                  </a:cubicBezTo>
                  <a:cubicBezTo>
                    <a:pt x="416" y="278"/>
                    <a:pt x="407" y="10"/>
                    <a:pt x="415" y="9"/>
                  </a:cubicBezTo>
                  <a:cubicBezTo>
                    <a:pt x="423" y="8"/>
                    <a:pt x="429" y="279"/>
                    <a:pt x="437" y="281"/>
                  </a:cubicBezTo>
                  <a:cubicBezTo>
                    <a:pt x="445" y="283"/>
                    <a:pt x="446" y="5"/>
                    <a:pt x="456" y="6"/>
                  </a:cubicBezTo>
                  <a:cubicBezTo>
                    <a:pt x="466" y="7"/>
                    <a:pt x="464" y="279"/>
                    <a:pt x="471" y="279"/>
                  </a:cubicBezTo>
                  <a:cubicBezTo>
                    <a:pt x="478" y="279"/>
                    <a:pt x="493" y="3"/>
                    <a:pt x="500" y="3"/>
                  </a:cubicBezTo>
                  <a:cubicBezTo>
                    <a:pt x="509" y="2"/>
                    <a:pt x="510" y="281"/>
                    <a:pt x="516" y="282"/>
                  </a:cubicBezTo>
                  <a:cubicBezTo>
                    <a:pt x="522" y="283"/>
                    <a:pt x="527" y="6"/>
                    <a:pt x="534" y="6"/>
                  </a:cubicBezTo>
                  <a:cubicBezTo>
                    <a:pt x="541" y="6"/>
                    <a:pt x="556" y="222"/>
                    <a:pt x="561" y="279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EEDF041A-9867-1658-1D92-52045C576A5E}"/>
              </a:ext>
            </a:extLst>
          </p:cNvPr>
          <p:cNvSpPr txBox="1"/>
          <p:nvPr/>
        </p:nvSpPr>
        <p:spPr>
          <a:xfrm>
            <a:off x="1949868" y="430099"/>
            <a:ext cx="8621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Переход к пределу классической механики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9CF1B9A-2DA6-D911-A230-B7A4FF53918A}"/>
                  </a:ext>
                </a:extLst>
              </p:cNvPr>
              <p:cNvSpPr txBox="1"/>
              <p:nvPr/>
            </p:nvSpPr>
            <p:spPr>
              <a:xfrm>
                <a:off x="1038688" y="1722268"/>
                <a:ext cx="5160944" cy="1622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0" dirty="0"/>
                  <a:t>Импульс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ℏ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den>
                    </m:f>
                  </m:oMath>
                </a14:m>
                <a:r>
                  <a:rPr lang="en-US" dirty="0"/>
                  <a:t>,</a:t>
                </a:r>
                <a:r>
                  <a:rPr lang="ru-RU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ℏ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𝑙</m:t>
                        </m:r>
                      </m:den>
                    </m:f>
                  </m:oMath>
                </a14:m>
                <a:r>
                  <a:rPr lang="ru-RU" dirty="0"/>
                  <a:t>  мало</a:t>
                </a:r>
                <a:r>
                  <a:rPr lang="en-US" dirty="0"/>
                  <a:t>,</a:t>
                </a:r>
                <a:r>
                  <a:rPr lang="ru-RU" dirty="0"/>
                  <a:t> нужно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 </a:t>
                </a:r>
                <a:r>
                  <a:rPr lang="ru-RU" dirty="0"/>
                  <a:t>поэтому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sSub>
                          <m:sSub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ru-RU" dirty="0"/>
                  <a:t> – </a:t>
                </a:r>
                <a:r>
                  <a:rPr lang="ru-RU" dirty="0" err="1">
                    <a:solidFill>
                      <a:srgbClr val="FF0000"/>
                    </a:solidFill>
                  </a:rPr>
                  <a:t>квазинепрерывный</a:t>
                </a:r>
                <a:r>
                  <a:rPr lang="ru-RU" dirty="0">
                    <a:solidFill>
                      <a:srgbClr val="FF0000"/>
                    </a:solidFill>
                  </a:rPr>
                  <a:t> спектр</a:t>
                </a: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9CF1B9A-2DA6-D911-A230-B7A4FF5391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688" y="1722268"/>
                <a:ext cx="5160944" cy="1622560"/>
              </a:xfrm>
              <a:prstGeom prst="rect">
                <a:avLst/>
              </a:prstGeom>
              <a:blipFill>
                <a:blip r:embed="rId16"/>
                <a:stretch>
                  <a:fillRect l="-1771" b="-78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72DFC46-90C3-5E81-2BFA-46CA13DC661D}"/>
                  </a:ext>
                </a:extLst>
              </p:cNvPr>
              <p:cNvSpPr txBox="1"/>
              <p:nvPr/>
            </p:nvSpPr>
            <p:spPr>
              <a:xfrm>
                <a:off x="6792495" y="4770576"/>
                <a:ext cx="5193787" cy="1325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func>
                      <m:func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𝑛𝑥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den>
                        </m:f>
                      </m:e>
                    </m:func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</a:t>
                </a:r>
                <a:r>
                  <a:rPr lang="ru-RU" dirty="0"/>
                  <a:t>-- </a:t>
                </a:r>
                <a:r>
                  <a:rPr lang="ru-RU" dirty="0" err="1"/>
                  <a:t>быстроосциллирующая</a:t>
                </a:r>
                <a:r>
                  <a:rPr lang="ru-RU" dirty="0"/>
                  <a:t> функция со средним значением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72DFC46-90C3-5E81-2BFA-46CA13DC6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495" y="4770576"/>
                <a:ext cx="5193787" cy="1325235"/>
              </a:xfrm>
              <a:prstGeom prst="rect">
                <a:avLst/>
              </a:prstGeom>
              <a:blipFill>
                <a:blip r:embed="rId17"/>
                <a:stretch>
                  <a:fillRect l="-1761" t="-461" b="-101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2291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89EA8E-5656-9272-B155-42817E54F530}"/>
              </a:ext>
            </a:extLst>
          </p:cNvPr>
          <p:cNvSpPr txBox="1"/>
          <p:nvPr/>
        </p:nvSpPr>
        <p:spPr>
          <a:xfrm>
            <a:off x="4434904" y="452760"/>
            <a:ext cx="3322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Трехмерная яма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167CE03-0F14-5EDF-C84E-030E5165783A}"/>
                  </a:ext>
                </a:extLst>
              </p:cNvPr>
              <p:cNvSpPr txBox="1"/>
              <p:nvPr/>
            </p:nvSpPr>
            <p:spPr>
              <a:xfrm>
                <a:off x="896644" y="1837678"/>
                <a:ext cx="10787825" cy="4172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Уравнение:</a:t>
                </a:r>
                <a:r>
                  <a:rPr lang="en-US" dirty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ru-RU" dirty="0"/>
                  <a:t>Граничные условия:</a:t>
                </a:r>
              </a:p>
              <a:p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,     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,</a:t>
                </a:r>
              </a:p>
              <a:p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,0,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,     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,</a:t>
                </a:r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en-US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,     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e>
                    </m:d>
                    <m:r>
                      <a:rPr lang="en-US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ru-RU" dirty="0"/>
              </a:p>
              <a:p>
                <a:endParaRPr lang="en-US" dirty="0"/>
              </a:p>
              <a:p>
                <a:r>
                  <a:rPr lang="ru-RU" dirty="0"/>
                  <a:t>Решение: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𝑗𝑚𝑛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den>
                        </m:f>
                      </m:e>
                    </m:func>
                    <m:func>
                      <m:func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𝑚𝑦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</m:den>
                        </m:f>
                      </m:e>
                    </m:func>
                    <m:func>
                      <m:func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𝑛𝑧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sub>
                            </m:sSub>
                          </m:den>
                        </m:f>
                      </m:e>
                    </m:func>
                  </m:oMath>
                </a14:m>
                <a:r>
                  <a:rPr lang="en-US" dirty="0"/>
                  <a:t>,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𝑗𝑚𝑛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ℏ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𝑗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ℏ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ℏ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167CE03-0F14-5EDF-C84E-030E516578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644" y="1837678"/>
                <a:ext cx="10787825" cy="4172424"/>
              </a:xfrm>
              <a:prstGeom prst="rect">
                <a:avLst/>
              </a:prstGeom>
              <a:blipFill>
                <a:blip r:embed="rId2"/>
                <a:stretch>
                  <a:fillRect l="-8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4520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9C679C-1191-6D05-3BAC-564F0E238ECB}"/>
              </a:ext>
            </a:extLst>
          </p:cNvPr>
          <p:cNvSpPr txBox="1"/>
          <p:nvPr/>
        </p:nvSpPr>
        <p:spPr>
          <a:xfrm>
            <a:off x="807243" y="388221"/>
            <a:ext cx="10577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Яма конечной глубины. Связанные состояния (дискретный спектр)</a:t>
            </a:r>
          </a:p>
        </p:txBody>
      </p: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DA543332-3B3E-2772-8575-7EBE6369DD39}"/>
              </a:ext>
            </a:extLst>
          </p:cNvPr>
          <p:cNvGrpSpPr/>
          <p:nvPr/>
        </p:nvGrpSpPr>
        <p:grpSpPr>
          <a:xfrm>
            <a:off x="624363" y="2266438"/>
            <a:ext cx="3835878" cy="2841732"/>
            <a:chOff x="807243" y="2997958"/>
            <a:chExt cx="3835878" cy="2841732"/>
          </a:xfrm>
        </p:grpSpPr>
        <p:cxnSp>
          <p:nvCxnSpPr>
            <p:cNvPr id="4" name="Прямая соединительная линия 3">
              <a:extLst>
                <a:ext uri="{FF2B5EF4-FFF2-40B4-BE49-F238E27FC236}">
                  <a16:creationId xmlns:a16="http://schemas.microsoft.com/office/drawing/2014/main" id="{08D1DC71-9F60-0263-FCB5-F21AD55F0B66}"/>
                </a:ext>
              </a:extLst>
            </p:cNvPr>
            <p:cNvCxnSpPr>
              <a:cxnSpLocks/>
            </p:cNvCxnSpPr>
            <p:nvPr/>
          </p:nvCxnSpPr>
          <p:spPr>
            <a:xfrm>
              <a:off x="1447060" y="3108960"/>
              <a:ext cx="0" cy="235080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2DD99CFB-2426-78FC-2370-0D6388ED3762}"/>
                </a:ext>
              </a:extLst>
            </p:cNvPr>
            <p:cNvCxnSpPr>
              <a:cxnSpLocks/>
            </p:cNvCxnSpPr>
            <p:nvPr/>
          </p:nvCxnSpPr>
          <p:spPr>
            <a:xfrm>
              <a:off x="807243" y="5113538"/>
              <a:ext cx="383587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481E39BB-5504-1D40-D269-013607522F89}"/>
                </a:ext>
              </a:extLst>
            </p:cNvPr>
            <p:cNvCxnSpPr/>
            <p:nvPr/>
          </p:nvCxnSpPr>
          <p:spPr>
            <a:xfrm>
              <a:off x="807243" y="3994951"/>
              <a:ext cx="6398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839E38F1-9469-96AA-12DB-76B90DA4546B}"/>
                </a:ext>
              </a:extLst>
            </p:cNvPr>
            <p:cNvCxnSpPr/>
            <p:nvPr/>
          </p:nvCxnSpPr>
          <p:spPr>
            <a:xfrm>
              <a:off x="1447060" y="3994951"/>
              <a:ext cx="0" cy="11185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DFD2EE9B-5247-9B03-B63C-898B9A879933}"/>
                </a:ext>
              </a:extLst>
            </p:cNvPr>
            <p:cNvCxnSpPr/>
            <p:nvPr/>
          </p:nvCxnSpPr>
          <p:spPr>
            <a:xfrm>
              <a:off x="1447060" y="5113538"/>
              <a:ext cx="171339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F0E40E52-7381-078B-127F-E7AB82EF30CC}"/>
                </a:ext>
              </a:extLst>
            </p:cNvPr>
            <p:cNvCxnSpPr>
              <a:cxnSpLocks/>
            </p:cNvCxnSpPr>
            <p:nvPr/>
          </p:nvCxnSpPr>
          <p:spPr>
            <a:xfrm>
              <a:off x="3160450" y="3994951"/>
              <a:ext cx="0" cy="11196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FCAF6E2D-6E62-2D5F-5106-26C6769E84D6}"/>
                </a:ext>
              </a:extLst>
            </p:cNvPr>
            <p:cNvCxnSpPr/>
            <p:nvPr/>
          </p:nvCxnSpPr>
          <p:spPr>
            <a:xfrm>
              <a:off x="3160450" y="3994951"/>
              <a:ext cx="98483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63CC2ACB-94E9-79D4-46B0-80BA6697A59D}"/>
                    </a:ext>
                  </a:extLst>
                </p:cNvPr>
                <p:cNvSpPr txBox="1"/>
                <p:nvPr/>
              </p:nvSpPr>
              <p:spPr>
                <a:xfrm>
                  <a:off x="4393373" y="5090435"/>
                  <a:ext cx="24974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63CC2ACB-94E9-79D4-46B0-80BA6697A59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93373" y="5090435"/>
                  <a:ext cx="249748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17073" r="-975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74F3DB63-845A-26F9-FFD5-A6E47EC2CA2D}"/>
                    </a:ext>
                  </a:extLst>
                </p:cNvPr>
                <p:cNvSpPr txBox="1"/>
                <p:nvPr/>
              </p:nvSpPr>
              <p:spPr>
                <a:xfrm>
                  <a:off x="1127151" y="2997958"/>
                  <a:ext cx="29456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74F3DB63-845A-26F9-FFD5-A6E47EC2CA2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7151" y="2997958"/>
                  <a:ext cx="294568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25000" r="-18750" b="-833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6B3E7005-4340-2D4A-3906-8802702D4097}"/>
                    </a:ext>
                  </a:extLst>
                </p:cNvPr>
                <p:cNvSpPr txBox="1"/>
                <p:nvPr/>
              </p:nvSpPr>
              <p:spPr>
                <a:xfrm>
                  <a:off x="3032467" y="5090435"/>
                  <a:ext cx="25596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6B3E7005-4340-2D4A-3906-8802702D409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32467" y="5090435"/>
                  <a:ext cx="255968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4286" r="-11905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C3368819-1721-5D03-6B8C-8945875CEF4F}"/>
                    </a:ext>
                  </a:extLst>
                </p:cNvPr>
                <p:cNvSpPr txBox="1"/>
                <p:nvPr/>
              </p:nvSpPr>
              <p:spPr>
                <a:xfrm>
                  <a:off x="970711" y="4018055"/>
                  <a:ext cx="41235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C3368819-1721-5D03-6B8C-8945875CEF4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0711" y="4018055"/>
                  <a:ext cx="412357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16176" r="-2941" b="-14754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C534726-F2C9-E314-C93C-196207019559}"/>
                </a:ext>
              </a:extLst>
            </p:cNvPr>
            <p:cNvSpPr txBox="1"/>
            <p:nvPr/>
          </p:nvSpPr>
          <p:spPr>
            <a:xfrm>
              <a:off x="839893" y="5378025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</a:t>
              </a:r>
              <a:endParaRPr lang="ru-RU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36A2FF5-F0B8-1EB7-CABD-F7E2AF2F3149}"/>
                </a:ext>
              </a:extLst>
            </p:cNvPr>
            <p:cNvSpPr txBox="1"/>
            <p:nvPr/>
          </p:nvSpPr>
          <p:spPr>
            <a:xfrm>
              <a:off x="2108830" y="5378024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II</a:t>
              </a:r>
              <a:endParaRPr lang="ru-RU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C2FDFF2-E1BD-295C-0E0C-8D293F8E60A1}"/>
                </a:ext>
              </a:extLst>
            </p:cNvPr>
            <p:cNvSpPr txBox="1"/>
            <p:nvPr/>
          </p:nvSpPr>
          <p:spPr>
            <a:xfrm>
              <a:off x="3603618" y="5378023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III</a:t>
              </a:r>
              <a:endParaRPr lang="ru-RU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B8C4AF5-DA5C-C9A6-C5EB-E83ADD908874}"/>
                  </a:ext>
                </a:extLst>
              </p:cNvPr>
              <p:cNvSpPr txBox="1"/>
              <p:nvPr/>
            </p:nvSpPr>
            <p:spPr>
              <a:xfrm>
                <a:off x="4937760" y="2266438"/>
                <a:ext cx="6829562" cy="31802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Уравнение:</a:t>
                </a:r>
              </a:p>
              <a:p>
                <a:r>
                  <a:rPr lang="ru-RU" dirty="0"/>
                  <a:t>  области </a:t>
                </a:r>
                <a:r>
                  <a:rPr lang="en-US" dirty="0"/>
                  <a:t>I </a:t>
                </a:r>
                <a:r>
                  <a:rPr lang="ru-RU" dirty="0"/>
                  <a:t>и </a:t>
                </a:r>
                <a:r>
                  <a:rPr lang="en-US" dirty="0"/>
                  <a:t>III</a:t>
                </a:r>
                <a:r>
                  <a:rPr lang="ru-RU" dirty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=0,    </m:t>
                    </m:r>
                    <m:sSubSup>
                      <m:sSubSup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ℏ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r>
                  <a:rPr lang="ru-RU" dirty="0"/>
                  <a:t>  область </a:t>
                </a:r>
                <a:r>
                  <a:rPr lang="en-US" dirty="0"/>
                  <a:t>II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=0,    </m:t>
                    </m:r>
                    <m:sSubSup>
                      <m:sSubSup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𝑚𝐸</m:t>
                        </m:r>
                      </m:num>
                      <m:den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ℏ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ru-RU" dirty="0"/>
                  <a:t>Общие решения:</a:t>
                </a:r>
              </a:p>
              <a:p>
                <a:r>
                  <a:rPr lang="ru-RU" dirty="0"/>
                  <a:t>  области </a:t>
                </a:r>
                <a:r>
                  <a:rPr lang="en-US" dirty="0"/>
                  <a:t>I </a:t>
                </a:r>
                <a:r>
                  <a:rPr lang="ru-RU" dirty="0"/>
                  <a:t>и </a:t>
                </a:r>
                <a:r>
                  <a:rPr lang="en-US" dirty="0"/>
                  <a:t>III     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ru-RU" dirty="0"/>
              </a:p>
              <a:p>
                <a:r>
                  <a:rPr lang="ru-RU" dirty="0"/>
                  <a:t>  область </a:t>
                </a:r>
                <a:r>
                  <a:rPr lang="en-US" dirty="0"/>
                  <a:t>II            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B8C4AF5-DA5C-C9A6-C5EB-E83ADD9088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2266438"/>
                <a:ext cx="6829562" cy="3180294"/>
              </a:xfrm>
              <a:prstGeom prst="rect">
                <a:avLst/>
              </a:prstGeom>
              <a:blipFill>
                <a:blip r:embed="rId6"/>
                <a:stretch>
                  <a:fillRect l="-1339" t="-1536" b="-11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5BBA7152-1102-D87D-8127-5FC8A5E54DD2}"/>
              </a:ext>
            </a:extLst>
          </p:cNvPr>
          <p:cNvSpPr txBox="1"/>
          <p:nvPr/>
        </p:nvSpPr>
        <p:spPr>
          <a:xfrm>
            <a:off x="2977570" y="6008114"/>
            <a:ext cx="8865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Аналогия – отражения и преломление света на границе двух сред </a:t>
            </a:r>
          </a:p>
        </p:txBody>
      </p: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24BF1C51-363A-FB00-CCB1-959E0ECBC97B}"/>
              </a:ext>
            </a:extLst>
          </p:cNvPr>
          <p:cNvCxnSpPr/>
          <p:nvPr/>
        </p:nvCxnSpPr>
        <p:spPr>
          <a:xfrm>
            <a:off x="944271" y="3942080"/>
            <a:ext cx="247646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0161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94FCC87-E980-E964-9EB5-86BA1BEC950A}"/>
                  </a:ext>
                </a:extLst>
              </p:cNvPr>
              <p:cNvSpPr txBox="1"/>
              <p:nvPr/>
            </p:nvSpPr>
            <p:spPr>
              <a:xfrm>
                <a:off x="684582" y="690880"/>
                <a:ext cx="10979098" cy="5617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Граничные условия:</a:t>
                </a:r>
              </a:p>
              <a:p>
                <a:r>
                  <a:rPr lang="ru-RU" dirty="0"/>
                  <a:t>  при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→−∞</m:t>
                    </m:r>
                  </m:oMath>
                </a14:m>
                <a:r>
                  <a:rPr lang="en-US" dirty="0"/>
                  <a:t>  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ru-RU" dirty="0"/>
                  <a:t>  (убывание, достаточно быстрое для конечности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ru-RU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𝜓</m:t>
                                </m:r>
                              </m:e>
                            </m:d>
                          </m:e>
                          <m:sup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ru-RU" dirty="0"/>
                  <a:t>)</a:t>
                </a:r>
                <a:endParaRPr lang="en-US" dirty="0"/>
              </a:p>
              <a:p>
                <a:r>
                  <a:rPr lang="en-US" dirty="0"/>
                  <a:t>  </a:t>
                </a:r>
                <a:r>
                  <a:rPr lang="ru-RU" dirty="0"/>
                  <a:t>при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  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−0</m:t>
                        </m:r>
                      </m:e>
                    </m:d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(+0)</m:t>
                    </m:r>
                  </m:oMath>
                </a14:m>
                <a:r>
                  <a:rPr lang="en-US" dirty="0"/>
                  <a:t>,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−0</m:t>
                        </m:r>
                      </m:e>
                    </m:d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US" dirty="0"/>
                  <a:t>  (</a:t>
                </a:r>
                <a:r>
                  <a:rPr lang="ru-RU" dirty="0"/>
                  <a:t>непрерывность функции и </a:t>
                </a:r>
              </a:p>
              <a:p>
                <a:r>
                  <a:rPr lang="ru-RU" dirty="0"/>
                  <a:t>      производной</a:t>
                </a:r>
                <a:r>
                  <a:rPr lang="en-US" dirty="0"/>
                  <a:t>)</a:t>
                </a:r>
                <a:endParaRPr lang="ru-RU" dirty="0"/>
              </a:p>
              <a:p>
                <a:r>
                  <a:rPr lang="en-US" dirty="0"/>
                  <a:t>  </a:t>
                </a:r>
                <a:r>
                  <a:rPr lang="ru-RU" dirty="0"/>
                  <a:t>при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  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−0</m:t>
                        </m:r>
                      </m:e>
                    </m:d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+0)</m:t>
                    </m:r>
                  </m:oMath>
                </a14:m>
                <a:r>
                  <a:rPr lang="en-US" dirty="0"/>
                  <a:t>,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−0</m:t>
                        </m:r>
                      </m:e>
                    </m:d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US" dirty="0"/>
                  <a:t>  (</a:t>
                </a:r>
                <a:r>
                  <a:rPr lang="ru-RU" dirty="0"/>
                  <a:t>непрерывность </a:t>
                </a:r>
                <a:endParaRPr lang="en-US" dirty="0"/>
              </a:p>
              <a:p>
                <a:r>
                  <a:rPr lang="en-US" dirty="0"/>
                  <a:t>      </a:t>
                </a:r>
                <a:r>
                  <a:rPr lang="ru-RU" dirty="0"/>
                  <a:t>функции и производной</a:t>
                </a:r>
                <a:r>
                  <a:rPr lang="en-US" dirty="0"/>
                  <a:t>)</a:t>
                </a:r>
              </a:p>
              <a:p>
                <a:r>
                  <a:rPr lang="ru-RU" dirty="0"/>
                  <a:t> при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  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ru-RU" dirty="0"/>
                  <a:t>  (убывание, достаточно быстрое для конечности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ru-RU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𝜓</m:t>
                                </m:r>
                              </m:e>
                            </m:d>
                          </m:e>
                          <m:sup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ru-RU" dirty="0"/>
                  <a:t>)</a:t>
                </a:r>
                <a:endParaRPr lang="en-US" dirty="0"/>
              </a:p>
              <a:p>
                <a:endParaRPr lang="en-US" dirty="0"/>
              </a:p>
              <a:p>
                <a:r>
                  <a:rPr lang="ru-RU" dirty="0"/>
                  <a:t>Решение, удовлетворяющее граничным условиям:</a:t>
                </a:r>
              </a:p>
              <a:p>
                <a:r>
                  <a:rPr lang="en-US" dirty="0"/>
                  <a:t> </a:t>
                </a:r>
                <a:r>
                  <a:rPr lang="ru-RU" dirty="0"/>
                  <a:t> область </a:t>
                </a:r>
                <a:r>
                  <a:rPr lang="en-US" dirty="0"/>
                  <a:t>I         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  </a:t>
                </a:r>
                <a:r>
                  <a:rPr lang="ru-RU" dirty="0"/>
                  <a:t>область </a:t>
                </a:r>
                <a:r>
                  <a:rPr lang="en-US" dirty="0"/>
                  <a:t>II        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dirty="0"/>
              </a:p>
              <a:p>
                <a:r>
                  <a:rPr lang="en-US" dirty="0"/>
                  <a:t>  </a:t>
                </a:r>
                <a:r>
                  <a:rPr lang="ru-RU" dirty="0"/>
                  <a:t>область </a:t>
                </a:r>
                <a:r>
                  <a:rPr lang="en-US" dirty="0"/>
                  <a:t>III       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ru-RU" dirty="0"/>
              </a:p>
              <a:p>
                <a:r>
                  <a:rPr lang="ru-RU" dirty="0"/>
                  <a:t>При этом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=±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,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arc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ℏ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rad>
                          </m:den>
                        </m:f>
                      </m:e>
                    </m:func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94FCC87-E980-E964-9EB5-86BA1BEC95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582" y="690880"/>
                <a:ext cx="10979098" cy="5617692"/>
              </a:xfrm>
              <a:prstGeom prst="rect">
                <a:avLst/>
              </a:prstGeom>
              <a:blipFill>
                <a:blip r:embed="rId2"/>
                <a:stretch>
                  <a:fillRect l="-833" t="-66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2714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C30A01B-03B9-101D-D05D-2F7A55A88827}"/>
                  </a:ext>
                </a:extLst>
              </p:cNvPr>
              <p:cNvSpPr txBox="1"/>
              <p:nvPr/>
            </p:nvSpPr>
            <p:spPr>
              <a:xfrm>
                <a:off x="2175407" y="416560"/>
                <a:ext cx="8011104" cy="7103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Графическое решение уравнения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ru-RU" b="0" i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f>
                          <m:fPr>
                            <m:ctrlPr>
                              <a:rPr lang="en-US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ℏ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rad>
                          </m:den>
                        </m:f>
                      </m:e>
                    </m:func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C30A01B-03B9-101D-D05D-2F7A55A888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5407" y="416560"/>
                <a:ext cx="8011104" cy="710323"/>
              </a:xfrm>
              <a:prstGeom prst="rect">
                <a:avLst/>
              </a:prstGeom>
              <a:blipFill>
                <a:blip r:embed="rId2"/>
                <a:stretch>
                  <a:fillRect l="-12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Группа 25">
            <a:extLst>
              <a:ext uri="{FF2B5EF4-FFF2-40B4-BE49-F238E27FC236}">
                <a16:creationId xmlns:a16="http://schemas.microsoft.com/office/drawing/2014/main" id="{37A9AEAD-D27C-03C5-E6ED-9EE8B6F21753}"/>
              </a:ext>
            </a:extLst>
          </p:cNvPr>
          <p:cNvGrpSpPr/>
          <p:nvPr/>
        </p:nvGrpSpPr>
        <p:grpSpPr>
          <a:xfrm>
            <a:off x="934662" y="1549349"/>
            <a:ext cx="5069899" cy="4892091"/>
            <a:chOff x="2936182" y="1879600"/>
            <a:chExt cx="5069899" cy="4892091"/>
          </a:xfrm>
        </p:grpSpPr>
        <p:cxnSp>
          <p:nvCxnSpPr>
            <p:cNvPr id="4" name="Прямая соединительная линия 3">
              <a:extLst>
                <a:ext uri="{FF2B5EF4-FFF2-40B4-BE49-F238E27FC236}">
                  <a16:creationId xmlns:a16="http://schemas.microsoft.com/office/drawing/2014/main" id="{E46864FA-C8C1-0E01-5348-25918354E162}"/>
                </a:ext>
              </a:extLst>
            </p:cNvPr>
            <p:cNvCxnSpPr/>
            <p:nvPr/>
          </p:nvCxnSpPr>
          <p:spPr>
            <a:xfrm>
              <a:off x="3423920" y="1879600"/>
              <a:ext cx="0" cy="412496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11BAB9CE-CFBE-49B4-0986-50D31A58A0CF}"/>
                </a:ext>
              </a:extLst>
            </p:cNvPr>
            <p:cNvCxnSpPr>
              <a:cxnSpLocks/>
            </p:cNvCxnSpPr>
            <p:nvPr/>
          </p:nvCxnSpPr>
          <p:spPr>
            <a:xfrm>
              <a:off x="3423920" y="6004560"/>
              <a:ext cx="441960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>
              <a:extLst>
                <a:ext uri="{FF2B5EF4-FFF2-40B4-BE49-F238E27FC236}">
                  <a16:creationId xmlns:a16="http://schemas.microsoft.com/office/drawing/2014/main" id="{7434242A-35DB-EADE-3191-7013A5D7B77F}"/>
                </a:ext>
              </a:extLst>
            </p:cNvPr>
            <p:cNvCxnSpPr/>
            <p:nvPr/>
          </p:nvCxnSpPr>
          <p:spPr>
            <a:xfrm>
              <a:off x="3423920" y="4714240"/>
              <a:ext cx="914400" cy="129032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F5C52E66-941E-9C8E-61F7-455C66B11539}"/>
                </a:ext>
              </a:extLst>
            </p:cNvPr>
            <p:cNvCxnSpPr/>
            <p:nvPr/>
          </p:nvCxnSpPr>
          <p:spPr>
            <a:xfrm>
              <a:off x="3423920" y="3545840"/>
              <a:ext cx="1767840" cy="245872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2D23B956-039F-4EFC-5736-15B1A93D1F0E}"/>
                </a:ext>
              </a:extLst>
            </p:cNvPr>
            <p:cNvCxnSpPr/>
            <p:nvPr/>
          </p:nvCxnSpPr>
          <p:spPr>
            <a:xfrm>
              <a:off x="3423920" y="2367280"/>
              <a:ext cx="2600960" cy="363728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462581F5-16FC-3EE3-AAC1-16591BCECF43}"/>
                </a:ext>
              </a:extLst>
            </p:cNvPr>
            <p:cNvCxnSpPr>
              <a:cxnSpLocks/>
            </p:cNvCxnSpPr>
            <p:nvPr/>
          </p:nvCxnSpPr>
          <p:spPr>
            <a:xfrm>
              <a:off x="6390640" y="4714240"/>
              <a:ext cx="0" cy="129032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2662B6B8-0842-6003-3EA7-501E7AF3012B}"/>
                </a:ext>
              </a:extLst>
            </p:cNvPr>
            <p:cNvCxnSpPr/>
            <p:nvPr/>
          </p:nvCxnSpPr>
          <p:spPr>
            <a:xfrm flipH="1">
              <a:off x="3423920" y="4714240"/>
              <a:ext cx="296672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B249EF64-4558-B9AE-1211-550433D8A4B9}"/>
                    </a:ext>
                  </a:extLst>
                </p:cNvPr>
                <p:cNvSpPr txBox="1"/>
                <p:nvPr/>
              </p:nvSpPr>
              <p:spPr>
                <a:xfrm>
                  <a:off x="3090527" y="4464000"/>
                  <a:ext cx="266290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B249EF64-4558-B9AE-1211-550433D8A4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0527" y="4464000"/>
                  <a:ext cx="266290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6279" r="-11628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2420D9FB-6A86-77A1-3BE2-F23C456BB782}"/>
                    </a:ext>
                  </a:extLst>
                </p:cNvPr>
                <p:cNvSpPr txBox="1"/>
                <p:nvPr/>
              </p:nvSpPr>
              <p:spPr>
                <a:xfrm>
                  <a:off x="2936182" y="3361174"/>
                  <a:ext cx="436210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2420D9FB-6A86-77A1-3BE2-F23C456BB7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36182" y="3361174"/>
                  <a:ext cx="436210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5278" r="-6944" b="-819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4B4A0362-59E9-A8C4-3B97-17EF4D1AE34C}"/>
                    </a:ext>
                  </a:extLst>
                </p:cNvPr>
                <p:cNvSpPr txBox="1"/>
                <p:nvPr/>
              </p:nvSpPr>
              <p:spPr>
                <a:xfrm>
                  <a:off x="2936182" y="2182614"/>
                  <a:ext cx="436210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4B4A0362-59E9-A8C4-3B97-17EF4D1AE3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36182" y="2182614"/>
                  <a:ext cx="436210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15278" r="-6944" b="-833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D1181EE5-B970-4357-5FA8-5249A592997F}"/>
                    </a:ext>
                  </a:extLst>
                </p:cNvPr>
                <p:cNvSpPr txBox="1"/>
                <p:nvPr/>
              </p:nvSpPr>
              <p:spPr>
                <a:xfrm>
                  <a:off x="5942248" y="6111189"/>
                  <a:ext cx="896784" cy="66050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rad>
                          </m:num>
                          <m:den>
                            <m:r>
                              <a:rPr lang="ru-RU" sz="2000" i="1">
                                <a:latin typeface="Cambria Math" panose="02040503050406030204" pitchFamily="18" charset="0"/>
                              </a:rPr>
                              <m:t>ℏ</m:t>
                            </m:r>
                          </m:den>
                        </m:f>
                      </m:oMath>
                    </m:oMathPara>
                  </a14:m>
                  <a:endParaRPr lang="ru-RU" sz="2000" dirty="0"/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D1181EE5-B970-4357-5FA8-5249A592997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2248" y="6111189"/>
                  <a:ext cx="896784" cy="66050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625837C2-DCEC-1F22-9290-C21AB3476A5B}"/>
                    </a:ext>
                  </a:extLst>
                </p:cNvPr>
                <p:cNvSpPr txBox="1"/>
                <p:nvPr/>
              </p:nvSpPr>
              <p:spPr>
                <a:xfrm>
                  <a:off x="7437123" y="6014721"/>
                  <a:ext cx="568958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625837C2-DCEC-1F22-9290-C21AB3476A5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37123" y="6014721"/>
                  <a:ext cx="568958" cy="461665"/>
                </a:xfrm>
                <a:prstGeom prst="rect">
                  <a:avLst/>
                </a:prstGeom>
                <a:blipFill>
                  <a:blip r:embed="rId7"/>
                  <a:stretch>
                    <a:fillRect b="-2632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BD393DC-2FBD-C8D2-2F79-B03C905CD697}"/>
                  </a:ext>
                </a:extLst>
              </p:cNvPr>
              <p:cNvSpPr txBox="1"/>
              <p:nvPr/>
            </p:nvSpPr>
            <p:spPr>
              <a:xfrm>
                <a:off x="3094105" y="1405961"/>
                <a:ext cx="4013199" cy="26973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/>
                  <a:t>Число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000" dirty="0"/>
                  <a:t> </a:t>
                </a:r>
                <a:r>
                  <a:rPr lang="ru-RU" sz="2000" dirty="0"/>
                  <a:t>связанных состояний конечно и определяется неравенством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ℏ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ad>
                      <m:radPr>
                        <m:degHide m:val="on"/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rad>
                  </m:oMath>
                </a14:m>
                <a:endParaRPr lang="ru-RU" sz="2000" dirty="0"/>
              </a:p>
              <a:p>
                <a:endParaRPr lang="ru-RU" sz="2000" dirty="0"/>
              </a:p>
              <a:p>
                <a:r>
                  <a:rPr lang="ru-RU" sz="2000" dirty="0"/>
                  <a:t>Существует по крайней мере одно связанное состояние</a:t>
                </a:r>
              </a:p>
              <a:p>
                <a:endParaRPr lang="ru-RU" sz="2000" dirty="0"/>
              </a:p>
              <a:p>
                <a:r>
                  <a:rPr lang="ru-RU" sz="2000" dirty="0"/>
                  <a:t>Уровни </a:t>
                </a:r>
                <a:r>
                  <a:rPr lang="ru-RU" sz="2000" dirty="0" err="1"/>
                  <a:t>невырождены</a:t>
                </a:r>
                <a:endParaRPr lang="ru-RU" sz="2000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BD393DC-2FBD-C8D2-2F79-B03C905CD6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4105" y="1405961"/>
                <a:ext cx="4013199" cy="2697341"/>
              </a:xfrm>
              <a:prstGeom prst="rect">
                <a:avLst/>
              </a:prstGeom>
              <a:blipFill>
                <a:blip r:embed="rId8"/>
                <a:stretch>
                  <a:fillRect l="-1672" t="-1357" r="-304" b="-31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Дуга 31">
            <a:extLst>
              <a:ext uri="{FF2B5EF4-FFF2-40B4-BE49-F238E27FC236}">
                <a16:creationId xmlns:a16="http://schemas.microsoft.com/office/drawing/2014/main" id="{A19D5014-0C67-EA19-96DB-C7DDD274017E}"/>
              </a:ext>
            </a:extLst>
          </p:cNvPr>
          <p:cNvSpPr/>
          <p:nvPr/>
        </p:nvSpPr>
        <p:spPr>
          <a:xfrm>
            <a:off x="-2468874" y="3177098"/>
            <a:ext cx="6857994" cy="2507371"/>
          </a:xfrm>
          <a:prstGeom prst="arc">
            <a:avLst>
              <a:gd name="adj1" fmla="val 21553885"/>
              <a:gd name="adj2" fmla="val 4141090"/>
            </a:avLst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BC41BACD-22BD-FEF3-6B9C-96877FA0E7C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1044" y="1567045"/>
            <a:ext cx="4898367" cy="4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191180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6272</TotalTime>
  <Words>1099</Words>
  <Application>Microsoft Office PowerPoint</Application>
  <PresentationFormat>Широкоэкранный</PresentationFormat>
  <Paragraphs>182</Paragraphs>
  <Slides>20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Cambria Math</vt:lpstr>
      <vt:lpstr>Times New Roman</vt:lpstr>
      <vt:lpstr>Оформление по умолчанию</vt:lpstr>
      <vt:lpstr>1_Тема Office</vt:lpstr>
      <vt:lpstr>Формула</vt:lpstr>
      <vt:lpstr> Примеры решения стационарного уравнения Шредингера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Линейный гармонический осциллятор</vt:lpstr>
      <vt:lpstr>Презентация PowerPoint</vt:lpstr>
      <vt:lpstr>Презентация PowerPoint</vt:lpstr>
    </vt:vector>
  </TitlesOfParts>
  <Company>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18</dc:title>
  <dc:subject>Уравнение Шредингера</dc:subject>
  <dc:creator>СЕДОВ</dc:creator>
  <cp:lastModifiedBy>dvp1234567@outlook.com</cp:lastModifiedBy>
  <cp:revision>119</cp:revision>
  <cp:lastPrinted>2002-04-08T19:22:21Z</cp:lastPrinted>
  <dcterms:created xsi:type="dcterms:W3CDTF">2001-04-09T14:43:24Z</dcterms:created>
  <dcterms:modified xsi:type="dcterms:W3CDTF">2022-05-05T10:42:23Z</dcterms:modified>
</cp:coreProperties>
</file>