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11" r:id="rId4"/>
    <p:sldMasterId id="2147483726" r:id="rId5"/>
    <p:sldMasterId id="2147483741" r:id="rId6"/>
  </p:sldMasterIdLst>
  <p:handoutMasterIdLst>
    <p:handoutMasterId r:id="rId27"/>
  </p:handoutMasterIdLst>
  <p:sldIdLst>
    <p:sldId id="297" r:id="rId7"/>
    <p:sldId id="301" r:id="rId8"/>
    <p:sldId id="303" r:id="rId9"/>
    <p:sldId id="341" r:id="rId10"/>
    <p:sldId id="342" r:id="rId11"/>
    <p:sldId id="343" r:id="rId12"/>
    <p:sldId id="302" r:id="rId13"/>
    <p:sldId id="344" r:id="rId14"/>
    <p:sldId id="345" r:id="rId15"/>
    <p:sldId id="346" r:id="rId16"/>
    <p:sldId id="309" r:id="rId17"/>
    <p:sldId id="312" r:id="rId18"/>
    <p:sldId id="347" r:id="rId19"/>
    <p:sldId id="313" r:id="rId20"/>
    <p:sldId id="348" r:id="rId21"/>
    <p:sldId id="340" r:id="rId22"/>
    <p:sldId id="349" r:id="rId23"/>
    <p:sldId id="350" r:id="rId24"/>
    <p:sldId id="351" r:id="rId25"/>
    <p:sldId id="352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1" userDrawn="1">
          <p15:clr>
            <a:srgbClr val="A4A3A4"/>
          </p15:clr>
        </p15:guide>
        <p15:guide id="2" pos="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1CEA"/>
    <a:srgbClr val="FFFF00"/>
    <a:srgbClr val="FFCC00"/>
    <a:srgbClr val="CC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>
        <p:guide orient="horz" pos="1521"/>
        <p:guide pos="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D958D4-C5DD-4BD5-98BF-A63A514F2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7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73B3-964A-4CF9-BEA9-D93DD39EA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6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8894-9742-4BF8-9C18-999D7CAB8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5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16BE-2288-422B-B90E-69D7DAA30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A7A1-A5D6-47C0-99DB-152BACDA3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DF87-8E51-4EE8-B378-A27814226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0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0D9B6-7E2B-4075-BB63-F9CF35C1AE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9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CA87-24B9-4C13-9D2D-7CB7E71F3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2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14BA-2C45-4CA6-8873-052B178F2B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1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9B51-FFF3-4970-BA5D-AB4BCA7A91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2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546B-93E8-4F1A-96AE-23117AD603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A67B-4625-4148-BE81-540302AD24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2806-94A1-4D83-A7E0-5C35ACAE1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0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A67A-0F75-4290-B27B-F6C3DB37E6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3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E88F5-116F-4DDF-A2BE-32BA03FC1C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9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187A-1DC2-4188-8FB7-5F18341371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44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9A66-75C8-4E05-BB1F-BAACB90134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4578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CA87C-7B55-48DD-8944-A85A813E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032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F56D-4498-4C13-9EB4-F56BDDEF2F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655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ED1A-F122-456C-B860-7AE8858BAF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85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019B-FFD6-4D23-BB68-1FBF791348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423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9255-B559-4541-9DFF-52C7656FBD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92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594E-C01C-44E8-A8E5-2F25372EF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6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2F65-E4DC-4D2E-ADF7-B7D15F12B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34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B24D-165F-479B-9D06-C6372ED1A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502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5BED-783A-4CAF-A8F1-7655F797DF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11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BFD8-261E-4297-A63C-F02777EB5F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24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573C-D8F1-4033-ABCF-BDC04C5230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524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4548F-4BF8-46D4-B7E2-823639C11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760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90F2-F1EA-4E49-841D-D78512404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97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EF8E-EE62-4833-81D0-6B0EDA27A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469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9A66-75C8-4E05-BB1F-BAACB90134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3303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CA87C-7B55-48DD-8944-A85A813E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50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F56D-4498-4C13-9EB4-F56BDDEF2F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837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2161-A66E-4DDD-A226-0CE213DA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9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ED1A-F122-456C-B860-7AE8858BAF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4264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019B-FFD6-4D23-BB68-1FBF791348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42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9255-B559-4541-9DFF-52C7656FBD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927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594E-C01C-44E8-A8E5-2F25372EF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612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B24D-165F-479B-9D06-C6372ED1A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2713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5BED-783A-4CAF-A8F1-7655F797DF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7381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BFD8-261E-4297-A63C-F02777EB5F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0893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573C-D8F1-4033-ABCF-BDC04C5230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7403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4548F-4BF8-46D4-B7E2-823639C11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709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90F2-F1EA-4E49-841D-D78512404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51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27EA-1570-4334-A9D3-E18FE25D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86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EF8E-EE62-4833-81D0-6B0EDA27A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99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9A66-75C8-4E05-BB1F-BAACB90134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7698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CA87C-7B55-48DD-8944-A85A813E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029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7F56D-4498-4C13-9EB4-F56BDDEF2F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51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ED1A-F122-456C-B860-7AE8858BAF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7100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019B-FFD6-4D23-BB68-1FBF791348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12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9255-B559-4541-9DFF-52C7656FBD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523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594E-C01C-44E8-A8E5-2F25372EF4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32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B24D-165F-479B-9D06-C6372ED1AF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625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5BED-783A-4CAF-A8F1-7655F797DF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69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958E-D9CF-4D78-878C-58D093A46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58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BFD8-261E-4297-A63C-F02777EB5F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260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573C-D8F1-4033-ABCF-BDC04C5230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8474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4548F-4BF8-46D4-B7E2-823639C11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2128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490F2-F1EA-4E49-841D-D785124044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912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EF8E-EE62-4833-81D0-6B0EDA27A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2683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AA7A1-A5D6-47C0-99DB-152BACDA3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80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DF87-8E51-4EE8-B378-A27814226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00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0D9B6-7E2B-4075-BB63-F9CF35C1AE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2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CA87-24B9-4C13-9D2D-7CB7E71F3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8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14BA-2C45-4CA6-8873-052B178F2B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600E-A6FC-46FE-A261-C43D5FDF9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16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9B51-FFF3-4970-BA5D-AB4BCA7A91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95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546B-93E8-4F1A-96AE-23117AD603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90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AA67B-4625-4148-BE81-540302AD24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66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A67A-0F75-4290-B27B-F6C3DB37E6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E88F5-116F-4DDF-A2BE-32BA03FC1C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25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187A-1DC2-4188-8FB7-5F18341371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F931-C341-418F-88CC-6AB933914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95EA2-53F4-4FA3-8B16-FA8B5742B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9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6BBC74-3E4B-49F4-B60F-9FD83CD73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52"/>
              </a:defRPr>
            </a:lvl1pPr>
          </a:lstStyle>
          <a:p>
            <a:pPr eaLnBrk="0" hangingPunct="0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52"/>
              </a:defRPr>
            </a:lvl1pPr>
          </a:lstStyle>
          <a:p>
            <a:pPr eaLnBrk="0" hangingPunct="0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-52"/>
              </a:defRPr>
            </a:lvl1pPr>
          </a:lstStyle>
          <a:p>
            <a:pPr eaLnBrk="0" hangingPunct="0">
              <a:defRPr/>
            </a:pPr>
            <a:fld id="{A6F760A2-1C0F-40B7-8F48-BD0513CB5E70}" type="slidenum">
              <a:rPr lang="ru-RU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0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2E05F2-39B5-4304-A8A3-5D5F106860B8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2E05F2-39B5-4304-A8A3-5D5F106860B8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2E05F2-39B5-4304-A8A3-5D5F106860B8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52"/>
              </a:defRPr>
            </a:lvl1pPr>
          </a:lstStyle>
          <a:p>
            <a:pPr eaLnBrk="0" hangingPunct="0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52"/>
              </a:defRPr>
            </a:lvl1pPr>
          </a:lstStyle>
          <a:p>
            <a:pPr eaLnBrk="0" hangingPunct="0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-52"/>
              </a:defRPr>
            </a:lvl1pPr>
          </a:lstStyle>
          <a:p>
            <a:pPr eaLnBrk="0" hangingPunct="0">
              <a:defRPr/>
            </a:pPr>
            <a:fld id="{A6F760A2-1C0F-40B7-8F48-BD0513CB5E70}" type="slidenum">
              <a:rPr lang="ru-RU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2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219408" y="607003"/>
            <a:ext cx="7842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ru-RU" sz="3600" b="1" dirty="0">
                <a:solidFill>
                  <a:srgbClr val="FF0000"/>
                </a:solidFill>
              </a:rPr>
              <a:t>Квантовая механика атома водорода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BB7F66-940B-D8DF-F645-1BB03EABA50D}"/>
                  </a:ext>
                </a:extLst>
              </p:cNvPr>
              <p:cNvSpPr txBox="1"/>
              <p:nvPr/>
            </p:nvSpPr>
            <p:spPr>
              <a:xfrm>
                <a:off x="1222085" y="1447936"/>
                <a:ext cx="9836728" cy="4953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Приближение неподвижного ядра (либо расчет в системе центра масс с приведенной массой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dirty="0"/>
                  <a:t>)</a:t>
                </a:r>
              </a:p>
              <a:p>
                <a:r>
                  <a:rPr lang="ru-RU" sz="2000" dirty="0">
                    <a:solidFill>
                      <a:srgbClr val="000000"/>
                    </a:solidFill>
                  </a:rPr>
                  <a:t>Потенциальная энергия взаимодействия электрона с ядром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000000"/>
                  </a:solidFill>
                </a:endParaRPr>
              </a:p>
              <a:p>
                <a:r>
                  <a:rPr lang="ru-RU" sz="2000" dirty="0">
                    <a:solidFill>
                      <a:srgbClr val="000000"/>
                    </a:solidFill>
                  </a:rPr>
                  <a:t>Уравнение Шредингера для стационарных состояний в атоме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  <a:p>
                <a:r>
                  <a:rPr lang="ru-RU" sz="2000" dirty="0"/>
                  <a:t>Боровские переменные</a:t>
                </a:r>
                <a:r>
                  <a:rPr lang="en-US" sz="2000" dirty="0"/>
                  <a:t> (</a:t>
                </a:r>
                <a:r>
                  <a:rPr lang="ru-RU" sz="2000" dirty="0"/>
                  <a:t>радиус и энергия)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ru-RU" sz="2000" dirty="0"/>
                  <a:t>Уравнение в боровских переменных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ru-RU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BB7F66-940B-D8DF-F645-1BB03EABA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085" y="1447936"/>
                <a:ext cx="9836728" cy="4953407"/>
              </a:xfrm>
              <a:prstGeom prst="rect">
                <a:avLst/>
              </a:prstGeom>
              <a:blipFill>
                <a:blip r:embed="rId2"/>
                <a:stretch>
                  <a:fillRect l="-620" t="-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4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A62156-3A9C-E546-83CD-B2F6FF076CFD}"/>
                  </a:ext>
                </a:extLst>
              </p:cNvPr>
              <p:cNvSpPr txBox="1"/>
              <p:nvPr/>
            </p:nvSpPr>
            <p:spPr>
              <a:xfrm>
                <a:off x="1118676" y="431183"/>
                <a:ext cx="7015767" cy="1952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/>
                  <a:t>Несколько первых обобщенных многочленов </a:t>
                </a:r>
                <a:r>
                  <a:rPr lang="ru-RU" sz="2000" dirty="0" err="1"/>
                  <a:t>Лагерра</a:t>
                </a:r>
                <a:endParaRPr lang="en-US" sz="2000" dirty="0"/>
              </a:p>
              <a:p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=3−3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A62156-3A9C-E546-83CD-B2F6FF076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76" y="431183"/>
                <a:ext cx="7015767" cy="1952009"/>
              </a:xfrm>
              <a:prstGeom prst="rect">
                <a:avLst/>
              </a:prstGeom>
              <a:blipFill>
                <a:blip r:embed="rId2"/>
                <a:stretch>
                  <a:fillRect l="-957" t="-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71A3983-3396-2348-45CB-9EF613FFA6B5}"/>
              </a:ext>
            </a:extLst>
          </p:cNvPr>
          <p:cNvGrpSpPr/>
          <p:nvPr/>
        </p:nvGrpSpPr>
        <p:grpSpPr>
          <a:xfrm>
            <a:off x="925282" y="2867747"/>
            <a:ext cx="7402553" cy="3679793"/>
            <a:chOff x="1029810" y="3000652"/>
            <a:chExt cx="7402553" cy="367979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EB7A3CF-4D7A-163E-6C8F-FDEEAA9A7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0" y="3000652"/>
              <a:ext cx="7402553" cy="36797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633055E-8306-44BB-1A0C-E9535CB45229}"/>
                    </a:ext>
                  </a:extLst>
                </p:cNvPr>
                <p:cNvSpPr txBox="1"/>
                <p:nvPr/>
              </p:nvSpPr>
              <p:spPr>
                <a:xfrm>
                  <a:off x="6462944" y="3355759"/>
                  <a:ext cx="14984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633055E-8306-44BB-1A0C-E9535CB452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944" y="3355759"/>
                  <a:ext cx="149842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DF0EBE-2B67-7CB1-8190-676627AC4A9E}"/>
                    </a:ext>
                  </a:extLst>
                </p:cNvPr>
                <p:cNvSpPr txBox="1"/>
                <p:nvPr/>
              </p:nvSpPr>
              <p:spPr>
                <a:xfrm>
                  <a:off x="6462943" y="3777348"/>
                  <a:ext cx="14984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</m:oMath>
                  </a14:m>
                  <a:r>
                    <a:rPr lang="en-US" sz="20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ru-RU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DF0EBE-2B67-7CB1-8190-676627AC4A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943" y="3777348"/>
                  <a:ext cx="149842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3684877-D253-2C1A-FE12-C31646158BBE}"/>
                    </a:ext>
                  </a:extLst>
                </p:cNvPr>
                <p:cNvSpPr txBox="1"/>
                <p:nvPr/>
              </p:nvSpPr>
              <p:spPr>
                <a:xfrm>
                  <a:off x="6462943" y="4198937"/>
                  <a:ext cx="14984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C1CEA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0C1CEA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</m:oMath>
                  </a14:m>
                  <a:r>
                    <a:rPr lang="en-US" sz="2000" dirty="0">
                      <a:solidFill>
                        <a:srgbClr val="0C1CEA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rgbClr val="0C1CEA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i="1">
                          <a:solidFill>
                            <a:srgbClr val="0C1CEA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ru-RU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3684877-D253-2C1A-FE12-C31646158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943" y="4198937"/>
                  <a:ext cx="149842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D4259E7-CE66-48E0-29BD-DA5C56EB2FAA}"/>
              </a:ext>
            </a:extLst>
          </p:cNvPr>
          <p:cNvSpPr txBox="1"/>
          <p:nvPr/>
        </p:nvSpPr>
        <p:spPr>
          <a:xfrm>
            <a:off x="8705176" y="4199813"/>
            <a:ext cx="3154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Радиальное распределение вероятности первых трех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14745680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6A6287-D155-2DE7-BD92-5DE6E27FE499}"/>
              </a:ext>
            </a:extLst>
          </p:cNvPr>
          <p:cNvSpPr txBox="1"/>
          <p:nvPr/>
        </p:nvSpPr>
        <p:spPr>
          <a:xfrm>
            <a:off x="2757425" y="324952"/>
            <a:ext cx="6677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Квантовые числа атома водорода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8BC1B6-44E2-95FF-3226-1EFF39B3A27F}"/>
                  </a:ext>
                </a:extLst>
              </p:cNvPr>
              <p:cNvSpPr txBox="1"/>
              <p:nvPr/>
            </p:nvSpPr>
            <p:spPr>
              <a:xfrm>
                <a:off x="748018" y="1265579"/>
                <a:ext cx="10861259" cy="5219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</a:rPr>
                  <a:t>Магнитное квантовое число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описывает проекцию момента импульса на ось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ru-RU" sz="2000" dirty="0"/>
                  <a:t>. Принимает значения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  ±1,  ±2,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…,  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.</a:t>
                </a:r>
                <a:r>
                  <a:rPr lang="ru-RU" sz="2000" dirty="0"/>
                  <a:t> Проекция момента импульса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sz="2000" dirty="0"/>
                  <a:t>.</a:t>
                </a:r>
                <a:r>
                  <a:rPr lang="ru-RU" sz="2000" dirty="0"/>
                  <a:t> Уровни энергии от магнитного квантового числа не зависят, то есть имеют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кратное </a:t>
                </a:r>
                <a:r>
                  <a:rPr lang="ru-RU" sz="2000" dirty="0">
                    <a:solidFill>
                      <a:srgbClr val="FF0000"/>
                    </a:solidFill>
                  </a:rPr>
                  <a:t>вырождение</a:t>
                </a:r>
                <a:r>
                  <a:rPr lang="ru-RU" sz="2000" dirty="0"/>
                  <a:t>.</a:t>
                </a:r>
              </a:p>
              <a:p>
                <a:endParaRPr lang="en-US" sz="2000" dirty="0"/>
              </a:p>
              <a:p>
                <a:r>
                  <a:rPr lang="ru-RU" sz="2000" dirty="0">
                    <a:solidFill>
                      <a:srgbClr val="FF0000"/>
                    </a:solidFill>
                  </a:rPr>
                  <a:t>Орбитальное квантовое число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описывает модуль момента импульса. Принимает значения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  1,  2,  …</m:t>
                    </m:r>
                  </m:oMath>
                </a14:m>
                <a:r>
                  <a:rPr lang="en-US" sz="2000" dirty="0"/>
                  <a:t>  </a:t>
                </a:r>
                <a:r>
                  <a:rPr lang="ru-RU" sz="2000" dirty="0"/>
                  <a:t>Квадрат модуля момента импульса равен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/>
                  <a:t>.</a:t>
                </a:r>
                <a:r>
                  <a:rPr lang="ru-RU" sz="2000" dirty="0"/>
                  <a:t> Совместно с магнитным квантовым числом определяет угловую зависимость волновой функции.</a:t>
                </a:r>
              </a:p>
              <a:p>
                <a:endParaRPr lang="ru-RU" sz="2000" dirty="0"/>
              </a:p>
              <a:p>
                <a:r>
                  <a:rPr lang="ru-RU" sz="2000" dirty="0">
                    <a:solidFill>
                      <a:srgbClr val="FF0000"/>
                    </a:solidFill>
                  </a:rPr>
                  <a:t>Радиальное квантовое число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-- </a:t>
                </a:r>
                <a:r>
                  <a:rPr lang="ru-RU" sz="2000" dirty="0"/>
                  <a:t>совместно с орбитальным квантовым числом описывает радиальную зависимость волновой функции, а также уровни энергии. Принимает значения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1,  2,  …</m:t>
                    </m:r>
                  </m:oMath>
                </a14:m>
                <a:r>
                  <a:rPr lang="ru-RU" sz="2000" dirty="0"/>
                  <a:t> </a:t>
                </a:r>
              </a:p>
              <a:p>
                <a:endParaRPr lang="ru-RU" sz="2000" dirty="0"/>
              </a:p>
              <a:p>
                <a:r>
                  <a:rPr lang="ru-RU" sz="2000" dirty="0">
                    <a:solidFill>
                      <a:srgbClr val="FF0000"/>
                    </a:solidFill>
                  </a:rPr>
                  <a:t>Главное квантовое число </a:t>
                </a:r>
                <a:r>
                  <a:rPr lang="ru-RU" sz="2000" dirty="0"/>
                  <a:t>(специфическое для водорода)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/>
                  <a:t>описывает уровни энергии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dirty="0"/>
                  <a:t> (в боровских единицах). Принимает значения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 2,  3,  …</m:t>
                    </m:r>
                  </m:oMath>
                </a14:m>
                <a:r>
                  <a:rPr lang="en-US" sz="2000" dirty="0"/>
                  <a:t>  </a:t>
                </a:r>
                <a:r>
                  <a:rPr lang="ru-RU" sz="2000" dirty="0"/>
                  <a:t>Должно быть всегда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. </a:t>
                </a:r>
                <a:r>
                  <a:rPr lang="ru-RU" sz="2000" dirty="0"/>
                  <a:t> В атоме водорода имеется дополнительное «случайное» вырождение по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000" dirty="0"/>
                  <a:t>, полное вырождение равно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8BC1B6-44E2-95FF-3226-1EFF39B3A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8" y="1265579"/>
                <a:ext cx="10861259" cy="5219506"/>
              </a:xfrm>
              <a:prstGeom prst="rect">
                <a:avLst/>
              </a:prstGeom>
              <a:blipFill>
                <a:blip r:embed="rId2"/>
                <a:stretch>
                  <a:fillRect l="-618" t="-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9351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086453" y="1351508"/>
            <a:ext cx="77882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Состояния электрона в атоме с заданными квантовыми числами </a:t>
            </a:r>
            <a:r>
              <a:rPr lang="en-US" b="1" i="1" dirty="0">
                <a:solidFill>
                  <a:srgbClr val="CC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и </a:t>
            </a:r>
            <a:r>
              <a:rPr lang="en-US" b="1" i="1" dirty="0">
                <a:solidFill>
                  <a:srgbClr val="CC0000"/>
                </a:solidFill>
              </a:rPr>
              <a:t>l</a:t>
            </a:r>
            <a:r>
              <a:rPr lang="ru-RU" dirty="0">
                <a:solidFill>
                  <a:srgbClr val="000000"/>
                </a:solidFill>
              </a:rPr>
              <a:t> обозначаются следующим образом:</a:t>
            </a:r>
          </a:p>
          <a:p>
            <a:pPr algn="just" eaLnBrk="0" hangingPunct="0"/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= 0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   </a:t>
            </a:r>
            <a:r>
              <a:rPr lang="en-US" dirty="0">
                <a:solidFill>
                  <a:srgbClr val="000000"/>
                </a:solidFill>
              </a:rPr>
              <a:t>s-</a:t>
            </a:r>
            <a:r>
              <a:rPr lang="ru-RU" dirty="0">
                <a:solidFill>
                  <a:srgbClr val="000000"/>
                </a:solidFill>
              </a:rPr>
              <a:t>состояние;</a:t>
            </a:r>
          </a:p>
          <a:p>
            <a:pPr algn="just" eaLnBrk="0" hangingPunct="0"/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= 1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   </a:t>
            </a:r>
            <a:r>
              <a:rPr lang="en-US" dirty="0">
                <a:solidFill>
                  <a:srgbClr val="000000"/>
                </a:solidFill>
              </a:rPr>
              <a:t>p-</a:t>
            </a:r>
            <a:r>
              <a:rPr lang="ru-RU" dirty="0">
                <a:solidFill>
                  <a:srgbClr val="000000"/>
                </a:solidFill>
              </a:rPr>
              <a:t>состояние;</a:t>
            </a:r>
          </a:p>
          <a:p>
            <a:pPr algn="just" eaLnBrk="0" hangingPunct="0"/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= 2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   </a:t>
            </a:r>
            <a:r>
              <a:rPr lang="en-US" dirty="0">
                <a:solidFill>
                  <a:srgbClr val="000000"/>
                </a:solidFill>
              </a:rPr>
              <a:t>d-</a:t>
            </a:r>
            <a:r>
              <a:rPr lang="ru-RU" dirty="0">
                <a:solidFill>
                  <a:srgbClr val="000000"/>
                </a:solidFill>
              </a:rPr>
              <a:t>состояние;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         далее f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, g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, h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состояния.</a:t>
            </a:r>
            <a:endParaRPr lang="en-US" dirty="0">
              <a:solidFill>
                <a:srgbClr val="000000"/>
              </a:solidFill>
            </a:endParaRPr>
          </a:p>
          <a:p>
            <a:pPr algn="just" eaLnBrk="0" hangingPunct="0"/>
            <a:endParaRPr lang="en-US" dirty="0">
              <a:solidFill>
                <a:srgbClr val="000000"/>
              </a:solidFill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Значение </a:t>
            </a:r>
            <a:r>
              <a:rPr lang="en-US" b="1" i="1" dirty="0">
                <a:solidFill>
                  <a:srgbClr val="CC0000"/>
                </a:solidFill>
              </a:rPr>
              <a:t>n</a:t>
            </a:r>
            <a:r>
              <a:rPr lang="ru-RU" dirty="0">
                <a:solidFill>
                  <a:srgbClr val="000000"/>
                </a:solidFill>
              </a:rPr>
              <a:t> указывается перед обозначением числа </a:t>
            </a:r>
            <a:r>
              <a:rPr lang="en-US" b="1" i="1" dirty="0">
                <a:solidFill>
                  <a:srgbClr val="CC0000"/>
                </a:solidFill>
              </a:rPr>
              <a:t>l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 eaLnBrk="0" hangingPunct="0"/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= 1,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= 0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   1</a:t>
            </a:r>
            <a:r>
              <a:rPr lang="en-US" dirty="0">
                <a:solidFill>
                  <a:srgbClr val="000000"/>
                </a:solidFill>
              </a:rPr>
              <a:t>s </a:t>
            </a:r>
            <a:r>
              <a:rPr lang="ru-RU" dirty="0">
                <a:solidFill>
                  <a:srgbClr val="000000"/>
                </a:solidFill>
              </a:rPr>
              <a:t>состояние;</a:t>
            </a:r>
          </a:p>
          <a:p>
            <a:pPr eaLnBrk="0" hangingPunct="0"/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= 2,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= 0, 1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   2</a:t>
            </a:r>
            <a:r>
              <a:rPr lang="en-US" dirty="0">
                <a:solidFill>
                  <a:srgbClr val="000000"/>
                </a:solidFill>
              </a:rPr>
              <a:t>s, 2p </a:t>
            </a:r>
            <a:r>
              <a:rPr lang="ru-RU" dirty="0">
                <a:solidFill>
                  <a:srgbClr val="000000"/>
                </a:solidFill>
              </a:rPr>
              <a:t>состояния;</a:t>
            </a:r>
          </a:p>
          <a:p>
            <a:pPr eaLnBrk="0" hangingPunct="0"/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= 3,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= 0, 1, 2   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   3</a:t>
            </a:r>
            <a:r>
              <a:rPr lang="en-US" dirty="0">
                <a:solidFill>
                  <a:srgbClr val="000000"/>
                </a:solidFill>
              </a:rPr>
              <a:t>s, 3p, 3d </a:t>
            </a:r>
            <a:r>
              <a:rPr lang="ru-RU" dirty="0">
                <a:solidFill>
                  <a:srgbClr val="000000"/>
                </a:solidFill>
              </a:rPr>
              <a:t>состояния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6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55E196-4451-F02B-B679-61FA6EA4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" y="1267103"/>
            <a:ext cx="6209699" cy="4574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B0C5A4-E154-6133-5319-E2EDC1505ADA}"/>
                  </a:ext>
                </a:extLst>
              </p:cNvPr>
              <p:cNvSpPr txBox="1"/>
              <p:nvPr/>
            </p:nvSpPr>
            <p:spPr>
              <a:xfrm>
                <a:off x="7624233" y="2584629"/>
                <a:ext cx="429954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Схема уровней атома водорода.</a:t>
                </a:r>
              </a:p>
              <a:p>
                <a:r>
                  <a:rPr lang="ru-RU" sz="2000" dirty="0"/>
                  <a:t>Не следует забывать, что </a:t>
                </a:r>
                <a:r>
                  <a:rPr lang="en-US" sz="2000" dirty="0"/>
                  <a:t>s-</a:t>
                </a:r>
                <a:r>
                  <a:rPr lang="ru-RU" sz="2000" dirty="0"/>
                  <a:t>состояние – это одно состояние (с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),</a:t>
                </a:r>
                <a:endParaRPr lang="ru-RU" sz="2000" dirty="0"/>
              </a:p>
              <a:p>
                <a:r>
                  <a:rPr lang="en-US" sz="2000" dirty="0"/>
                  <a:t>p-</a:t>
                </a:r>
                <a:r>
                  <a:rPr lang="ru-RU" sz="2000" dirty="0"/>
                  <a:t>состояние – это три состояния (с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=0,±1</m:t>
                    </m:r>
                  </m:oMath>
                </a14:m>
                <a:r>
                  <a:rPr lang="ru-RU" sz="2000" dirty="0"/>
                  <a:t>)</a:t>
                </a:r>
                <a:r>
                  <a:rPr lang="en-US" sz="2000" dirty="0"/>
                  <a:t>, d-</a:t>
                </a:r>
                <a:r>
                  <a:rPr lang="ru-RU" sz="2000" dirty="0"/>
                  <a:t>состояние – это пять состояний и т. д.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B0C5A4-E154-6133-5319-E2EDC1505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233" y="2584629"/>
                <a:ext cx="4299543" cy="1938992"/>
              </a:xfrm>
              <a:prstGeom prst="rect">
                <a:avLst/>
              </a:prstGeom>
              <a:blipFill>
                <a:blip r:embed="rId3"/>
                <a:stretch>
                  <a:fillRect l="-1560" t="-1887" r="-1135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7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47A98-2B58-F3A4-8E7C-F429E45C76BE}"/>
              </a:ext>
            </a:extLst>
          </p:cNvPr>
          <p:cNvSpPr txBox="1"/>
          <p:nvPr/>
        </p:nvSpPr>
        <p:spPr>
          <a:xfrm>
            <a:off x="1022431" y="356053"/>
            <a:ext cx="10220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Спектр излучения атома водорода. Правила отбора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CD22FE-100F-5464-139F-53A5654DBDC8}"/>
                  </a:ext>
                </a:extLst>
              </p:cNvPr>
              <p:cNvSpPr txBox="1"/>
              <p:nvPr/>
            </p:nvSpPr>
            <p:spPr>
              <a:xfrm>
                <a:off x="1401822" y="1293234"/>
                <a:ext cx="9388355" cy="512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Матричные элементы оператора радиус-вектора электрона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𝑛𝑙𝑚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𝑛𝑙𝑚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отличны от нуля при выполнении условий (</a:t>
                </a:r>
                <a:r>
                  <a:rPr lang="ru-RU" dirty="0">
                    <a:solidFill>
                      <a:srgbClr val="FF0000"/>
                    </a:solidFill>
                  </a:rPr>
                  <a:t>правил отбора</a:t>
                </a:r>
                <a:r>
                  <a:rPr lang="ru-RU" dirty="0"/>
                  <a:t>):</a:t>
                </a:r>
              </a:p>
              <a:p>
                <a:endParaRPr lang="ru-RU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правило отбора по магнитному числу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правило отбора по орбитальному числу</a:t>
                </a:r>
              </a:p>
              <a:p>
                <a:endParaRPr lang="ru-RU" dirty="0"/>
              </a:p>
              <a:p>
                <a:r>
                  <a:rPr lang="ru-RU" dirty="0"/>
                  <a:t>Физически правила отбора связаны с тем, что излучаемый фотон сам имеет момент импульса, равный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ru-RU" dirty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Практически в силу вырождения уровней по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правило отбора по магнитному квантовому числу всегда может быть удовлетворено.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CD22FE-100F-5464-139F-53A5654DB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22" y="1293234"/>
                <a:ext cx="9388355" cy="5123710"/>
              </a:xfrm>
              <a:prstGeom prst="rect">
                <a:avLst/>
              </a:prstGeom>
              <a:blipFill>
                <a:blip r:embed="rId2"/>
                <a:stretch>
                  <a:fillRect l="-1039" t="-951" b="-1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4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3EA44B-C88D-BE7C-7A21-8BC31C89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1" y="944502"/>
            <a:ext cx="6594676" cy="5188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2F2D23-B2C8-8E36-AF3C-977C769B301C}"/>
                  </a:ext>
                </a:extLst>
              </p:cNvPr>
              <p:cNvSpPr txBox="1"/>
              <p:nvPr/>
            </p:nvSpPr>
            <p:spPr>
              <a:xfrm>
                <a:off x="7333489" y="2305615"/>
                <a:ext cx="447141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Схема разрешенных дипольных переходов в атоме водорода. Показаны переходы, соответствующие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-,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линиям серии </a:t>
                </a:r>
                <a:r>
                  <a:rPr lang="ru-RU" sz="2000" dirty="0" err="1"/>
                  <a:t>Лаймана</a:t>
                </a:r>
                <a:r>
                  <a:rPr lang="ru-RU" sz="2000" dirty="0"/>
                  <a:t> и группы переходов, соответствующих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 и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 линиям серии </a:t>
                </a:r>
                <a:r>
                  <a:rPr lang="ru-RU" sz="2000" dirty="0" err="1"/>
                  <a:t>Бальмера</a:t>
                </a:r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-</a:t>
                </a:r>
                <a:r>
                  <a:rPr lang="ru-RU" sz="2000" dirty="0"/>
                  <a:t>линии серии </a:t>
                </a:r>
                <a:r>
                  <a:rPr lang="ru-RU" sz="2000" dirty="0" err="1"/>
                  <a:t>Пашена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2F2D23-B2C8-8E36-AF3C-977C769B3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489" y="2305615"/>
                <a:ext cx="4471416" cy="2246769"/>
              </a:xfrm>
              <a:prstGeom prst="rect">
                <a:avLst/>
              </a:prstGeom>
              <a:blipFill>
                <a:blip r:embed="rId3"/>
                <a:stretch>
                  <a:fillRect l="-1362" t="-1355" r="-545" b="-3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29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9258" y="584112"/>
            <a:ext cx="651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0" dirty="0">
                <a:solidFill>
                  <a:srgbClr val="FF0000"/>
                </a:solidFill>
              </a:rPr>
              <a:t>Опыт Штерна и </a:t>
            </a:r>
            <a:r>
              <a:rPr lang="ru-RU" sz="3600" kern="0" dirty="0" err="1">
                <a:solidFill>
                  <a:srgbClr val="FF0000"/>
                </a:solidFill>
              </a:rPr>
              <a:t>Герлаха</a:t>
            </a:r>
            <a:r>
              <a:rPr lang="ru-RU" sz="3600" kern="0" dirty="0">
                <a:solidFill>
                  <a:srgbClr val="FF0000"/>
                </a:solidFill>
              </a:rPr>
              <a:t> (1922)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DC6EF-4D1C-EFE7-6960-EB4C3F58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7840" y="677788"/>
            <a:ext cx="8473441" cy="5991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89CA91-05E2-D222-A3B2-E6D4655BFE43}"/>
              </a:ext>
            </a:extLst>
          </p:cNvPr>
          <p:cNvSpPr txBox="1"/>
          <p:nvPr/>
        </p:nvSpPr>
        <p:spPr>
          <a:xfrm>
            <a:off x="1523586" y="5269489"/>
            <a:ext cx="9449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– печь, 2 – пучок атомов серебра, 3 – неоднородное магнитное поле, 4 – ожидаемый результат по классической теории, 5 – результат опыта (расщепление на два пучка)</a:t>
            </a:r>
          </a:p>
        </p:txBody>
      </p:sp>
    </p:spTree>
    <p:extLst>
      <p:ext uri="{BB962C8B-B14F-4D97-AF65-F5344CB8AC3E}">
        <p14:creationId xmlns:p14="http://schemas.microsoft.com/office/powerpoint/2010/main" val="104047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53B4AF-4918-CC34-5F00-D609A9FDB3DB}"/>
                  </a:ext>
                </a:extLst>
              </p:cNvPr>
              <p:cNvSpPr txBox="1"/>
              <p:nvPr/>
            </p:nvSpPr>
            <p:spPr>
              <a:xfrm>
                <a:off x="978409" y="804672"/>
                <a:ext cx="1040587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С классической точки зрения </a:t>
                </a:r>
                <a:r>
                  <a:rPr lang="ru-RU" dirty="0"/>
                  <a:t>на магнитный момент в магнитном поле действует сила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ru-RU" dirty="0"/>
                  <a:t> и момент силы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При случайных ориентациях магнитного момента в пучке это должно приводить к расширению пучка в направлении неоднородности поля (цифра 4 на рисунке).</a:t>
                </a:r>
              </a:p>
              <a:p>
                <a:endParaRPr lang="ru-RU" b="1" dirty="0"/>
              </a:p>
              <a:p>
                <a:r>
                  <a:rPr lang="ru-RU" dirty="0">
                    <a:solidFill>
                      <a:srgbClr val="FF0000"/>
                    </a:solidFill>
                  </a:rPr>
                  <a:t>С точки зрения старой квантовой теории </a:t>
                </a:r>
                <a:r>
                  <a:rPr lang="ru-RU" dirty="0"/>
                  <a:t>Бора-Зоммерфельда должно наблюдаться расщепление пучка на столько пучков, сколько допустимых значений проекции имеет момент импульса по условию квантования.</a:t>
                </a:r>
              </a:p>
              <a:p>
                <a:endParaRPr lang="ru-RU" dirty="0"/>
              </a:p>
              <a:p>
                <a:r>
                  <a:rPr lang="ru-RU" dirty="0"/>
                  <a:t>Результат опыта считался подтверждением идеи квантования проекции момента импульса, однако оставалось неясно, почему пучка только два, а не три (для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допустимые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 1,  −1</m:t>
                    </m:r>
                  </m:oMath>
                </a14:m>
                <a:r>
                  <a:rPr lang="ru-RU" dirty="0"/>
                  <a:t>)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53B4AF-4918-CC34-5F00-D609A9FDB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09" y="804672"/>
                <a:ext cx="10405872" cy="4524315"/>
              </a:xfrm>
              <a:prstGeom prst="rect">
                <a:avLst/>
              </a:prstGeom>
              <a:blipFill>
                <a:blip r:embed="rId2"/>
                <a:stretch>
                  <a:fillRect l="-937" t="-1078" r="-644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24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9F0EFB-DCF1-DA07-90F7-41F41418B298}"/>
              </a:ext>
            </a:extLst>
          </p:cNvPr>
          <p:cNvSpPr txBox="1"/>
          <p:nvPr/>
        </p:nvSpPr>
        <p:spPr>
          <a:xfrm>
            <a:off x="1319115" y="497150"/>
            <a:ext cx="9553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Спин – собственный момент импульса частицы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7361EF-9FD7-CF0D-8458-92FF2F4EF430}"/>
                  </a:ext>
                </a:extLst>
              </p:cNvPr>
              <p:cNvSpPr txBox="1"/>
              <p:nvPr/>
            </p:nvSpPr>
            <p:spPr>
              <a:xfrm>
                <a:off x="958522" y="1503345"/>
                <a:ext cx="10632874" cy="5108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Уленбек и </a:t>
                </a:r>
                <a:r>
                  <a:rPr lang="ru-RU" dirty="0" err="1"/>
                  <a:t>Гаудсмит</a:t>
                </a:r>
                <a:r>
                  <a:rPr lang="ru-RU" dirty="0"/>
                  <a:t> (1925): электрон – вращающийся шарик с моментом импульса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ru-RU" dirty="0"/>
                  <a:t>, проекция которого на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может принимать два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Паули (1927): электрон должен описываться двукомпонентной волновой функцией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ru-RU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/>
                  <a:t> (</a:t>
                </a:r>
                <a:r>
                  <a:rPr lang="ru-RU" dirty="0">
                    <a:solidFill>
                      <a:srgbClr val="FF0000"/>
                    </a:solidFill>
                  </a:rPr>
                  <a:t>спинором</a:t>
                </a:r>
                <a:r>
                  <a:rPr lang="ru-RU" dirty="0"/>
                  <a:t>), уравнение Шредингера должно быть модифицировано добавлением члена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-- </a:t>
                </a:r>
                <a:r>
                  <a:rPr lang="ru-RU" dirty="0"/>
                  <a:t>магнетон Бора,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матрицы Паули</a:t>
                </a:r>
                <a:endParaRPr lang="en-US" dirty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7361EF-9FD7-CF0D-8458-92FF2F4EF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22" y="1503345"/>
                <a:ext cx="10632874" cy="5108386"/>
              </a:xfrm>
              <a:prstGeom prst="rect">
                <a:avLst/>
              </a:prstGeom>
              <a:blipFill>
                <a:blip r:embed="rId2"/>
                <a:stretch>
                  <a:fillRect l="-860" t="-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50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499BA7-047E-9742-BAE6-00EF6479F5BD}"/>
                  </a:ext>
                </a:extLst>
              </p:cNvPr>
              <p:cNvSpPr txBox="1"/>
              <p:nvPr/>
            </p:nvSpPr>
            <p:spPr>
              <a:xfrm>
                <a:off x="1484049" y="1112668"/>
                <a:ext cx="9605639" cy="4872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Оператор спина электрона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Имеют место равенства</a:t>
                </a:r>
                <a:endParaRPr lang="en-US" dirty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Спин частицы может принимать значения </a:t>
                </a:r>
                <a:r>
                  <a:rPr lang="en-US" dirty="0"/>
                  <a:t>0,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,</a:t>
                </a:r>
                <a:r>
                  <a:rPr lang="ru-RU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, … (</a:t>
                </a:r>
                <a:r>
                  <a:rPr lang="ru-RU" dirty="0"/>
                  <a:t>соответственно частица описывается 1</a:t>
                </a:r>
                <a:r>
                  <a:rPr lang="en-US" dirty="0"/>
                  <a:t>-, 2-, 3-, … </a:t>
                </a:r>
                <a:r>
                  <a:rPr lang="ru-RU" dirty="0"/>
                  <a:t>компонентной функцией</a:t>
                </a:r>
                <a:r>
                  <a:rPr lang="en-US" dirty="0"/>
                  <a:t>)</a:t>
                </a:r>
                <a:r>
                  <a:rPr lang="ru-RU" dirty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В атоме водорода каждое состояние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𝑛𝑙𝑚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имеет еще двукратное вырождение по спину электрона (спин вверх/вниз), таким образом, полное вырождение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499BA7-047E-9742-BAE6-00EF6479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49" y="1112668"/>
                <a:ext cx="9605639" cy="4872488"/>
              </a:xfrm>
              <a:prstGeom prst="rect">
                <a:avLst/>
              </a:prstGeom>
              <a:blipFill>
                <a:blip r:embed="rId2"/>
                <a:stretch>
                  <a:fillRect l="-952" b="-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4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F281A-F7CE-1C63-D8F3-15D0836D0F12}"/>
              </a:ext>
            </a:extLst>
          </p:cNvPr>
          <p:cNvSpPr txBox="1"/>
          <p:nvPr/>
        </p:nvSpPr>
        <p:spPr>
          <a:xfrm>
            <a:off x="3473903" y="462369"/>
            <a:ext cx="524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Сферические координаты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3A47F-3B3D-07F7-3A0D-380FB77134E8}"/>
                  </a:ext>
                </a:extLst>
              </p:cNvPr>
              <p:cNvSpPr txBox="1"/>
              <p:nvPr/>
            </p:nvSpPr>
            <p:spPr>
              <a:xfrm>
                <a:off x="1714235" y="2539156"/>
                <a:ext cx="294747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Связь с декартовыми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33A47F-3B3D-07F7-3A0D-380FB7713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235" y="2539156"/>
                <a:ext cx="2947474" cy="1938992"/>
              </a:xfrm>
              <a:prstGeom prst="rect">
                <a:avLst/>
              </a:prstGeom>
              <a:blipFill>
                <a:blip r:embed="rId2"/>
                <a:stretch>
                  <a:fillRect l="-3099" t="-2516" r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8D93A5A-964E-A7C7-9B03-B0C4072751AE}"/>
              </a:ext>
            </a:extLst>
          </p:cNvPr>
          <p:cNvGrpSpPr/>
          <p:nvPr/>
        </p:nvGrpSpPr>
        <p:grpSpPr>
          <a:xfrm>
            <a:off x="6354617" y="1829557"/>
            <a:ext cx="3426692" cy="4093929"/>
            <a:chOff x="6622472" y="1709484"/>
            <a:chExt cx="3426692" cy="4093929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F321D9F-D55B-9ADE-6956-C8A851F669FF}"/>
                </a:ext>
              </a:extLst>
            </p:cNvPr>
            <p:cNvCxnSpPr/>
            <p:nvPr/>
          </p:nvCxnSpPr>
          <p:spPr>
            <a:xfrm>
              <a:off x="7730836" y="1801091"/>
              <a:ext cx="0" cy="25215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4F85511-22CE-58F5-FFC7-17D76868DA2B}"/>
                </a:ext>
              </a:extLst>
            </p:cNvPr>
            <p:cNvCxnSpPr/>
            <p:nvPr/>
          </p:nvCxnSpPr>
          <p:spPr>
            <a:xfrm>
              <a:off x="7730836" y="4322618"/>
              <a:ext cx="23183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6498F8D-6429-8B1F-43DB-809762F86F6B}"/>
                </a:ext>
              </a:extLst>
            </p:cNvPr>
            <p:cNvCxnSpPr/>
            <p:nvPr/>
          </p:nvCxnSpPr>
          <p:spPr>
            <a:xfrm flipH="1">
              <a:off x="6622473" y="4322618"/>
              <a:ext cx="1108363" cy="11730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A85C4F4-60DB-BB9D-B027-4843D9003B74}"/>
                </a:ext>
              </a:extLst>
            </p:cNvPr>
            <p:cNvCxnSpPr/>
            <p:nvPr/>
          </p:nvCxnSpPr>
          <p:spPr>
            <a:xfrm>
              <a:off x="7730836" y="4322618"/>
              <a:ext cx="858982" cy="7019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CE50925-4177-AE53-BB6A-D2A6583950AF}"/>
                </a:ext>
              </a:extLst>
            </p:cNvPr>
            <p:cNvCxnSpPr/>
            <p:nvPr/>
          </p:nvCxnSpPr>
          <p:spPr>
            <a:xfrm flipV="1">
              <a:off x="8589818" y="3061854"/>
              <a:ext cx="0" cy="19627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379EEC9-3D67-E42F-E7B2-17C6A0A94705}"/>
                </a:ext>
              </a:extLst>
            </p:cNvPr>
            <p:cNvCxnSpPr>
              <a:cxnSpLocks/>
            </p:cNvCxnSpPr>
            <p:nvPr/>
          </p:nvCxnSpPr>
          <p:spPr>
            <a:xfrm>
              <a:off x="7730836" y="2359890"/>
              <a:ext cx="858982" cy="7019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57AA9531-A689-DEBB-AC39-9CB0D597DF10}"/>
                </a:ext>
              </a:extLst>
            </p:cNvPr>
            <p:cNvCxnSpPr/>
            <p:nvPr/>
          </p:nvCxnSpPr>
          <p:spPr>
            <a:xfrm flipV="1">
              <a:off x="7730836" y="3061854"/>
              <a:ext cx="858982" cy="1260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Дуга 21">
              <a:extLst>
                <a:ext uri="{FF2B5EF4-FFF2-40B4-BE49-F238E27FC236}">
                  <a16:creationId xmlns:a16="http://schemas.microsoft.com/office/drawing/2014/main" id="{5674CA07-01CB-3688-9AFD-30D12B6DA4FA}"/>
                </a:ext>
              </a:extLst>
            </p:cNvPr>
            <p:cNvSpPr/>
            <p:nvPr/>
          </p:nvSpPr>
          <p:spPr>
            <a:xfrm>
              <a:off x="7004345" y="3233600"/>
              <a:ext cx="1440000" cy="1440000"/>
            </a:xfrm>
            <a:prstGeom prst="arc">
              <a:avLst>
                <a:gd name="adj1" fmla="val 3721155"/>
                <a:gd name="adj2" fmla="val 675155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Дуга 22">
              <a:extLst>
                <a:ext uri="{FF2B5EF4-FFF2-40B4-BE49-F238E27FC236}">
                  <a16:creationId xmlns:a16="http://schemas.microsoft.com/office/drawing/2014/main" id="{30227B17-A8CE-65A5-4001-6B7326303468}"/>
                </a:ext>
              </a:extLst>
            </p:cNvPr>
            <p:cNvSpPr/>
            <p:nvPr/>
          </p:nvSpPr>
          <p:spPr>
            <a:xfrm>
              <a:off x="7051968" y="3644619"/>
              <a:ext cx="1108359" cy="1089017"/>
            </a:xfrm>
            <a:prstGeom prst="arc">
              <a:avLst>
                <a:gd name="adj1" fmla="val 16979688"/>
                <a:gd name="adj2" fmla="val 19337810"/>
              </a:avLst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DE949C9-8FB8-C2B6-2B96-B4EE82409251}"/>
                </a:ext>
              </a:extLst>
            </p:cNvPr>
            <p:cNvSpPr/>
            <p:nvPr/>
          </p:nvSpPr>
          <p:spPr>
            <a:xfrm>
              <a:off x="8530936" y="300785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E5D7CB-987B-3633-224D-D94C615B0B03}"/>
                    </a:ext>
                  </a:extLst>
                </p:cNvPr>
                <p:cNvSpPr txBox="1"/>
                <p:nvPr/>
              </p:nvSpPr>
              <p:spPr>
                <a:xfrm>
                  <a:off x="6622472" y="5495636"/>
                  <a:ext cx="2081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E5D7CB-987B-3633-224D-D94C615B0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2472" y="5495636"/>
                  <a:ext cx="20813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4286" r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2A8EA3-3675-B788-08C5-0045A39B2E02}"/>
                    </a:ext>
                  </a:extLst>
                </p:cNvPr>
                <p:cNvSpPr txBox="1"/>
                <p:nvPr/>
              </p:nvSpPr>
              <p:spPr>
                <a:xfrm>
                  <a:off x="9836413" y="4344221"/>
                  <a:ext cx="2127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A2A8EA3-3675-B788-08C5-0045A39B2E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6413" y="4344221"/>
                  <a:ext cx="21275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5714" b="-254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A276431-CF14-A6D1-D0D9-E01326201B7C}"/>
                    </a:ext>
                  </a:extLst>
                </p:cNvPr>
                <p:cNvSpPr txBox="1"/>
                <p:nvPr/>
              </p:nvSpPr>
              <p:spPr>
                <a:xfrm>
                  <a:off x="7434273" y="1709484"/>
                  <a:ext cx="1919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A276431-CF14-A6D1-D0D9-E01326201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273" y="1709484"/>
                  <a:ext cx="19191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F6A720F-AEB3-53D7-F9DA-E437043A9951}"/>
                    </a:ext>
                  </a:extLst>
                </p:cNvPr>
                <p:cNvSpPr txBox="1"/>
                <p:nvPr/>
              </p:nvSpPr>
              <p:spPr>
                <a:xfrm>
                  <a:off x="8169182" y="3620653"/>
                  <a:ext cx="19159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F6A720F-AEB3-53D7-F9DA-E437043A9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9182" y="3620653"/>
                  <a:ext cx="19159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5625" r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A77341B-B0FB-F941-AA58-271050CD653A}"/>
                    </a:ext>
                  </a:extLst>
                </p:cNvPr>
                <p:cNvSpPr txBox="1"/>
                <p:nvPr/>
              </p:nvSpPr>
              <p:spPr>
                <a:xfrm>
                  <a:off x="7842063" y="3318984"/>
                  <a:ext cx="21589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A77341B-B0FB-F941-AA58-271050CD65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063" y="3318984"/>
                  <a:ext cx="21589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7778" r="-22222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C7C17FA-FD2F-9E64-F2A6-BA34734586AE}"/>
                    </a:ext>
                  </a:extLst>
                </p:cNvPr>
                <p:cNvSpPr txBox="1"/>
                <p:nvPr/>
              </p:nvSpPr>
              <p:spPr>
                <a:xfrm>
                  <a:off x="7613884" y="4652970"/>
                  <a:ext cx="2427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C7C17FA-FD2F-9E64-F2A6-BA3473458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884" y="4652970"/>
                  <a:ext cx="24275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0000" b="-2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53635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8001C2-F3A4-F6BA-8EE5-53DBC77CC5B1}"/>
                  </a:ext>
                </a:extLst>
              </p:cNvPr>
              <p:cNvSpPr txBox="1"/>
              <p:nvPr/>
            </p:nvSpPr>
            <p:spPr>
              <a:xfrm>
                <a:off x="975360" y="355600"/>
                <a:ext cx="107492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FF0000"/>
                    </a:solidFill>
                  </a:rPr>
                  <a:t>Принцип Паули </a:t>
                </a:r>
                <a:r>
                  <a:rPr lang="ru-RU" sz="2000" dirty="0"/>
                  <a:t>(1925): в системе нескольких электронов два электрона не могут занимать одно и то же квантовое состояние.</a:t>
                </a:r>
              </a:p>
              <a:p>
                <a:endParaRPr lang="ru-RU" sz="2000" dirty="0"/>
              </a:p>
              <a:p>
                <a:r>
                  <a:rPr lang="ru-RU" sz="2000" dirty="0"/>
                  <a:t>Приближение невзаимодействующих электронов в атоме: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невзаимодействующих электронов в поле ядра зарядом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𝑒𝑍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ru-RU" sz="2000" dirty="0"/>
                  <a:t>Периодическая система элементов</a:t>
                </a:r>
                <a:r>
                  <a:rPr lang="en-US" sz="2000" dirty="0"/>
                  <a:t> </a:t>
                </a:r>
                <a:r>
                  <a:rPr lang="ru-RU" sz="2000" dirty="0"/>
                  <a:t>Менделеева (заполнение уровней в порядке роста энергии)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8001C2-F3A4-F6BA-8EE5-53DBC77C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355600"/>
                <a:ext cx="10749279" cy="2246769"/>
              </a:xfrm>
              <a:prstGeom prst="rect">
                <a:avLst/>
              </a:prstGeom>
              <a:blipFill>
                <a:blip r:embed="rId2"/>
                <a:stretch>
                  <a:fillRect l="-567" t="-1355" r="-624" b="-3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E1CAD870-1774-96B0-1483-76EDA3CF0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811420"/>
                  </p:ext>
                </p:extLst>
              </p:nvPr>
            </p:nvGraphicFramePr>
            <p:xfrm>
              <a:off x="975361" y="2936240"/>
              <a:ext cx="9784082" cy="1501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571">
                      <a:extLst>
                        <a:ext uri="{9D8B030D-6E8A-4147-A177-3AD203B41FA5}">
                          <a16:colId xmlns:a16="http://schemas.microsoft.com/office/drawing/2014/main" val="928194137"/>
                        </a:ext>
                      </a:extLst>
                    </a:gridCol>
                    <a:gridCol w="1017997">
                      <a:extLst>
                        <a:ext uri="{9D8B030D-6E8A-4147-A177-3AD203B41FA5}">
                          <a16:colId xmlns:a16="http://schemas.microsoft.com/office/drawing/2014/main" val="1654573664"/>
                        </a:ext>
                      </a:extLst>
                    </a:gridCol>
                    <a:gridCol w="1244953">
                      <a:extLst>
                        <a:ext uri="{9D8B030D-6E8A-4147-A177-3AD203B41FA5}">
                          <a16:colId xmlns:a16="http://schemas.microsoft.com/office/drawing/2014/main" val="2146953328"/>
                        </a:ext>
                      </a:extLst>
                    </a:gridCol>
                    <a:gridCol w="1269998">
                      <a:extLst>
                        <a:ext uri="{9D8B030D-6E8A-4147-A177-3AD203B41FA5}">
                          <a16:colId xmlns:a16="http://schemas.microsoft.com/office/drawing/2014/main" val="2997664634"/>
                        </a:ext>
                      </a:extLst>
                    </a:gridCol>
                    <a:gridCol w="1300480">
                      <a:extLst>
                        <a:ext uri="{9D8B030D-6E8A-4147-A177-3AD203B41FA5}">
                          <a16:colId xmlns:a16="http://schemas.microsoft.com/office/drawing/2014/main" val="27002126"/>
                        </a:ext>
                      </a:extLst>
                    </a:gridCol>
                    <a:gridCol w="1320800">
                      <a:extLst>
                        <a:ext uri="{9D8B030D-6E8A-4147-A177-3AD203B41FA5}">
                          <a16:colId xmlns:a16="http://schemas.microsoft.com/office/drawing/2014/main" val="1610097387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2418382700"/>
                        </a:ext>
                      </a:extLst>
                    </a:gridCol>
                    <a:gridCol w="1290323">
                      <a:extLst>
                        <a:ext uri="{9D8B030D-6E8A-4147-A177-3AD203B41FA5}">
                          <a16:colId xmlns:a16="http://schemas.microsoft.com/office/drawing/2014/main" val="2711432132"/>
                        </a:ext>
                      </a:extLst>
                    </a:gridCol>
                  </a:tblGrid>
                  <a:tr h="389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He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7859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4133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Li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Be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Ne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81884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3194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4">
                <a:extLst>
                  <a:ext uri="{FF2B5EF4-FFF2-40B4-BE49-F238E27FC236}">
                    <a16:creationId xmlns:a16="http://schemas.microsoft.com/office/drawing/2014/main" id="{E1CAD870-1774-96B0-1483-76EDA3CF0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811420"/>
                  </p:ext>
                </p:extLst>
              </p:nvPr>
            </p:nvGraphicFramePr>
            <p:xfrm>
              <a:off x="975361" y="2936240"/>
              <a:ext cx="9784082" cy="1501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571">
                      <a:extLst>
                        <a:ext uri="{9D8B030D-6E8A-4147-A177-3AD203B41FA5}">
                          <a16:colId xmlns:a16="http://schemas.microsoft.com/office/drawing/2014/main" val="928194137"/>
                        </a:ext>
                      </a:extLst>
                    </a:gridCol>
                    <a:gridCol w="1017997">
                      <a:extLst>
                        <a:ext uri="{9D8B030D-6E8A-4147-A177-3AD203B41FA5}">
                          <a16:colId xmlns:a16="http://schemas.microsoft.com/office/drawing/2014/main" val="1654573664"/>
                        </a:ext>
                      </a:extLst>
                    </a:gridCol>
                    <a:gridCol w="1244953">
                      <a:extLst>
                        <a:ext uri="{9D8B030D-6E8A-4147-A177-3AD203B41FA5}">
                          <a16:colId xmlns:a16="http://schemas.microsoft.com/office/drawing/2014/main" val="2146953328"/>
                        </a:ext>
                      </a:extLst>
                    </a:gridCol>
                    <a:gridCol w="1269998">
                      <a:extLst>
                        <a:ext uri="{9D8B030D-6E8A-4147-A177-3AD203B41FA5}">
                          <a16:colId xmlns:a16="http://schemas.microsoft.com/office/drawing/2014/main" val="2997664634"/>
                        </a:ext>
                      </a:extLst>
                    </a:gridCol>
                    <a:gridCol w="1300480">
                      <a:extLst>
                        <a:ext uri="{9D8B030D-6E8A-4147-A177-3AD203B41FA5}">
                          <a16:colId xmlns:a16="http://schemas.microsoft.com/office/drawing/2014/main" val="27002126"/>
                        </a:ext>
                      </a:extLst>
                    </a:gridCol>
                    <a:gridCol w="1320800">
                      <a:extLst>
                        <a:ext uri="{9D8B030D-6E8A-4147-A177-3AD203B41FA5}">
                          <a16:colId xmlns:a16="http://schemas.microsoft.com/office/drawing/2014/main" val="1610097387"/>
                        </a:ext>
                      </a:extLst>
                    </a:gridCol>
                    <a:gridCol w="1330960">
                      <a:extLst>
                        <a:ext uri="{9D8B030D-6E8A-4147-A177-3AD203B41FA5}">
                          <a16:colId xmlns:a16="http://schemas.microsoft.com/office/drawing/2014/main" val="2418382700"/>
                        </a:ext>
                      </a:extLst>
                    </a:gridCol>
                    <a:gridCol w="1290323">
                      <a:extLst>
                        <a:ext uri="{9D8B030D-6E8A-4147-A177-3AD203B41FA5}">
                          <a16:colId xmlns:a16="http://schemas.microsoft.com/office/drawing/2014/main" val="2711432132"/>
                        </a:ext>
                      </a:extLst>
                    </a:gridCol>
                  </a:tblGrid>
                  <a:tr h="389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He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57859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5" t="-111290" r="-868675" b="-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9" t="-111290" r="-763473" b="-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4133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Li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Be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N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Ne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81884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5" t="-314754" r="-86867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9" t="-314754" r="-763473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4216" t="-314754" r="-525000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9135" t="-314754" r="-414904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9065" t="-314754" r="-303271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857" t="-314754" r="-199078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0367" t="-314754" r="-9816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8491" t="-314754" r="-943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63194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A6F62D-AA30-4C51-CB20-605EB4B12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10" y="4772097"/>
            <a:ext cx="3457634" cy="1878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B2CEA-5D8A-8FE8-7123-9F65CBECB534}"/>
              </a:ext>
            </a:extLst>
          </p:cNvPr>
          <p:cNvSpPr txBox="1"/>
          <p:nvPr/>
        </p:nvSpPr>
        <p:spPr>
          <a:xfrm>
            <a:off x="5720081" y="5295922"/>
            <a:ext cx="574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Из-за взаимодействия электронов заполнение уровней идет в таком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1008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57B84-2D96-B9EF-254B-985D278196A1}"/>
              </a:ext>
            </a:extLst>
          </p:cNvPr>
          <p:cNvSpPr txBox="1"/>
          <p:nvPr/>
        </p:nvSpPr>
        <p:spPr>
          <a:xfrm>
            <a:off x="3037565" y="291909"/>
            <a:ext cx="6116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Операторы момента импульса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1D3EA3-FD24-B12B-CE38-939FBCC70233}"/>
                  </a:ext>
                </a:extLst>
              </p:cNvPr>
              <p:cNvSpPr txBox="1"/>
              <p:nvPr/>
            </p:nvSpPr>
            <p:spPr>
              <a:xfrm>
                <a:off x="1048325" y="1246909"/>
                <a:ext cx="10095346" cy="526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Классическая формула для момента импульса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sz="2000" b="1" dirty="0"/>
              </a:p>
              <a:p>
                <a:endParaRPr lang="en-U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ru-RU" sz="2000" dirty="0"/>
                  <a:t>В квантовом случае подставляем операторы координаты и импульса</a:t>
                </a:r>
                <a:endParaRPr lang="en-US" sz="2000" dirty="0"/>
              </a:p>
              <a:p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ru-RU" sz="2000" dirty="0"/>
                  <a:t>Разные проекции оператора момента импульса не коммутируют и не могут быть измерены одновременно</a:t>
                </a:r>
                <a:endParaRPr lang="en-US" sz="2000" dirty="0"/>
              </a:p>
              <a:p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1D3EA3-FD24-B12B-CE38-939FBCC7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25" y="1246909"/>
                <a:ext cx="10095346" cy="5262274"/>
              </a:xfrm>
              <a:prstGeom prst="rect">
                <a:avLst/>
              </a:prstGeom>
              <a:blipFill>
                <a:blip r:embed="rId2"/>
                <a:stretch>
                  <a:fillRect l="-664" t="-695" r="-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1721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43BBCD-B490-F4F1-D84F-27FA81C959B6}"/>
                  </a:ext>
                </a:extLst>
              </p:cNvPr>
              <p:cNvSpPr txBox="1"/>
              <p:nvPr/>
            </p:nvSpPr>
            <p:spPr>
              <a:xfrm>
                <a:off x="785091" y="646545"/>
                <a:ext cx="10751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 классическом случае </a:t>
                </a:r>
                <a:r>
                  <a:rPr lang="ru-RU" dirty="0" err="1"/>
                  <a:t>некоммутативность</a:t>
                </a:r>
                <a:r>
                  <a:rPr lang="ru-RU" dirty="0"/>
                  <a:t> проекций момента импульса имеет аналог: возможность сконструировать поворот вокруг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ru-RU" dirty="0"/>
                  <a:t>, используя повороты только вокруг осей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 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43BBCD-B490-F4F1-D84F-27FA81C9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91" y="646545"/>
                <a:ext cx="10751127" cy="1200329"/>
              </a:xfrm>
              <a:prstGeom prst="rect">
                <a:avLst/>
              </a:prstGeom>
              <a:blipFill>
                <a:blip r:embed="rId2"/>
                <a:stretch>
                  <a:fillRect l="-908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ECB0BAC-E04A-08DF-5A4D-F7D536232272}"/>
              </a:ext>
            </a:extLst>
          </p:cNvPr>
          <p:cNvGrpSpPr/>
          <p:nvPr/>
        </p:nvGrpSpPr>
        <p:grpSpPr>
          <a:xfrm>
            <a:off x="679894" y="2138097"/>
            <a:ext cx="2505365" cy="2455301"/>
            <a:chOff x="1034473" y="2233208"/>
            <a:chExt cx="2505365" cy="2455301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8F6DF29B-2D1E-8503-732E-EA3EB9CB67AC}"/>
                </a:ext>
              </a:extLst>
            </p:cNvPr>
            <p:cNvGrpSpPr/>
            <p:nvPr/>
          </p:nvGrpSpPr>
          <p:grpSpPr>
            <a:xfrm>
              <a:off x="1034473" y="2327564"/>
              <a:ext cx="2170545" cy="2068946"/>
              <a:chOff x="1893455" y="2521527"/>
              <a:chExt cx="2170545" cy="2068946"/>
            </a:xfrm>
          </p:grpSpPr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9B34D2B3-E9F3-25C7-8C1D-EA79C7A63423}"/>
                  </a:ext>
                </a:extLst>
              </p:cNvPr>
              <p:cNvCxnSpPr/>
              <p:nvPr/>
            </p:nvCxnSpPr>
            <p:spPr>
              <a:xfrm flipV="1">
                <a:off x="2595418" y="2521527"/>
                <a:ext cx="0" cy="142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5FC3F486-2582-799F-856F-95668BB97D74}"/>
                  </a:ext>
                </a:extLst>
              </p:cNvPr>
              <p:cNvCxnSpPr/>
              <p:nvPr/>
            </p:nvCxnSpPr>
            <p:spPr>
              <a:xfrm>
                <a:off x="2595418" y="3943927"/>
                <a:ext cx="14685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5D97C61C-327A-2724-A786-3332DFE3DBAC}"/>
                  </a:ext>
                </a:extLst>
              </p:cNvPr>
              <p:cNvCxnSpPr/>
              <p:nvPr/>
            </p:nvCxnSpPr>
            <p:spPr>
              <a:xfrm flipH="1">
                <a:off x="1893455" y="3943927"/>
                <a:ext cx="701963" cy="646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Стрелка: изогнутая вниз 35">
              <a:extLst>
                <a:ext uri="{FF2B5EF4-FFF2-40B4-BE49-F238E27FC236}">
                  <a16:creationId xmlns:a16="http://schemas.microsoft.com/office/drawing/2014/main" id="{3161E563-1D1B-BA7A-7DE7-2820B6034461}"/>
                </a:ext>
              </a:extLst>
            </p:cNvPr>
            <p:cNvSpPr/>
            <p:nvPr/>
          </p:nvSpPr>
          <p:spPr>
            <a:xfrm flipH="1">
              <a:off x="3260437" y="3542873"/>
              <a:ext cx="279401" cy="414182"/>
            </a:xfrm>
            <a:prstGeom prst="curved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D2D23A-D6FE-D822-660E-8FFE7F9335E8}"/>
                    </a:ext>
                  </a:extLst>
                </p:cNvPr>
                <p:cNvSpPr txBox="1"/>
                <p:nvPr/>
              </p:nvSpPr>
              <p:spPr>
                <a:xfrm>
                  <a:off x="1054784" y="4380732"/>
                  <a:ext cx="2081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1D2D23A-D6FE-D822-660E-8FFE7F933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784" y="4380732"/>
                  <a:ext cx="20813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7647" r="-88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509D54A-6536-78F6-C690-E40BB09AA487}"/>
                    </a:ext>
                  </a:extLst>
                </p:cNvPr>
                <p:cNvSpPr txBox="1"/>
                <p:nvPr/>
              </p:nvSpPr>
              <p:spPr>
                <a:xfrm>
                  <a:off x="3019976" y="3778327"/>
                  <a:ext cx="2127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509D54A-6536-78F6-C690-E40BB09AA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976" y="3778327"/>
                  <a:ext cx="21275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5714" b="-254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CDCB02F-AF9A-D80A-B1AA-1311CD55626B}"/>
                    </a:ext>
                  </a:extLst>
                </p:cNvPr>
                <p:cNvSpPr txBox="1"/>
                <p:nvPr/>
              </p:nvSpPr>
              <p:spPr>
                <a:xfrm>
                  <a:off x="1475196" y="2233208"/>
                  <a:ext cx="1919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CDCB02F-AF9A-D80A-B1AA-1311CD556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196" y="2233208"/>
                  <a:ext cx="19191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F26F2D6-DD79-6C41-ACBE-21CC5BCEBDC9}"/>
              </a:ext>
            </a:extLst>
          </p:cNvPr>
          <p:cNvGrpSpPr/>
          <p:nvPr/>
        </p:nvGrpSpPr>
        <p:grpSpPr>
          <a:xfrm>
            <a:off x="3425435" y="4512895"/>
            <a:ext cx="2170546" cy="1816927"/>
            <a:chOff x="5063837" y="2453963"/>
            <a:chExt cx="2170546" cy="181692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F1FC68D-6298-8DA8-DD35-F7BCDC9774A0}"/>
                </a:ext>
              </a:extLst>
            </p:cNvPr>
            <p:cNvGrpSpPr/>
            <p:nvPr/>
          </p:nvGrpSpPr>
          <p:grpSpPr>
            <a:xfrm>
              <a:off x="5063838" y="2453963"/>
              <a:ext cx="2170545" cy="1422400"/>
              <a:chOff x="1893455" y="3943927"/>
              <a:chExt cx="2170545" cy="1422400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093DA505-0398-721F-C4CE-5024F881DDC1}"/>
                  </a:ext>
                </a:extLst>
              </p:cNvPr>
              <p:cNvCxnSpPr/>
              <p:nvPr/>
            </p:nvCxnSpPr>
            <p:spPr>
              <a:xfrm flipV="1">
                <a:off x="2595418" y="3943927"/>
                <a:ext cx="0" cy="142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C7C5AEFD-776A-723F-AC16-B2DABD9BE1D5}"/>
                  </a:ext>
                </a:extLst>
              </p:cNvPr>
              <p:cNvCxnSpPr/>
              <p:nvPr/>
            </p:nvCxnSpPr>
            <p:spPr>
              <a:xfrm>
                <a:off x="2595418" y="3943927"/>
                <a:ext cx="146858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42A941C5-CB2D-5F92-2ACA-0D5F84AF0AE3}"/>
                  </a:ext>
                </a:extLst>
              </p:cNvPr>
              <p:cNvCxnSpPr/>
              <p:nvPr/>
            </p:nvCxnSpPr>
            <p:spPr>
              <a:xfrm flipH="1">
                <a:off x="1893455" y="3943927"/>
                <a:ext cx="701963" cy="646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Стрелка: изогнутая вправо 38">
              <a:extLst>
                <a:ext uri="{FF2B5EF4-FFF2-40B4-BE49-F238E27FC236}">
                  <a16:creationId xmlns:a16="http://schemas.microsoft.com/office/drawing/2014/main" id="{4423AD07-E7D7-7A58-EF7B-25B123FE6384}"/>
                </a:ext>
              </a:extLst>
            </p:cNvPr>
            <p:cNvSpPr/>
            <p:nvPr/>
          </p:nvSpPr>
          <p:spPr>
            <a:xfrm>
              <a:off x="5546440" y="3971437"/>
              <a:ext cx="438722" cy="299453"/>
            </a:xfrm>
            <a:prstGeom prst="curved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8931555-4D25-5216-5EA2-AA57F451B329}"/>
                    </a:ext>
                  </a:extLst>
                </p:cNvPr>
                <p:cNvSpPr txBox="1"/>
                <p:nvPr/>
              </p:nvSpPr>
              <p:spPr>
                <a:xfrm>
                  <a:off x="5850187" y="3616123"/>
                  <a:ext cx="2081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8931555-4D25-5216-5EA2-AA57F451B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187" y="3616123"/>
                  <a:ext cx="20813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7647" r="-88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20AA78D-A0CA-9628-6B25-A4616C29D256}"/>
                    </a:ext>
                  </a:extLst>
                </p:cNvPr>
                <p:cNvSpPr txBox="1"/>
                <p:nvPr/>
              </p:nvSpPr>
              <p:spPr>
                <a:xfrm>
                  <a:off x="7016545" y="2453963"/>
                  <a:ext cx="2127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20AA78D-A0CA-9628-6B25-A4616C29D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545" y="2453963"/>
                  <a:ext cx="212751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5714" b="-254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830DA5D-B17A-3A7F-F256-4C5531BC1ABB}"/>
                    </a:ext>
                  </a:extLst>
                </p:cNvPr>
                <p:cNvSpPr txBox="1"/>
                <p:nvPr/>
              </p:nvSpPr>
              <p:spPr>
                <a:xfrm>
                  <a:off x="5063837" y="3100166"/>
                  <a:ext cx="1919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830DA5D-B17A-3A7F-F256-4C5531BC1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837" y="3100166"/>
                  <a:ext cx="19191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D9B62D2-B5B2-C86C-4FA5-9D4E3CF30614}"/>
              </a:ext>
            </a:extLst>
          </p:cNvPr>
          <p:cNvGrpSpPr/>
          <p:nvPr/>
        </p:nvGrpSpPr>
        <p:grpSpPr>
          <a:xfrm>
            <a:off x="9113520" y="3997408"/>
            <a:ext cx="1854819" cy="2323380"/>
            <a:chOff x="6518101" y="4534620"/>
            <a:chExt cx="1854819" cy="2323380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02504748-27AE-1AFE-0084-89E7FBAED481}"/>
                </a:ext>
              </a:extLst>
            </p:cNvPr>
            <p:cNvCxnSpPr/>
            <p:nvPr/>
          </p:nvCxnSpPr>
          <p:spPr>
            <a:xfrm flipV="1">
              <a:off x="6779491" y="4589018"/>
              <a:ext cx="0" cy="142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C71AA0ED-9B45-C1F9-7CAB-4A5FE92D94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9491" y="5597236"/>
              <a:ext cx="1487054" cy="414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6D385466-1921-1B16-496B-3BE332B55FBE}"/>
                </a:ext>
              </a:extLst>
            </p:cNvPr>
            <p:cNvCxnSpPr>
              <a:cxnSpLocks/>
            </p:cNvCxnSpPr>
            <p:nvPr/>
          </p:nvCxnSpPr>
          <p:spPr>
            <a:xfrm>
              <a:off x="6779491" y="6011418"/>
              <a:ext cx="304800" cy="712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27EA334-607E-9DCE-0540-133DF362BE98}"/>
                    </a:ext>
                  </a:extLst>
                </p:cNvPr>
                <p:cNvSpPr txBox="1"/>
                <p:nvPr/>
              </p:nvSpPr>
              <p:spPr>
                <a:xfrm>
                  <a:off x="7130316" y="6550223"/>
                  <a:ext cx="2081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27EA334-607E-9DCE-0540-133DF362B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316" y="6550223"/>
                  <a:ext cx="208134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4286" r="-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4715FAF-920C-712D-FF00-84BCFEA2E384}"/>
                    </a:ext>
                  </a:extLst>
                </p:cNvPr>
                <p:cNvSpPr txBox="1"/>
                <p:nvPr/>
              </p:nvSpPr>
              <p:spPr>
                <a:xfrm>
                  <a:off x="8160169" y="5594846"/>
                  <a:ext cx="2127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4715FAF-920C-712D-FF00-84BCFEA2E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0169" y="5594846"/>
                  <a:ext cx="212751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28571" r="-25714" b="-2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96386F9-07FE-9CF0-9739-842CE0FA18D3}"/>
                    </a:ext>
                  </a:extLst>
                </p:cNvPr>
                <p:cNvSpPr txBox="1"/>
                <p:nvPr/>
              </p:nvSpPr>
              <p:spPr>
                <a:xfrm>
                  <a:off x="6518101" y="4534620"/>
                  <a:ext cx="1919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96386F9-07FE-9CF0-9739-842CE0FA1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101" y="4534620"/>
                  <a:ext cx="191911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6129" r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F95A9C2-9CA8-C7B7-F0FF-DE0442680F80}"/>
              </a:ext>
            </a:extLst>
          </p:cNvPr>
          <p:cNvGrpSpPr/>
          <p:nvPr/>
        </p:nvGrpSpPr>
        <p:grpSpPr>
          <a:xfrm>
            <a:off x="6573618" y="1846874"/>
            <a:ext cx="1799302" cy="2242635"/>
            <a:chOff x="9499600" y="3254055"/>
            <a:chExt cx="1799302" cy="224263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2A04DEB0-EB8F-6566-85BE-887663B7EE24}"/>
                </a:ext>
              </a:extLst>
            </p:cNvPr>
            <p:cNvGrpSpPr/>
            <p:nvPr/>
          </p:nvGrpSpPr>
          <p:grpSpPr>
            <a:xfrm>
              <a:off x="9499600" y="3553492"/>
              <a:ext cx="1417782" cy="1874981"/>
              <a:chOff x="2595418" y="3491346"/>
              <a:chExt cx="1417782" cy="1874981"/>
            </a:xfrm>
          </p:grpSpPr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1B59A5D9-A3E4-ACB2-F17C-30F7247BE450}"/>
                  </a:ext>
                </a:extLst>
              </p:cNvPr>
              <p:cNvCxnSpPr/>
              <p:nvPr/>
            </p:nvCxnSpPr>
            <p:spPr>
              <a:xfrm flipV="1">
                <a:off x="2600036" y="3943927"/>
                <a:ext cx="0" cy="142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1D0BF06C-EF41-64EB-0FC8-B1C6F4E6C6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5418" y="3491346"/>
                <a:ext cx="1417782" cy="4525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95F125CB-BF37-100D-4F15-6D53A7CAF0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5418" y="3943927"/>
                <a:ext cx="318655" cy="711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Стрелка: изогнутая вниз 42">
              <a:extLst>
                <a:ext uri="{FF2B5EF4-FFF2-40B4-BE49-F238E27FC236}">
                  <a16:creationId xmlns:a16="http://schemas.microsoft.com/office/drawing/2014/main" id="{BE12B285-09E0-362C-88EE-493C9A003C79}"/>
                </a:ext>
              </a:extLst>
            </p:cNvPr>
            <p:cNvSpPr/>
            <p:nvPr/>
          </p:nvSpPr>
          <p:spPr>
            <a:xfrm flipV="1">
              <a:off x="11010902" y="3254055"/>
              <a:ext cx="288000" cy="468000"/>
            </a:xfrm>
            <a:prstGeom prst="curved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E94A884-63C2-AFF8-0BE7-CDD37ED3CCEA}"/>
                    </a:ext>
                  </a:extLst>
                </p:cNvPr>
                <p:cNvSpPr txBox="1"/>
                <p:nvPr/>
              </p:nvSpPr>
              <p:spPr>
                <a:xfrm>
                  <a:off x="9557170" y="5188913"/>
                  <a:ext cx="2081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E94A884-63C2-AFF8-0BE7-CDD37ED3CC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7170" y="5188913"/>
                  <a:ext cx="208134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7647" r="-882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4733BFB-9F98-7BF0-BB20-5E406DC0598F}"/>
                    </a:ext>
                  </a:extLst>
                </p:cNvPr>
                <p:cNvSpPr txBox="1"/>
                <p:nvPr/>
              </p:nvSpPr>
              <p:spPr>
                <a:xfrm>
                  <a:off x="10751391" y="3596075"/>
                  <a:ext cx="2127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4733BFB-9F98-7BF0-BB20-5E406DC05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1391" y="3596075"/>
                  <a:ext cx="212751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8571" r="-25714" b="-254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1D6FB0B-5A7B-96E4-D621-3E17FF7D533E}"/>
                    </a:ext>
                  </a:extLst>
                </p:cNvPr>
                <p:cNvSpPr txBox="1"/>
                <p:nvPr/>
              </p:nvSpPr>
              <p:spPr>
                <a:xfrm>
                  <a:off x="9879317" y="4589018"/>
                  <a:ext cx="1919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1D6FB0B-5A7B-96E4-D621-3E17FF7D53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9317" y="4589018"/>
                  <a:ext cx="191911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35042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C76F13-00E5-DC67-A08F-25215D3EDF71}"/>
                  </a:ext>
                </a:extLst>
              </p:cNvPr>
              <p:cNvSpPr txBox="1"/>
              <p:nvPr/>
            </p:nvSpPr>
            <p:spPr>
              <a:xfrm>
                <a:off x="785091" y="517401"/>
                <a:ext cx="10621818" cy="582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Квадрат модуля момента импульса</a:t>
                </a:r>
                <a:endParaRPr lang="en-US" dirty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ru-RU" dirty="0"/>
                  <a:t>Любая проекция коммутирует с квадратом модуля и может быть одновременно с ним измерена</a:t>
                </a:r>
                <a:endParaRPr lang="en-US" dirty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  <a:p>
                <a:endParaRPr lang="en-US" dirty="0"/>
              </a:p>
              <a:p>
                <a:r>
                  <a:rPr lang="ru-RU" dirty="0"/>
                  <a:t>Операторы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-</a:t>
                </a:r>
                <a:r>
                  <a:rPr lang="ru-RU" dirty="0"/>
                  <a:t>проекции и квадрата модуля в сферических координатах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𝜕𝜑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ru-RU" dirty="0"/>
                  <a:t>представляет собой угловую часть оператора Лапласа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C76F13-00E5-DC67-A08F-25215D3ED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91" y="517401"/>
                <a:ext cx="10621818" cy="5823197"/>
              </a:xfrm>
              <a:prstGeom prst="rect">
                <a:avLst/>
              </a:prstGeom>
              <a:blipFill>
                <a:blip r:embed="rId2"/>
                <a:stretch>
                  <a:fillRect l="-918" t="-838" b="-14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4324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DD859B-44C8-A72D-DC0B-8DB6A17E03EE}"/>
              </a:ext>
            </a:extLst>
          </p:cNvPr>
          <p:cNvSpPr txBox="1"/>
          <p:nvPr/>
        </p:nvSpPr>
        <p:spPr>
          <a:xfrm>
            <a:off x="1297709" y="158015"/>
            <a:ext cx="959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Собственные функции и собственные значения проекции и квадрата модуля момента импульса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4BACEA-989B-6E6B-4657-CBFE031C30BD}"/>
                  </a:ext>
                </a:extLst>
              </p:cNvPr>
              <p:cNvSpPr txBox="1"/>
              <p:nvPr/>
            </p:nvSpPr>
            <p:spPr>
              <a:xfrm>
                <a:off x="1062181" y="1505129"/>
                <a:ext cx="10215418" cy="5208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Собственные функции проекции</a:t>
                </a:r>
                <a:endParaRPr lang="en-US" sz="2000" dirty="0"/>
              </a:p>
              <a:p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𝜕𝜑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20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±1, ±2,…</m:t>
                      </m:r>
                    </m:oMath>
                  </m:oMathPara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ru-RU" sz="2000" dirty="0"/>
                  <a:t>Собственные функции проекции и квадрата момента</a:t>
                </a:r>
              </a:p>
              <a:p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ru-RU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1, 2,…,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-- </a:t>
                </a:r>
                <a:r>
                  <a:rPr lang="ru-RU" sz="2000" dirty="0">
                    <a:solidFill>
                      <a:srgbClr val="FF0000"/>
                    </a:solidFill>
                  </a:rPr>
                  <a:t>присоединенные функции Лежандра</a:t>
                </a:r>
                <a:r>
                  <a:rPr lang="ru-RU" sz="2000" dirty="0"/>
                  <a:t>, многочлены от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ru-RU" sz="2000" dirty="0"/>
              </a:p>
              <a:p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-- к</a:t>
                </a:r>
                <a:r>
                  <a:rPr lang="ru-RU" sz="2000" dirty="0"/>
                  <a:t>вадрат момента больше квадрата проекции,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-- </a:t>
                </a:r>
                <a:r>
                  <a:rPr lang="ru-RU" sz="2000" dirty="0"/>
                  <a:t>остальные две проекции не могут быть одновременно нулями (за исключением случая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4BACEA-989B-6E6B-4657-CBFE031C3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1" y="1505129"/>
                <a:ext cx="10215418" cy="5208092"/>
              </a:xfrm>
              <a:prstGeom prst="rect">
                <a:avLst/>
              </a:prstGeom>
              <a:blipFill>
                <a:blip r:embed="rId2"/>
                <a:stretch>
                  <a:fillRect l="-597" t="-703" b="-1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4709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8910" y="501498"/>
            <a:ext cx="10814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FF0000"/>
                </a:solidFill>
              </a:rPr>
              <a:t>Уравнение Шредингера в сферических координатах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E7DCF3-7097-3E7F-8E83-DE45F1EE01FE}"/>
                  </a:ext>
                </a:extLst>
              </p:cNvPr>
              <p:cNvSpPr txBox="1"/>
              <p:nvPr/>
            </p:nvSpPr>
            <p:spPr>
              <a:xfrm>
                <a:off x="1237672" y="1775690"/>
                <a:ext cx="9377182" cy="4451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ru-RU" dirty="0"/>
                  <a:t>Разделение переменных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r>
                  <a:rPr lang="ru-RU" dirty="0"/>
                  <a:t>где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E7DCF3-7097-3E7F-8E83-DE45F1EE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2" y="1775690"/>
                <a:ext cx="9377182" cy="4451027"/>
              </a:xfrm>
              <a:prstGeom prst="rect">
                <a:avLst/>
              </a:prstGeo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2602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650AAA-00C9-FF74-7728-CCE71207115C}"/>
                  </a:ext>
                </a:extLst>
              </p:cNvPr>
              <p:cNvSpPr txBox="1"/>
              <p:nvPr/>
            </p:nvSpPr>
            <p:spPr>
              <a:xfrm>
                <a:off x="899512" y="591127"/>
                <a:ext cx="10525869" cy="5580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Несколько первых присоединенных функций Лежандра</a:t>
                </a:r>
                <a:endParaRPr lang="en-US" sz="2000" dirty="0"/>
              </a:p>
              <a:p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ru-RU" sz="2000" dirty="0"/>
                  <a:t>Функции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являются многочленами от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ru-RU" sz="2000" dirty="0"/>
                  <a:t> и называются </a:t>
                </a:r>
                <a:r>
                  <a:rPr lang="ru-RU" sz="2000" dirty="0">
                    <a:solidFill>
                      <a:srgbClr val="FF0000"/>
                    </a:solidFill>
                  </a:rPr>
                  <a:t>многочленами Лежандра</a:t>
                </a:r>
              </a:p>
              <a:p>
                <a:endParaRPr lang="ru-RU" sz="2000" dirty="0">
                  <a:solidFill>
                    <a:srgbClr val="FF0000"/>
                  </a:solidFill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</a:rPr>
                  <a:t>Сферические гармоники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rad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ru-RU" sz="2000" dirty="0"/>
                  <a:t>Любая функция на сфере может быть разложена по сферическим гармоникам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650AAA-00C9-FF74-7728-CCE712071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12" y="591127"/>
                <a:ext cx="10525869" cy="5580310"/>
              </a:xfrm>
              <a:prstGeom prst="rect">
                <a:avLst/>
              </a:prstGeom>
              <a:blipFill>
                <a:blip r:embed="rId2"/>
                <a:stretch>
                  <a:fillRect l="-637" t="-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3418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5CF6B-2751-F420-5A6F-22C6497305A2}"/>
              </a:ext>
            </a:extLst>
          </p:cNvPr>
          <p:cNvSpPr txBox="1"/>
          <p:nvPr/>
        </p:nvSpPr>
        <p:spPr>
          <a:xfrm>
            <a:off x="3786681" y="249382"/>
            <a:ext cx="4618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Радиальное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BDDF0D-E173-A622-F278-B927FB0C2D38}"/>
                  </a:ext>
                </a:extLst>
              </p:cNvPr>
              <p:cNvSpPr txBox="1"/>
              <p:nvPr/>
            </p:nvSpPr>
            <p:spPr>
              <a:xfrm>
                <a:off x="877455" y="1064536"/>
                <a:ext cx="10649526" cy="554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(∞)→0</m:t>
                      </m:r>
                    </m:oMath>
                  </m:oMathPara>
                </a14:m>
                <a:endParaRPr lang="ru-RU" sz="2000" dirty="0"/>
              </a:p>
              <a:p>
                <a:endParaRPr lang="ru-RU" sz="2000" dirty="0"/>
              </a:p>
              <a:p>
                <a:r>
                  <a:rPr lang="ru-RU" sz="2000" dirty="0"/>
                  <a:t>Радиальное уравнение </a:t>
                </a:r>
                <a:r>
                  <a:rPr lang="ru-RU" sz="2000" dirty="0">
                    <a:solidFill>
                      <a:srgbClr val="FF0000"/>
                    </a:solidFill>
                  </a:rPr>
                  <a:t>не зависит от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– </a:t>
                </a:r>
                <a:r>
                  <a:rPr lang="ru-RU" sz="2000" dirty="0"/>
                  <a:t>это аналог классической независимости от направления момента импульса, общее свойство любого центрального поля.</a:t>
                </a:r>
              </a:p>
              <a:p>
                <a:endParaRPr lang="ru-RU" sz="2000" dirty="0"/>
              </a:p>
              <a:p>
                <a:r>
                  <a:rPr lang="ru-RU" sz="2000" dirty="0"/>
                  <a:t>Решение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 1, 2,…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ru-RU" sz="2000" dirty="0">
                    <a:solidFill>
                      <a:srgbClr val="FF0000"/>
                    </a:solidFill>
                  </a:rPr>
                  <a:t>обобщенные многочлены </a:t>
                </a:r>
                <a:r>
                  <a:rPr lang="ru-RU" sz="2000" dirty="0" err="1">
                    <a:solidFill>
                      <a:srgbClr val="FF0000"/>
                    </a:solidFill>
                  </a:rPr>
                  <a:t>Лагерра</a:t>
                </a:r>
                <a:r>
                  <a:rPr lang="ru-RU" sz="2000" dirty="0">
                    <a:solidFill>
                      <a:srgbClr val="FF0000"/>
                    </a:solidFill>
                  </a:rPr>
                  <a:t> (многочлены Сонина)</a:t>
                </a:r>
                <a:r>
                  <a:rPr lang="ru-RU" sz="2000" dirty="0"/>
                  <a:t>. Уровни энергии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  <a:p>
                <a:endParaRPr lang="en-US" sz="2000" dirty="0"/>
              </a:p>
              <a:p>
                <a:r>
                  <a:rPr lang="ru-RU" sz="2000" dirty="0"/>
                  <a:t>В атоме водорода имеется дополнительное «случайное» вырождение – энергия зависит только от суммы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ru-RU" sz="2000" dirty="0"/>
                  <a:t>. </a:t>
                </a:r>
                <a:r>
                  <a:rPr lang="ru-RU" sz="2000" dirty="0">
                    <a:solidFill>
                      <a:srgbClr val="FF0000"/>
                    </a:solidFill>
                  </a:rPr>
                  <a:t>Главное квантовое число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1, 2, …,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BDDF0D-E173-A622-F278-B927FB0C2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55" y="1064536"/>
                <a:ext cx="10649526" cy="5544082"/>
              </a:xfrm>
              <a:prstGeom prst="rect">
                <a:avLst/>
              </a:prstGeom>
              <a:blipFill>
                <a:blip r:embed="rId2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215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1700</Words>
  <Application>Microsoft Office PowerPoint</Application>
  <PresentationFormat>Широкоэкранный</PresentationFormat>
  <Paragraphs>196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Times New Roman</vt:lpstr>
      <vt:lpstr>Оформление по умолчанию</vt:lpstr>
      <vt:lpstr>1_Тема Office</vt:lpstr>
      <vt:lpstr>2_Оформление по умолчанию</vt:lpstr>
      <vt:lpstr>3_Оформление по умолчанию</vt:lpstr>
      <vt:lpstr>1_Оформление по умолчанию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18</dc:title>
  <dc:subject>Уравнение Шредингера</dc:subject>
  <dc:creator>СЕДОВ</dc:creator>
  <cp:lastModifiedBy>dvp1234567@outlook.com</cp:lastModifiedBy>
  <cp:revision>145</cp:revision>
  <cp:lastPrinted>2002-04-08T19:22:21Z</cp:lastPrinted>
  <dcterms:created xsi:type="dcterms:W3CDTF">2001-04-09T14:43:24Z</dcterms:created>
  <dcterms:modified xsi:type="dcterms:W3CDTF">2022-05-24T19:57:14Z</dcterms:modified>
</cp:coreProperties>
</file>