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6" r:id="rId13"/>
    <p:sldId id="267" r:id="rId14"/>
    <p:sldId id="268" r:id="rId15"/>
    <p:sldId id="269" r:id="rId16"/>
    <p:sldId id="270" r:id="rId17"/>
    <p:sldId id="271" r:id="rId18"/>
    <p:sldId id="280" r:id="rId19"/>
    <p:sldId id="272" r:id="rId20"/>
    <p:sldId id="273" r:id="rId21"/>
    <p:sldId id="281" r:id="rId22"/>
    <p:sldId id="282" r:id="rId23"/>
    <p:sldId id="274" r:id="rId24"/>
    <p:sldId id="275" r:id="rId25"/>
    <p:sldId id="278" r:id="rId26"/>
    <p:sldId id="27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DD67F-A28F-879A-557A-2F945329E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6059EB-AF63-84C1-922E-66D0796E3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EFE97A-912D-6029-7F18-365ABDD42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4864-CEEE-42D0-917E-C61D4720CE23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01FBFB-D8C2-932E-D9CF-90E6ECDED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27B506-0EA2-1C6E-4827-ED8F9A20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057-BE6F-47E0-9B64-CEE4D3AD2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4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10F3D-DE91-DDD6-BC56-7EF47BB4F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EB1800-FE96-E4F4-3B4F-F89BBB1D3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C3861F-2A5D-ABD4-DBA3-EE73509E5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4864-CEEE-42D0-917E-C61D4720CE23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CCA4CE-F200-ECC5-0C4A-08C1C7612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C01B0A-5F5D-A83B-639C-227523AD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057-BE6F-47E0-9B64-CEE4D3AD2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50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37EBB0-60BF-6D28-B364-2100EFC586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FDFFED-B1FA-EC7B-DD28-D13F101C0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54F913-B300-EFA0-AA92-5A61AA5FD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4864-CEEE-42D0-917E-C61D4720CE23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1F7644-6794-7822-D2DE-15147A36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9B101D-C011-C133-C974-4925D9D29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057-BE6F-47E0-9B64-CEE4D3AD2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30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01BA4-D718-E636-BFD4-B4FD17EF2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93B30C-0D54-44FE-D22B-75A32A7A9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080866-2F69-6273-A65D-BA9AA641F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4864-CEEE-42D0-917E-C61D4720CE23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B494F5-D077-E10C-0DAE-EE8A198AC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0F983F-8347-74C5-5D4E-C5FC97D4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057-BE6F-47E0-9B64-CEE4D3AD2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70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9894C-97D2-4284-BAAB-692BD220F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935637-D6DE-CF29-BC1B-0E40A72E9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F9AE2B-3760-BBED-2B48-8EC9BE388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4864-CEEE-42D0-917E-C61D4720CE23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7F7E45-152B-E869-58D4-F4291F0A6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1B37C9-050A-546D-9DC7-456D46E45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057-BE6F-47E0-9B64-CEE4D3AD2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51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C7C54-484B-BB7C-4E4F-2C0420057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2233B7-4FCD-3B4A-3A59-B2ACE4B07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CAB02F-A7E8-F104-1EBB-44E13C380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E04986-A638-321B-FD55-ED9D4372C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4864-CEEE-42D0-917E-C61D4720CE23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331B4A-B282-B651-20F0-C7680F84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4450E2-FB2D-F9DF-CFE5-124DC71D4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057-BE6F-47E0-9B64-CEE4D3AD2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0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3C0EF-0F00-6188-97D2-D7FAC9DE5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A9D12A-8879-D398-22F1-5CD4B209C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D4AC01-BDFF-BE20-EDED-A40CA8E43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6DBC0A-32EE-40E6-AB8B-D0B43D869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A1FB721-CA9D-E00B-7330-07EC7F9B7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518F1C-0879-6C29-1137-1AD9C5FE2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4864-CEEE-42D0-917E-C61D4720CE23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2281DB-CD59-CF89-586D-138E7A69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70ADBE-8B3D-9F05-A0D2-18C5A039A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057-BE6F-47E0-9B64-CEE4D3AD2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58684-2D6A-0E60-CAE2-92A66859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A07D4F-954F-6C25-79DC-E8A3E8AD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4864-CEEE-42D0-917E-C61D4720CE23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1DB462-F9CD-2D0D-96C0-B9604B0B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1395A5-AA78-4E6C-B2C2-00212336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057-BE6F-47E0-9B64-CEE4D3AD2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07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4FCE8E-18A3-C277-48AF-EDD81651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4864-CEEE-42D0-917E-C61D4720CE23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0CED4B-024F-1C7C-E817-5DB8FC8F4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1D8E00-22F5-2B2D-8EF2-0C59B17A4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057-BE6F-47E0-9B64-CEE4D3AD2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98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53F99-D858-3E26-FF09-DE98DAE28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58B867-EEB7-777B-5566-4147B5E1A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0C7896-E296-B0B3-7121-919221A4F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78DA3C-80D2-DD4F-248D-CE088380D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4864-CEEE-42D0-917E-C61D4720CE23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1C090D-F41C-A33D-4EE0-983E3EEF9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C259C8-07D9-C784-3A98-39C55C27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057-BE6F-47E0-9B64-CEE4D3AD2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00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B1E75-F2F1-081E-FF14-DF8C968A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20FF0B-C7AA-ED4F-E30C-D0A8BA3B4C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9AAAA2-0B7C-AAA5-115D-01A54E782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06CEFE-653B-5D93-AE10-8F83FBE7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4864-CEEE-42D0-917E-C61D4720CE23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A4AEA5-400F-BA20-8085-03C9AD0F3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F482E1-FDFC-8D0E-A45A-21121221F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057-BE6F-47E0-9B64-CEE4D3AD2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10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0DB85-96F6-C16D-DE95-A2BD3B985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C7A944-2C37-DCF5-D33C-FF0BA81E6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16B76C-8ED8-0629-7FF8-9FBC968CF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B4864-CEEE-42D0-917E-C61D4720CE23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F63529-B895-3DB6-E661-BD15D1558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AB49E-31EB-BBB3-2A3E-E2D1FE9DB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A057-BE6F-47E0-9B64-CEE4D3AD2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6.wmf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3ABE26-2103-366E-D6AD-5F316E42B22E}"/>
              </a:ext>
            </a:extLst>
          </p:cNvPr>
          <p:cNvSpPr txBox="1"/>
          <p:nvPr/>
        </p:nvSpPr>
        <p:spPr>
          <a:xfrm>
            <a:off x="1004673" y="328473"/>
            <a:ext cx="10491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развитие квантовой теории (1925-1955)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31A00A-87C9-4BAE-4A36-0F36658267EF}"/>
              </a:ext>
            </a:extLst>
          </p:cNvPr>
          <p:cNvSpPr txBox="1"/>
          <p:nvPr/>
        </p:nvSpPr>
        <p:spPr>
          <a:xfrm>
            <a:off x="3967765" y="974804"/>
            <a:ext cx="4182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Бозоны и фермионы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48873-AED5-4AAA-1D0D-3BA6EBA806AE}"/>
              </a:ext>
            </a:extLst>
          </p:cNvPr>
          <p:cNvSpPr txBox="1"/>
          <p:nvPr/>
        </p:nvSpPr>
        <p:spPr>
          <a:xfrm>
            <a:off x="489751" y="1798689"/>
            <a:ext cx="113530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Системы, состоящие из одинаковых частиц (например, электронов; например, макроскопические)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Бозе (1924) – новый вывод формулы Планка,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Бозе-Эйнштейна: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произвольное число частиц в квантовом состоянии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Ферми (1926) –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Ферми-Дирака: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более одной частицы в квантовом состоянии (принцип Паули)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Дирак (1926) –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неразличимости частиц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объяснение статистик Бозе и Ферми на основе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антисимметрии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волновых функций: волновая функция системы тождественных частиц должна быть либо полностью симметрична, либо полностью антисимметрична при перестановке любых двух частиц</a:t>
            </a:r>
          </a:p>
        </p:txBody>
      </p:sp>
    </p:spTree>
    <p:extLst>
      <p:ext uri="{BB962C8B-B14F-4D97-AF65-F5344CB8AC3E}">
        <p14:creationId xmlns:p14="http://schemas.microsoft.com/office/powerpoint/2010/main" val="2734818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F8333C-8E2C-AA5A-6E6A-15A82C1DCD5E}"/>
                  </a:ext>
                </a:extLst>
              </p:cNvPr>
              <p:cNvSpPr txBox="1"/>
              <p:nvPr/>
            </p:nvSpPr>
            <p:spPr>
              <a:xfrm>
                <a:off x="1463040" y="447040"/>
                <a:ext cx="9316720" cy="1405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для определения уровней энергии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𝐾𝑑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𝑘𝑑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𝑚𝑑𝑏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𝑘𝑑</m:t>
                              </m:r>
                            </m:e>
                          </m:func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𝑘𝑑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F8333C-8E2C-AA5A-6E6A-15A82C1DC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0" y="447040"/>
                <a:ext cx="9316720" cy="1405578"/>
              </a:xfrm>
              <a:prstGeom prst="rect">
                <a:avLst/>
              </a:prstGeom>
              <a:blipFill>
                <a:blip r:embed="rId2"/>
                <a:stretch>
                  <a:fillRect l="-654" t="-21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7907C1-C62D-1546-7946-14C6DD58D7D6}"/>
                  </a:ext>
                </a:extLst>
              </p:cNvPr>
              <p:cNvSpPr txBox="1"/>
              <p:nvPr/>
            </p:nvSpPr>
            <p:spPr>
              <a:xfrm>
                <a:off x="8697594" y="3487150"/>
                <a:ext cx="3291206" cy="1151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Графическое решение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𝑚𝑑𝑏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разрешенные и запрещенные зоны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7907C1-C62D-1546-7946-14C6DD58D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594" y="3487150"/>
                <a:ext cx="3291206" cy="1151021"/>
              </a:xfrm>
              <a:prstGeom prst="rect">
                <a:avLst/>
              </a:prstGeom>
              <a:blipFill>
                <a:blip r:embed="rId3"/>
                <a:stretch>
                  <a:fillRect l="-2037" t="-2646" r="-556" b="-84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059D3373-6F5B-7949-F3DD-F2E1472AE5F1}"/>
              </a:ext>
            </a:extLst>
          </p:cNvPr>
          <p:cNvGrpSpPr/>
          <p:nvPr/>
        </p:nvGrpSpPr>
        <p:grpSpPr>
          <a:xfrm>
            <a:off x="393425" y="2040633"/>
            <a:ext cx="7905750" cy="4604453"/>
            <a:chOff x="420857" y="1994913"/>
            <a:chExt cx="7905750" cy="4604453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F95C067B-FE29-AF45-4341-29FC9FC7AF59}"/>
                </a:ext>
              </a:extLst>
            </p:cNvPr>
            <p:cNvGrpSpPr/>
            <p:nvPr/>
          </p:nvGrpSpPr>
          <p:grpSpPr>
            <a:xfrm>
              <a:off x="1000936" y="5745926"/>
              <a:ext cx="1564640" cy="853440"/>
              <a:chOff x="859993" y="5449257"/>
              <a:chExt cx="1564640" cy="853440"/>
            </a:xfrm>
          </p:grpSpPr>
          <p:sp>
            <p:nvSpPr>
              <p:cNvPr id="17" name="Облачко с текстом: прямоугольное со скругленными углами 16">
                <a:extLst>
                  <a:ext uri="{FF2B5EF4-FFF2-40B4-BE49-F238E27FC236}">
                    <a16:creationId xmlns:a16="http://schemas.microsoft.com/office/drawing/2014/main" id="{CCD497F2-212A-66FD-67D0-98A5A28E0715}"/>
                  </a:ext>
                </a:extLst>
              </p:cNvPr>
              <p:cNvSpPr/>
              <p:nvPr/>
            </p:nvSpPr>
            <p:spPr>
              <a:xfrm>
                <a:off x="859993" y="5449257"/>
                <a:ext cx="1564640" cy="853440"/>
              </a:xfrm>
              <a:prstGeom prst="wedgeRoundRectCallout">
                <a:avLst>
                  <a:gd name="adj1" fmla="val 33063"/>
                  <a:gd name="adj2" fmla="val -69643"/>
                  <a:gd name="adj3" fmla="val 16667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4B727D-0C08-B0E5-97FB-A89E3DDC5014}"/>
                  </a:ext>
                </a:extLst>
              </p:cNvPr>
              <p:cNvSpPr txBox="1"/>
              <p:nvPr/>
            </p:nvSpPr>
            <p:spPr>
              <a:xfrm>
                <a:off x="891146" y="5542653"/>
                <a:ext cx="15023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разрешенная</a:t>
                </a:r>
              </a:p>
              <a:p>
                <a:pPr algn="ctr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зона</a:t>
                </a:r>
              </a:p>
            </p:txBody>
          </p:sp>
        </p:grp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F0AFA204-9624-F6D3-72CD-7420244441E6}"/>
                </a:ext>
              </a:extLst>
            </p:cNvPr>
            <p:cNvGrpSpPr/>
            <p:nvPr/>
          </p:nvGrpSpPr>
          <p:grpSpPr>
            <a:xfrm>
              <a:off x="2812319" y="5745926"/>
              <a:ext cx="1564640" cy="853440"/>
              <a:chOff x="2627960" y="5431113"/>
              <a:chExt cx="1564640" cy="853440"/>
            </a:xfrm>
          </p:grpSpPr>
          <p:sp>
            <p:nvSpPr>
              <p:cNvPr id="15" name="Облачко с текстом: прямоугольное со скругленными углами 14">
                <a:extLst>
                  <a:ext uri="{FF2B5EF4-FFF2-40B4-BE49-F238E27FC236}">
                    <a16:creationId xmlns:a16="http://schemas.microsoft.com/office/drawing/2014/main" id="{3CEC9E0F-8897-4108-FD18-BBDF61C54B5B}"/>
                  </a:ext>
                </a:extLst>
              </p:cNvPr>
              <p:cNvSpPr/>
              <p:nvPr/>
            </p:nvSpPr>
            <p:spPr>
              <a:xfrm>
                <a:off x="2627960" y="5431113"/>
                <a:ext cx="1564640" cy="853440"/>
              </a:xfrm>
              <a:prstGeom prst="wedgeRoundRectCallout">
                <a:avLst>
                  <a:gd name="adj1" fmla="val 33063"/>
                  <a:gd name="adj2" fmla="val -69643"/>
                  <a:gd name="adj3" fmla="val 16667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39ADFE-31EC-CE12-0735-5D0873FDDA55}"/>
                  </a:ext>
                </a:extLst>
              </p:cNvPr>
              <p:cNvSpPr txBox="1"/>
              <p:nvPr/>
            </p:nvSpPr>
            <p:spPr>
              <a:xfrm>
                <a:off x="2658568" y="5552812"/>
                <a:ext cx="15034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запрещенная</a:t>
                </a:r>
              </a:p>
              <a:p>
                <a:pPr algn="ctr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зона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9814458-E298-CFB8-E91D-EE5EDABA53C6}"/>
                    </a:ext>
                  </a:extLst>
                </p:cNvPr>
                <p:cNvSpPr txBox="1"/>
                <p:nvPr/>
              </p:nvSpPr>
              <p:spPr>
                <a:xfrm>
                  <a:off x="5344357" y="5585464"/>
                  <a:ext cx="3198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𝑘𝑑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9814458-E298-CFB8-E91D-EE5EDABA53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357" y="5585464"/>
                  <a:ext cx="31989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8868" r="-15094" b="-88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AEFA04A-A4FD-D0AD-4CF9-E54DE2D39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857" y="1994913"/>
              <a:ext cx="7905750" cy="381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828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8317EF-69F1-BADD-FD06-9CBA25B7C7B6}"/>
                  </a:ext>
                </a:extLst>
              </p:cNvPr>
              <p:cNvSpPr txBox="1"/>
              <p:nvPr/>
            </p:nvSpPr>
            <p:spPr>
              <a:xfrm>
                <a:off x="5696712" y="887767"/>
                <a:ext cx="6181344" cy="2944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может быть и мнимым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𝑖𝑘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тогда энергия отрицательна, а частица просачивается из ямы в яму через потенциальный барьер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𝐾𝑑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ch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𝑘𝑑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𝑚𝑑𝑏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𝑘𝑑</m:t>
                              </m:r>
                            </m:e>
                          </m:func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𝑘𝑑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Зонная теория – основа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физики твердого тела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8317EF-69F1-BADD-FD06-9CBA25B7C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712" y="887767"/>
                <a:ext cx="6181344" cy="2944460"/>
              </a:xfrm>
              <a:prstGeom prst="rect">
                <a:avLst/>
              </a:prstGeom>
              <a:blipFill>
                <a:blip r:embed="rId2"/>
                <a:stretch>
                  <a:fillRect l="-1085" t="-1242" b="-28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05EB7AA-1E70-9902-6B3F-6E030844791B}"/>
              </a:ext>
            </a:extLst>
          </p:cNvPr>
          <p:cNvGrpSpPr/>
          <p:nvPr/>
        </p:nvGrpSpPr>
        <p:grpSpPr>
          <a:xfrm>
            <a:off x="528683" y="645110"/>
            <a:ext cx="4210050" cy="3948499"/>
            <a:chOff x="528683" y="645110"/>
            <a:chExt cx="4210050" cy="3948499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613024C-CF51-A931-18DC-1C462E5BB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683" y="645110"/>
              <a:ext cx="4210050" cy="381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8934E84-D674-4925-F25B-FB5AC18D5503}"/>
                    </a:ext>
                  </a:extLst>
                </p:cNvPr>
                <p:cNvSpPr txBox="1"/>
                <p:nvPr/>
              </p:nvSpPr>
              <p:spPr>
                <a:xfrm>
                  <a:off x="2930652" y="4316610"/>
                  <a:ext cx="3198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𝑘𝑑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8934E84-D674-4925-F25B-FB5AC18D55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0652" y="4316610"/>
                  <a:ext cx="31989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9231" r="-17308" b="-652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75EAF98-83C0-1346-28B0-A33A22DF71DC}"/>
              </a:ext>
            </a:extLst>
          </p:cNvPr>
          <p:cNvGrpSpPr/>
          <p:nvPr/>
        </p:nvGrpSpPr>
        <p:grpSpPr>
          <a:xfrm>
            <a:off x="607695" y="4893908"/>
            <a:ext cx="9239250" cy="1214824"/>
            <a:chOff x="607695" y="4893908"/>
            <a:chExt cx="9239250" cy="121482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C034D4F6-C453-06BD-5EEF-D718665C1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95" y="4893908"/>
              <a:ext cx="9239250" cy="10763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D50DB6A-67B9-944B-FA1E-ACB4E7822F08}"/>
                    </a:ext>
                  </a:extLst>
                </p:cNvPr>
                <p:cNvSpPr txBox="1"/>
                <p:nvPr/>
              </p:nvSpPr>
              <p:spPr>
                <a:xfrm>
                  <a:off x="6364224" y="5831733"/>
                  <a:ext cx="6195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D50DB6A-67B9-944B-FA1E-ACB4E7822F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4224" y="5831733"/>
                  <a:ext cx="61959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2745" t="-4444" r="-2941" b="-3555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BEF072-F595-4850-496F-F697845EAC05}"/>
                  </a:ext>
                </a:extLst>
              </p:cNvPr>
              <p:cNvSpPr txBox="1"/>
              <p:nvPr/>
            </p:nvSpPr>
            <p:spPr>
              <a:xfrm>
                <a:off x="1353312" y="6108732"/>
                <a:ext cx="46036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Разрешенные зоны по энергии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BEF072-F595-4850-496F-F697845EA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312" y="6108732"/>
                <a:ext cx="4603696" cy="400110"/>
              </a:xfrm>
              <a:prstGeom prst="rect">
                <a:avLst/>
              </a:prstGeom>
              <a:blipFill>
                <a:blip r:embed="rId7"/>
                <a:stretch>
                  <a:fillRect l="-1325"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500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118B0A-C23D-8587-6A66-66748BD7FA57}"/>
              </a:ext>
            </a:extLst>
          </p:cNvPr>
          <p:cNvSpPr txBox="1"/>
          <p:nvPr/>
        </p:nvSpPr>
        <p:spPr>
          <a:xfrm>
            <a:off x="2824480" y="436880"/>
            <a:ext cx="6720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Дирака. Античастицы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5EE9CD-413E-B172-7F84-3E38320E2261}"/>
                  </a:ext>
                </a:extLst>
              </p:cNvPr>
              <p:cNvSpPr txBox="1"/>
              <p:nvPr/>
            </p:nvSpPr>
            <p:spPr>
              <a:xfrm>
                <a:off x="904241" y="1452880"/>
                <a:ext cx="10789920" cy="5072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Связь энергии и импульса в классической механике и специальной теории относительности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Уравнения Шредингера и Клейна-Гордона (1926) для свободной частицы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Идея Дирака (1928): написать релятивистское обобщение уравнения Шредингера, которое было бы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линейно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5EE9CD-413E-B172-7F84-3E38320E2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41" y="1452880"/>
                <a:ext cx="10789920" cy="5072351"/>
              </a:xfrm>
              <a:prstGeom prst="rect">
                <a:avLst/>
              </a:prstGeom>
              <a:blipFill>
                <a:blip r:embed="rId2"/>
                <a:stretch>
                  <a:fillRect l="-847" t="-962" b="-2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86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45E887-AE42-A868-5483-504F98A0B0F4}"/>
                  </a:ext>
                </a:extLst>
              </p:cNvPr>
              <p:cNvSpPr txBox="1"/>
              <p:nvPr/>
            </p:nvSpPr>
            <p:spPr>
              <a:xfrm>
                <a:off x="528320" y="660400"/>
                <a:ext cx="11135360" cy="5933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этого нужна 4-компонентная волновая функция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дираковский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биспинор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а само уравнение имеет вид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𝑚𝑐</m:t>
                          </m:r>
                        </m:e>
                      </m:d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m:rPr>
                          <m:sty m:val="p"/>
                        </m:rP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Матрицы Дирака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составлены из матриц Паули как из блоков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ru-R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ru-R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ru-R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45E887-AE42-A868-5483-504F98A0B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" y="660400"/>
                <a:ext cx="11135360" cy="5933612"/>
              </a:xfrm>
              <a:prstGeom prst="rect">
                <a:avLst/>
              </a:prstGeom>
              <a:blipFill>
                <a:blip r:embed="rId2"/>
                <a:stretch>
                  <a:fillRect l="-876" t="-8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798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2DE044-3F1C-10B7-13C8-CA40EF171110}"/>
              </a:ext>
            </a:extLst>
          </p:cNvPr>
          <p:cNvSpPr txBox="1"/>
          <p:nvPr/>
        </p:nvSpPr>
        <p:spPr>
          <a:xfrm>
            <a:off x="790112" y="612559"/>
            <a:ext cx="106798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 компонент многокомпонентной волновой функции</a:t>
            </a:r>
          </a:p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Естественное объяснение спина электрона (2 компоненты)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Предсказание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позитрона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(Дирак, 1931), концепция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античастиц: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каждой заряженной частицы (в то время для электрона и протона) существует античастица с такими же массой и спином, но с зарядом противоположного знака</a:t>
            </a:r>
          </a:p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Экспериментальное обнаружение позитрона (Андерсон, 1932) (в космических лучах с помощью камеры Вильсона, помещенной в магнитное поле)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тонкого расщепления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спектре атома водорода (различие в энергии двух стационарных состояний с одинаковыми главными числами, но разными полными, орбитальный + спиновой, моментами)</a:t>
            </a:r>
          </a:p>
        </p:txBody>
      </p:sp>
    </p:spTree>
    <p:extLst>
      <p:ext uri="{BB962C8B-B14F-4D97-AF65-F5344CB8AC3E}">
        <p14:creationId xmlns:p14="http://schemas.microsoft.com/office/powerpoint/2010/main" val="165074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BF10D6-92C9-728C-D7F4-A4AE09AA4975}"/>
              </a:ext>
            </a:extLst>
          </p:cNvPr>
          <p:cNvSpPr txBox="1"/>
          <p:nvPr/>
        </p:nvSpPr>
        <p:spPr>
          <a:xfrm>
            <a:off x="798990" y="639192"/>
            <a:ext cx="10653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Квантовая электродинамика – первая квантовая теория поля. Вторичное квантование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FC57D98-EA47-AE91-7263-9FE335111FD1}"/>
              </a:ext>
            </a:extLst>
          </p:cNvPr>
          <p:cNvGrpSpPr/>
          <p:nvPr/>
        </p:nvGrpSpPr>
        <p:grpSpPr>
          <a:xfrm>
            <a:off x="1020932" y="2663301"/>
            <a:ext cx="9676659" cy="3635407"/>
            <a:chOff x="1020932" y="2663301"/>
            <a:chExt cx="9676659" cy="363540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B0E666-BC3B-ED10-3EFC-8E092A93ECBF}"/>
                </a:ext>
              </a:extLst>
            </p:cNvPr>
            <p:cNvSpPr txBox="1"/>
            <p:nvPr/>
          </p:nvSpPr>
          <p:spPr>
            <a:xfrm>
              <a:off x="1127464" y="2663301"/>
              <a:ext cx="30841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Обычное квантование</a:t>
              </a: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CAEEAE7B-9021-6E6F-8455-F5EAEECE2F17}"/>
                </a:ext>
              </a:extLst>
            </p:cNvPr>
            <p:cNvGrpSpPr/>
            <p:nvPr/>
          </p:nvGrpSpPr>
          <p:grpSpPr>
            <a:xfrm>
              <a:off x="1020932" y="3759669"/>
              <a:ext cx="3551068" cy="1518080"/>
              <a:chOff x="1242874" y="3746378"/>
              <a:chExt cx="3551068" cy="1615736"/>
            </a:xfrm>
          </p:grpSpPr>
          <p:sp>
            <p:nvSpPr>
              <p:cNvPr id="4" name="Прямоугольник: скругленные углы 3">
                <a:extLst>
                  <a:ext uri="{FF2B5EF4-FFF2-40B4-BE49-F238E27FC236}">
                    <a16:creationId xmlns:a16="http://schemas.microsoft.com/office/drawing/2014/main" id="{728A1F36-6424-642F-508D-3A40CF791480}"/>
                  </a:ext>
                </a:extLst>
              </p:cNvPr>
              <p:cNvSpPr/>
              <p:nvPr/>
            </p:nvSpPr>
            <p:spPr>
              <a:xfrm>
                <a:off x="1242874" y="3746378"/>
                <a:ext cx="3551068" cy="1615736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94806B-E9B4-44EB-5DF9-4310A7AE144E}"/>
                  </a:ext>
                </a:extLst>
              </p:cNvPr>
              <p:cNvSpPr txBox="1"/>
              <p:nvPr/>
            </p:nvSpPr>
            <p:spPr>
              <a:xfrm>
                <a:off x="1393795" y="4231080"/>
                <a:ext cx="3400147" cy="687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Механические уравнения</a:t>
                </a: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(в обыкновенных производных</a:t>
                </a:r>
                <a:r>
                  <a:rPr lang="ru-RU" dirty="0"/>
                  <a:t>)</a:t>
                </a: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FB44B4E1-23EF-A625-9DE3-DA0B02CB3B94}"/>
                </a:ext>
              </a:extLst>
            </p:cNvPr>
            <p:cNvGrpSpPr/>
            <p:nvPr/>
          </p:nvGrpSpPr>
          <p:grpSpPr>
            <a:xfrm>
              <a:off x="6649374" y="2796466"/>
              <a:ext cx="4048217" cy="1420427"/>
              <a:chOff x="6649374" y="2796466"/>
              <a:chExt cx="4048217" cy="1420427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87497BE0-62FF-70E0-76B8-3146074000CE}"/>
                  </a:ext>
                </a:extLst>
              </p:cNvPr>
              <p:cNvSpPr/>
              <p:nvPr/>
            </p:nvSpPr>
            <p:spPr>
              <a:xfrm>
                <a:off x="6649374" y="2796466"/>
                <a:ext cx="4048217" cy="1420427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A790BD-B254-922B-118A-3B4104F0298A}"/>
                  </a:ext>
                </a:extLst>
              </p:cNvPr>
              <p:cNvSpPr txBox="1"/>
              <p:nvPr/>
            </p:nvSpPr>
            <p:spPr>
              <a:xfrm>
                <a:off x="6862554" y="3215457"/>
                <a:ext cx="37201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Уравнения для матриц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операторов </a:t>
                </a: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(в обыкновенных производных)</a:t>
                </a: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AA7FBA53-EBCD-967F-E3A0-18F498D50CF6}"/>
                </a:ext>
              </a:extLst>
            </p:cNvPr>
            <p:cNvGrpSpPr/>
            <p:nvPr/>
          </p:nvGrpSpPr>
          <p:grpSpPr>
            <a:xfrm>
              <a:off x="6649375" y="5018480"/>
              <a:ext cx="3204840" cy="1280228"/>
              <a:chOff x="6516209" y="5151696"/>
              <a:chExt cx="3204840" cy="1280228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6E9F799C-9141-2F16-2F5D-21B4A22E8893}"/>
                  </a:ext>
                </a:extLst>
              </p:cNvPr>
              <p:cNvSpPr/>
              <p:nvPr/>
            </p:nvSpPr>
            <p:spPr>
              <a:xfrm>
                <a:off x="6516209" y="5151696"/>
                <a:ext cx="3204840" cy="1280228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7CC645-023D-1028-E141-7A19DB1B2D2C}"/>
                  </a:ext>
                </a:extLst>
              </p:cNvPr>
              <p:cNvSpPr txBox="1"/>
              <p:nvPr/>
            </p:nvSpPr>
            <p:spPr>
              <a:xfrm>
                <a:off x="6773662" y="5468645"/>
                <a:ext cx="29473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Волновые уравнение</a:t>
                </a:r>
              </a:p>
              <a:p>
                <a:r>
                  <a:rPr lang="ru-RU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(в частных производных)</a:t>
                </a:r>
              </a:p>
            </p:txBody>
          </p:sp>
        </p:grp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E78F61AB-EDEC-F315-80DC-ED0DB4A55ABA}"/>
                </a:ext>
              </a:extLst>
            </p:cNvPr>
            <p:cNvCxnSpPr/>
            <p:nvPr/>
          </p:nvCxnSpPr>
          <p:spPr>
            <a:xfrm flipV="1">
              <a:off x="4572000" y="3639845"/>
              <a:ext cx="2077375" cy="5752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2674E98F-62B7-13CE-4C35-1291104A43B0}"/>
                </a:ext>
              </a:extLst>
            </p:cNvPr>
            <p:cNvCxnSpPr/>
            <p:nvPr/>
          </p:nvCxnSpPr>
          <p:spPr>
            <a:xfrm>
              <a:off x="4572000" y="4822341"/>
              <a:ext cx="2077375" cy="6107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92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044989-3DAA-B908-33AD-0553C64C2418}"/>
              </a:ext>
            </a:extLst>
          </p:cNvPr>
          <p:cNvSpPr txBox="1"/>
          <p:nvPr/>
        </p:nvSpPr>
        <p:spPr>
          <a:xfrm>
            <a:off x="1020931" y="949910"/>
            <a:ext cx="5172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Вторичное квантование (Дирак, 1927)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876D615-1E74-36B5-08DD-1F808CA7F825}"/>
              </a:ext>
            </a:extLst>
          </p:cNvPr>
          <p:cNvGrpSpPr/>
          <p:nvPr/>
        </p:nvGrpSpPr>
        <p:grpSpPr>
          <a:xfrm>
            <a:off x="1727520" y="1296139"/>
            <a:ext cx="9144000" cy="3502242"/>
            <a:chOff x="1553591" y="2796466"/>
            <a:chExt cx="9144000" cy="3502242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95A03C3A-52A9-5471-891D-1DE99CEA804F}"/>
                </a:ext>
              </a:extLst>
            </p:cNvPr>
            <p:cNvGrpSpPr/>
            <p:nvPr/>
          </p:nvGrpSpPr>
          <p:grpSpPr>
            <a:xfrm>
              <a:off x="1553591" y="3817349"/>
              <a:ext cx="3018408" cy="1518080"/>
              <a:chOff x="1242874" y="3746378"/>
              <a:chExt cx="3119353" cy="1615736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5164471C-1A28-2A15-81FA-950D6AA549F9}"/>
                  </a:ext>
                </a:extLst>
              </p:cNvPr>
              <p:cNvSpPr/>
              <p:nvPr/>
            </p:nvSpPr>
            <p:spPr>
              <a:xfrm>
                <a:off x="1242874" y="3746378"/>
                <a:ext cx="3119353" cy="1615736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90E7E2-C634-6A52-00A9-6CE237C97492}"/>
                  </a:ext>
                </a:extLst>
              </p:cNvPr>
              <p:cNvSpPr txBox="1"/>
              <p:nvPr/>
            </p:nvSpPr>
            <p:spPr>
              <a:xfrm>
                <a:off x="1393796" y="4231080"/>
                <a:ext cx="2794114" cy="687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Волновые уравнения</a:t>
                </a: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(в частных производных)</a:t>
                </a:r>
              </a:p>
            </p:txBody>
          </p: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5483A12D-D228-6516-3520-A016C6621030}"/>
                </a:ext>
              </a:extLst>
            </p:cNvPr>
            <p:cNvGrpSpPr/>
            <p:nvPr/>
          </p:nvGrpSpPr>
          <p:grpSpPr>
            <a:xfrm>
              <a:off x="6649374" y="2796466"/>
              <a:ext cx="4048217" cy="1420427"/>
              <a:chOff x="6649374" y="2796466"/>
              <a:chExt cx="4048217" cy="1420427"/>
            </a:xfrm>
          </p:grpSpPr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596F314B-B9E1-802B-044E-7AA4F606EC31}"/>
                  </a:ext>
                </a:extLst>
              </p:cNvPr>
              <p:cNvSpPr/>
              <p:nvPr/>
            </p:nvSpPr>
            <p:spPr>
              <a:xfrm>
                <a:off x="6649374" y="2796466"/>
                <a:ext cx="4048217" cy="1420427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A3FB3B-71A6-BF01-0117-D0B189545500}"/>
                  </a:ext>
                </a:extLst>
              </p:cNvPr>
              <p:cNvSpPr txBox="1"/>
              <p:nvPr/>
            </p:nvSpPr>
            <p:spPr>
              <a:xfrm>
                <a:off x="6862554" y="3215457"/>
                <a:ext cx="36227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Уравнения для матриц</a:t>
                </a:r>
                <a:r>
                  <a:rPr lang="en-US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ru-RU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операторов </a:t>
                </a:r>
              </a:p>
              <a:p>
                <a:r>
                  <a:rPr lang="ru-RU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(в частных производных)</a:t>
                </a:r>
              </a:p>
            </p:txBody>
          </p:sp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6D09814C-A7DE-5140-9306-EDED80231CA4}"/>
                </a:ext>
              </a:extLst>
            </p:cNvPr>
            <p:cNvGrpSpPr/>
            <p:nvPr/>
          </p:nvGrpSpPr>
          <p:grpSpPr>
            <a:xfrm>
              <a:off x="6649375" y="5018480"/>
              <a:ext cx="3204840" cy="1280228"/>
              <a:chOff x="6516209" y="5151696"/>
              <a:chExt cx="3204840" cy="1280228"/>
            </a:xfrm>
          </p:grpSpPr>
          <p:sp>
            <p:nvSpPr>
              <p:cNvPr id="10" name="Прямоугольник: скругленные углы 9">
                <a:extLst>
                  <a:ext uri="{FF2B5EF4-FFF2-40B4-BE49-F238E27FC236}">
                    <a16:creationId xmlns:a16="http://schemas.microsoft.com/office/drawing/2014/main" id="{B4D3F0F0-11E5-0DB7-9943-50835ABD200D}"/>
                  </a:ext>
                </a:extLst>
              </p:cNvPr>
              <p:cNvSpPr/>
              <p:nvPr/>
            </p:nvSpPr>
            <p:spPr>
              <a:xfrm>
                <a:off x="6516209" y="5151696"/>
                <a:ext cx="3204840" cy="1280228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E44F8E-8576-C5C5-8A4A-44D4AFBE39E5}"/>
                  </a:ext>
                </a:extLst>
              </p:cNvPr>
              <p:cNvSpPr txBox="1"/>
              <p:nvPr/>
            </p:nvSpPr>
            <p:spPr>
              <a:xfrm>
                <a:off x="6773662" y="5468645"/>
                <a:ext cx="29473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Уравнения в вариационных производных</a:t>
                </a:r>
              </a:p>
            </p:txBody>
          </p:sp>
        </p:grp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0C9C7C95-23EB-0A11-2B6A-917E373F2AB1}"/>
                </a:ext>
              </a:extLst>
            </p:cNvPr>
            <p:cNvCxnSpPr/>
            <p:nvPr/>
          </p:nvCxnSpPr>
          <p:spPr>
            <a:xfrm flipV="1">
              <a:off x="4572000" y="3639845"/>
              <a:ext cx="2077375" cy="5752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5A4F8FBC-BA4F-88EE-4C6D-BF5D995471AE}"/>
                </a:ext>
              </a:extLst>
            </p:cNvPr>
            <p:cNvCxnSpPr/>
            <p:nvPr/>
          </p:nvCxnSpPr>
          <p:spPr>
            <a:xfrm>
              <a:off x="4572000" y="4822341"/>
              <a:ext cx="2077375" cy="6107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5784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75EF03-7AB4-D5F2-6D55-0AB3C690FF13}"/>
                  </a:ext>
                </a:extLst>
              </p:cNvPr>
              <p:cNvSpPr txBox="1"/>
              <p:nvPr/>
            </p:nvSpPr>
            <p:spPr>
              <a:xfrm>
                <a:off x="703969" y="401448"/>
                <a:ext cx="10979045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Квантовая электродинамика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теория вторично квантованных электрон- позитронного (уравнение Дирака) и электромагнитного (уравнения Максвелла) полей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Естественным образом описывает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корпускулярно-волновой дуализм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и электрон и фотон единообразно описываются квантованным полем, в котором полевая составляющая отвечает за волновое поведение, а квантовая – за корпускулярное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Связь спина со статистикой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(Паули, 1940): частицы с целым спином являются бозонами, а полуцелым – фермионами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Ввела в физику концепцию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рождения/уничтожения/взаимного превращения частиц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(по аналогии с излучением/поглощением фотона), в частности,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аннигиляцию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электрон-позитронной пары и рождения пар частица-античастица (впервые концепция рождения электрона при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-распаде предложена Амбарцумяном и Иваненко, 1930) </a:t>
                </a:r>
                <a:endParaRPr lang="ru-RU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75EF03-7AB4-D5F2-6D55-0AB3C690F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69" y="401448"/>
                <a:ext cx="10979045" cy="6001643"/>
              </a:xfrm>
              <a:prstGeom prst="rect">
                <a:avLst/>
              </a:prstGeom>
              <a:blipFill>
                <a:blip r:embed="rId2"/>
                <a:stretch>
                  <a:fillRect l="-832" t="-813" r="-721" b="-14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508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09F2C6-112E-4164-E93B-5E7BBCC35496}"/>
                  </a:ext>
                </a:extLst>
              </p:cNvPr>
              <p:cNvSpPr txBox="1"/>
              <p:nvPr/>
            </p:nvSpPr>
            <p:spPr>
              <a:xfrm>
                <a:off x="831542" y="773916"/>
                <a:ext cx="10528916" cy="4654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Позволила последовательно вычислить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коэффициенты спонтанного и вынужденного излучения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(введены феноменологически Эйнштейном в 1916), последовательно описать взаимодействие атома с излучением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Объяснила </a:t>
                </a:r>
                <a:r>
                  <a:rPr lang="ru-RU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лембовский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сдвиг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Лемб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Ризерфорд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1947) (разница энергий стационарных состояний атома водорода с одинаковыми главным числом и полным моментом, но разными орбитальными моментами,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1/2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1/2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составляет всего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эВ, частота перехода порядка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ГГц)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Магнитный момент электрона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вычислен с точностью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между вычисленным и измеренным значениями имеется расхождение порядка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(за счет других взаимодействий)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09F2C6-112E-4164-E93B-5E7BBCC35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42" y="773916"/>
                <a:ext cx="10528916" cy="4654095"/>
              </a:xfrm>
              <a:prstGeom prst="rect">
                <a:avLst/>
              </a:prstGeom>
              <a:blipFill>
                <a:blip r:embed="rId2"/>
                <a:stretch>
                  <a:fillRect l="-868" t="-1048" b="-2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622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2898FB-F8F4-9D34-7460-A43E273E1666}"/>
              </a:ext>
            </a:extLst>
          </p:cNvPr>
          <p:cNvSpPr txBox="1"/>
          <p:nvPr/>
        </p:nvSpPr>
        <p:spPr>
          <a:xfrm>
            <a:off x="1089565" y="470516"/>
            <a:ext cx="10012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рассеяния.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матрица. Теория возмущений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7AF3E2-4076-443D-B892-1BCA91995CBD}"/>
                  </a:ext>
                </a:extLst>
              </p:cNvPr>
              <p:cNvSpPr txBox="1"/>
              <p:nvPr/>
            </p:nvSpPr>
            <p:spPr>
              <a:xfrm>
                <a:off x="756080" y="1624257"/>
                <a:ext cx="10679838" cy="4763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Гейзенберг (1943): характерной постановкой задачи в физике элементарных частиц является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задача рассеяния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задается набор и характеристики сталкивающихся частиц, измеряются набор и характеристики разлетающихся частиц, теория должна позволить вычислить вероятности различных исходов. Амплитуды вероятностей составляют таблицу, называемую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матрицей рассеяния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или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S-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матрицей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Классический аналог – сечение рассеяния, например, формула Резерфорда для рассеяния альфа-частиц на ядре.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Ввиду сложности уравнений теории, основным аппаратом служит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теория возмущений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 нулевом приближении частицы не взаимодействуют, а дальнейший учет взаимодействия имеет характер разложения по степеням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константы связи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 квантовой электродинамике таковой является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постоянная тонкой структуры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137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7AF3E2-4076-443D-B892-1BCA91995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80" y="1624257"/>
                <a:ext cx="10679838" cy="4763227"/>
              </a:xfrm>
              <a:prstGeom prst="rect">
                <a:avLst/>
              </a:prstGeom>
              <a:blipFill>
                <a:blip r:embed="rId2"/>
                <a:stretch>
                  <a:fillRect l="-571" t="-639" r="-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148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38455C-3813-DFED-E4BE-169867A3C22C}"/>
                  </a:ext>
                </a:extLst>
              </p:cNvPr>
              <p:cNvSpPr txBox="1"/>
              <p:nvPr/>
            </p:nvSpPr>
            <p:spPr>
              <a:xfrm>
                <a:off x="760521" y="753272"/>
                <a:ext cx="10895860" cy="4893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волновые функции двух разных состояний одной частицы. Тогда волновая функция двух тождественных частиц в симметричном случае может иметь вид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в антисимметричном случае – 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Всего 4 возможности: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Частицы первого типа называют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бозонами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второго –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фермионами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38455C-3813-DFED-E4BE-169867A3C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21" y="753272"/>
                <a:ext cx="10895860" cy="4893647"/>
              </a:xfrm>
              <a:prstGeom prst="rect">
                <a:avLst/>
              </a:prstGeom>
              <a:blipFill>
                <a:blip r:embed="rId2"/>
                <a:stretch>
                  <a:fillRect l="-895" t="-998" b="-19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334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10E055-1F50-B49E-5DC4-6F7DF7C92EEF}"/>
              </a:ext>
            </a:extLst>
          </p:cNvPr>
          <p:cNvSpPr txBox="1"/>
          <p:nvPr/>
        </p:nvSpPr>
        <p:spPr>
          <a:xfrm>
            <a:off x="3275869" y="381739"/>
            <a:ext cx="5640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Фейнмановские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диаграммы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1D7BB5-7F7C-0986-45B3-69743A141866}"/>
              </a:ext>
            </a:extLst>
          </p:cNvPr>
          <p:cNvSpPr txBox="1"/>
          <p:nvPr/>
        </p:nvSpPr>
        <p:spPr>
          <a:xfrm>
            <a:off x="620431" y="1470156"/>
            <a:ext cx="76619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Фейнман (1949): каждому члену ряда теории возмущений можно сопоставить графическое изображение –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которой этот член выписывается с помощью простых правил.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 состоят из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линий.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 линий столько, сколько типов частиц в теории. Типов вершин столько, сколько типов членов, описывающих взаимодействие, в ее уравнениях.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электродинамике всего две линии –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(она же позитронная) и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фотонная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всего одна вершина, в которой соединяются две электронных и одна фотонная линии. Позитрон – это электрон, движущийся вспять по времени.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Внешним линиям соответствуют сталкивающиеся/разлетающиеся частицы.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166AFF-95C2-1FFB-35FF-0448FB9AC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84044" y="1162797"/>
            <a:ext cx="2583561" cy="22887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CD8E2B-CD3D-20C7-6AC4-3BDD1BD7F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84044" y="3565010"/>
            <a:ext cx="2583561" cy="22887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103D5-E6DE-D905-C57B-0D9E4D5437E3}"/>
              </a:ext>
            </a:extLst>
          </p:cNvPr>
          <p:cNvSpPr txBox="1"/>
          <p:nvPr/>
        </p:nvSpPr>
        <p:spPr>
          <a:xfrm>
            <a:off x="8786863" y="5853802"/>
            <a:ext cx="3177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 для комптоновского рассеяния</a:t>
            </a:r>
          </a:p>
        </p:txBody>
      </p:sp>
    </p:spTree>
    <p:extLst>
      <p:ext uri="{BB962C8B-B14F-4D97-AF65-F5344CB8AC3E}">
        <p14:creationId xmlns:p14="http://schemas.microsoft.com/office/powerpoint/2010/main" val="3974816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95EE4C-1A35-D9C2-91F9-CB298B173BC1}"/>
              </a:ext>
            </a:extLst>
          </p:cNvPr>
          <p:cNvSpPr txBox="1"/>
          <p:nvPr/>
        </p:nvSpPr>
        <p:spPr>
          <a:xfrm>
            <a:off x="1083074" y="590338"/>
            <a:ext cx="102714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Вершинам и линиям сопоставлены математические выражения, из которых «собираются» выражения для диаграммы в целом.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44C5E4-27FF-50E7-83D4-A37682FBB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54" y="4426693"/>
            <a:ext cx="2999229" cy="2347392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A668275-2A19-240D-1A47-765006D32D96}"/>
              </a:ext>
            </a:extLst>
          </p:cNvPr>
          <p:cNvGrpSpPr/>
          <p:nvPr/>
        </p:nvGrpSpPr>
        <p:grpSpPr>
          <a:xfrm>
            <a:off x="1458554" y="1816400"/>
            <a:ext cx="5899987" cy="1193532"/>
            <a:chOff x="1458554" y="1816400"/>
            <a:chExt cx="5899987" cy="1193532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C1DE9865-3610-64DB-2FB7-D78225342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554" y="1999527"/>
              <a:ext cx="2970203" cy="7078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30074B3-2071-151A-F99A-BE423EAD9F32}"/>
                    </a:ext>
                  </a:extLst>
                </p:cNvPr>
                <p:cNvSpPr txBox="1"/>
                <p:nvPr/>
              </p:nvSpPr>
              <p:spPr>
                <a:xfrm>
                  <a:off x="3195960" y="1944667"/>
                  <a:ext cx="4354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30074B3-2071-151A-F99A-BE423EAD9F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5960" y="1944667"/>
                  <a:ext cx="43544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1111" r="-13889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BF3AE46-09B4-68FA-C3B0-6702407EAE69}"/>
                    </a:ext>
                  </a:extLst>
                </p:cNvPr>
                <p:cNvSpPr txBox="1"/>
                <p:nvPr/>
              </p:nvSpPr>
              <p:spPr>
                <a:xfrm>
                  <a:off x="5287076" y="1816400"/>
                  <a:ext cx="2071465" cy="1193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ru-RU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𝜸</m:t>
                                </m:r>
                              </m:e>
                            </m:d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𝑚𝑐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BF3AE46-09B4-68FA-C3B0-6702407EAE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7076" y="1816400"/>
                  <a:ext cx="2071465" cy="11935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386989D-8C30-36F4-B7A5-A83F436B3163}"/>
              </a:ext>
            </a:extLst>
          </p:cNvPr>
          <p:cNvGrpSpPr/>
          <p:nvPr/>
        </p:nvGrpSpPr>
        <p:grpSpPr>
          <a:xfrm>
            <a:off x="1458554" y="3241557"/>
            <a:ext cx="5088052" cy="994567"/>
            <a:chOff x="1399032" y="3006610"/>
            <a:chExt cx="5088052" cy="994567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604B794-B950-50DA-4509-196B6459A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032" y="3145110"/>
              <a:ext cx="3089246" cy="70748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BFEEB71-0DE2-7BE8-5670-A994F5179B0A}"/>
                    </a:ext>
                  </a:extLst>
                </p:cNvPr>
                <p:cNvSpPr txBox="1"/>
                <p:nvPr/>
              </p:nvSpPr>
              <p:spPr>
                <a:xfrm>
                  <a:off x="3195960" y="3006610"/>
                  <a:ext cx="4523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BFEEB71-0DE2-7BE8-5670-A994F5179B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5960" y="3006610"/>
                  <a:ext cx="452303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6757" t="-2222" r="-14865" b="-88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2FA7FD6-2764-06F0-0654-0CFCB33D3E2B}"/>
                    </a:ext>
                  </a:extLst>
                </p:cNvPr>
                <p:cNvSpPr txBox="1"/>
                <p:nvPr/>
              </p:nvSpPr>
              <p:spPr>
                <a:xfrm>
                  <a:off x="5287076" y="3145109"/>
                  <a:ext cx="1200008" cy="8560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num>
                                      <m:den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2FA7FD6-2764-06F0-0654-0CFCB33D3E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7076" y="3145109"/>
                  <a:ext cx="1200008" cy="8560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64ACA4-3CE8-DAA9-3638-118D4AC94AEB}"/>
                  </a:ext>
                </a:extLst>
              </p:cNvPr>
              <p:cNvSpPr txBox="1"/>
              <p:nvPr/>
            </p:nvSpPr>
            <p:spPr>
              <a:xfrm>
                <a:off x="3169421" y="5084231"/>
                <a:ext cx="5707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64ACA4-3CE8-DAA9-3638-118D4AC94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421" y="5084231"/>
                <a:ext cx="57079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C485CB-FDF3-C519-63B9-843BF0617687}"/>
                  </a:ext>
                </a:extLst>
              </p:cNvPr>
              <p:cNvSpPr txBox="1"/>
              <p:nvPr/>
            </p:nvSpPr>
            <p:spPr>
              <a:xfrm>
                <a:off x="2180948" y="6129162"/>
                <a:ext cx="6180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C485CB-FDF3-C519-63B9-843BF0617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948" y="6129162"/>
                <a:ext cx="618054" cy="276999"/>
              </a:xfrm>
              <a:prstGeom prst="rect">
                <a:avLst/>
              </a:prstGeom>
              <a:blipFill>
                <a:blip r:embed="rId10"/>
                <a:stretch>
                  <a:fillRect l="-8911" r="-3960" b="-23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B70679-1F5B-0E7E-46D7-BF714F320661}"/>
                  </a:ext>
                </a:extLst>
              </p:cNvPr>
              <p:cNvSpPr txBox="1"/>
              <p:nvPr/>
            </p:nvSpPr>
            <p:spPr>
              <a:xfrm>
                <a:off x="2073517" y="4714899"/>
                <a:ext cx="8329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B70679-1F5B-0E7E-46D7-BF714F320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517" y="4714899"/>
                <a:ext cx="832915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3972A4-8A19-8AFB-5307-F46DD11D700B}"/>
                  </a:ext>
                </a:extLst>
              </p:cNvPr>
              <p:cNvSpPr txBox="1"/>
              <p:nvPr/>
            </p:nvSpPr>
            <p:spPr>
              <a:xfrm>
                <a:off x="5287076" y="5458002"/>
                <a:ext cx="4109074" cy="332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3972A4-8A19-8AFB-5307-F46DD11D7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076" y="5458002"/>
                <a:ext cx="4109074" cy="332463"/>
              </a:xfrm>
              <a:prstGeom prst="rect">
                <a:avLst/>
              </a:prstGeom>
              <a:blipFill>
                <a:blip r:embed="rId12"/>
                <a:stretch>
                  <a:fillRect l="-297" r="-1929" b="-2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973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0274628-C16F-FF00-23CD-7C2723A4A873}"/>
              </a:ext>
            </a:extLst>
          </p:cNvPr>
          <p:cNvGrpSpPr/>
          <p:nvPr/>
        </p:nvGrpSpPr>
        <p:grpSpPr>
          <a:xfrm>
            <a:off x="1273853" y="2084856"/>
            <a:ext cx="10058031" cy="769761"/>
            <a:chOff x="1273853" y="957392"/>
            <a:chExt cx="10058031" cy="769761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22C929D-1F2C-342F-8CAF-732CD45F4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853" y="957392"/>
              <a:ext cx="2028641" cy="7697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9A06A4D-3029-2569-633D-EC8D5DFB4678}"/>
                    </a:ext>
                  </a:extLst>
                </p:cNvPr>
                <p:cNvSpPr txBox="1"/>
                <p:nvPr/>
              </p:nvSpPr>
              <p:spPr>
                <a:xfrm>
                  <a:off x="3932807" y="1118586"/>
                  <a:ext cx="739907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  <a:r>
                    <a:rPr lang="ru-RU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вектор поляризации (электрон/позитрон, спин вверх/вниз)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9A06A4D-3029-2569-633D-EC8D5DFB46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2807" y="1118586"/>
                  <a:ext cx="7399077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824" t="-25490" r="-247" b="-4902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E9195B4-D995-7286-A457-8C7199CFFD75}"/>
              </a:ext>
            </a:extLst>
          </p:cNvPr>
          <p:cNvGrpSpPr/>
          <p:nvPr/>
        </p:nvGrpSpPr>
        <p:grpSpPr>
          <a:xfrm>
            <a:off x="1273853" y="3429000"/>
            <a:ext cx="10381389" cy="628705"/>
            <a:chOff x="1273853" y="2800295"/>
            <a:chExt cx="10381389" cy="628705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B252C354-0081-B61B-1A1C-AB7EC53FA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853" y="2800295"/>
              <a:ext cx="1961188" cy="62870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26B78BC-029A-F159-4F28-CE83EC8D758A}"/>
                    </a:ext>
                  </a:extLst>
                </p:cNvPr>
                <p:cNvSpPr txBox="1"/>
                <p:nvPr/>
              </p:nvSpPr>
              <p:spPr>
                <a:xfrm>
                  <a:off x="3932807" y="2964990"/>
                  <a:ext cx="7722435" cy="3324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вектор поляризации (перпендикулярный 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𝒌</m:t>
                      </m:r>
                    </m:oMath>
                  </a14:m>
                  <a:r>
                    <a:rPr lang="ru-RU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две возможности) 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26B78BC-029A-F159-4F28-CE83EC8D75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2807" y="2964990"/>
                  <a:ext cx="7722435" cy="332463"/>
                </a:xfrm>
                <a:prstGeom prst="rect">
                  <a:avLst/>
                </a:prstGeom>
                <a:blipFill>
                  <a:blip r:embed="rId5"/>
                  <a:stretch>
                    <a:fillRect l="-789" t="-24074" r="-1105" b="-388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0722F5D-F0FB-134B-9CA0-4EBB4CCE830D}"/>
              </a:ext>
            </a:extLst>
          </p:cNvPr>
          <p:cNvSpPr txBox="1"/>
          <p:nvPr/>
        </p:nvSpPr>
        <p:spPr>
          <a:xfrm>
            <a:off x="1327012" y="1047565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линии</a:t>
            </a:r>
          </a:p>
        </p:txBody>
      </p:sp>
    </p:spTree>
    <p:extLst>
      <p:ext uri="{BB962C8B-B14F-4D97-AF65-F5344CB8AC3E}">
        <p14:creationId xmlns:p14="http://schemas.microsoft.com/office/powerpoint/2010/main" val="717454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CAF96B-DB50-9068-FF37-DE16EB01815D}"/>
              </a:ext>
            </a:extLst>
          </p:cNvPr>
          <p:cNvSpPr txBox="1"/>
          <p:nvPr/>
        </p:nvSpPr>
        <p:spPr>
          <a:xfrm>
            <a:off x="1816303" y="411480"/>
            <a:ext cx="8559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сохранения. Виртуальные частицы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A2F68D-972F-E5AE-CE38-EF3EA1AA65C9}"/>
              </a:ext>
            </a:extLst>
          </p:cNvPr>
          <p:cNvSpPr txBox="1"/>
          <p:nvPr/>
        </p:nvSpPr>
        <p:spPr>
          <a:xfrm>
            <a:off x="914400" y="1609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96AB08-0A91-5482-16D0-AE6528BF8CA4}"/>
              </a:ext>
            </a:extLst>
          </p:cNvPr>
          <p:cNvSpPr txBox="1"/>
          <p:nvPr/>
        </p:nvSpPr>
        <p:spPr>
          <a:xfrm>
            <a:off x="566550" y="1978676"/>
            <a:ext cx="71612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вершине выполняются определенные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сохранения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Например, непрерывность электронной линии приводит к сохранению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заряда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(число электронов минус число позитронов).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вершине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сохраняются энергия и импульс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(сумма энергий/импульсов, приписанных к каждой входящей в вершину линии, равна нулю). Это приводит к тому, что во внутренних линиях не выполняется связь энергии с импульсом. Частицы во внутренних линиях называют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отличие от реальных частиц на внешних линиях)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F40628-9FBF-C72E-79A3-97A6AB31B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328" y="1562517"/>
            <a:ext cx="3112897" cy="26962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D5F25D-5487-7BDC-BD2F-E839B048B5B8}"/>
                  </a:ext>
                </a:extLst>
              </p:cNvPr>
              <p:cNvSpPr txBox="1"/>
              <p:nvPr/>
            </p:nvSpPr>
            <p:spPr>
              <a:xfrm>
                <a:off x="9069989" y="1670899"/>
                <a:ext cx="4823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D5F25D-5487-7BDC-BD2F-E839B048B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989" y="1670899"/>
                <a:ext cx="482376" cy="307777"/>
              </a:xfrm>
              <a:prstGeom prst="rect">
                <a:avLst/>
              </a:prstGeom>
              <a:blipFill>
                <a:blip r:embed="rId3"/>
                <a:stretch>
                  <a:fillRect l="-12658" r="-12658" b="-254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F40363-B453-5F67-2C02-2F8B06F86A5D}"/>
                  </a:ext>
                </a:extLst>
              </p:cNvPr>
              <p:cNvSpPr txBox="1"/>
              <p:nvPr/>
            </p:nvSpPr>
            <p:spPr>
              <a:xfrm>
                <a:off x="9093708" y="3675888"/>
                <a:ext cx="50206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F40363-B453-5F67-2C02-2F8B06F86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708" y="3675888"/>
                <a:ext cx="502061" cy="307777"/>
              </a:xfrm>
              <a:prstGeom prst="rect">
                <a:avLst/>
              </a:prstGeom>
              <a:blipFill>
                <a:blip r:embed="rId4"/>
                <a:stretch>
                  <a:fillRect l="-7317" r="-13415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5DCB41-CB91-9964-ECB8-C02A4F0E9188}"/>
                  </a:ext>
                </a:extLst>
              </p:cNvPr>
              <p:cNvSpPr txBox="1"/>
              <p:nvPr/>
            </p:nvSpPr>
            <p:spPr>
              <a:xfrm>
                <a:off x="9760361" y="3015734"/>
                <a:ext cx="17451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5DCB41-CB91-9964-ECB8-C02A4F0E9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361" y="3015734"/>
                <a:ext cx="1745158" cy="307777"/>
              </a:xfrm>
              <a:prstGeom prst="rect">
                <a:avLst/>
              </a:prstGeom>
              <a:blipFill>
                <a:blip r:embed="rId5"/>
                <a:stretch>
                  <a:fillRect l="-2797" r="-3846" b="-2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A8286D-5FC2-51CB-F4FD-BE7F161EFB54}"/>
                  </a:ext>
                </a:extLst>
              </p:cNvPr>
              <p:cNvSpPr txBox="1"/>
              <p:nvPr/>
            </p:nvSpPr>
            <p:spPr>
              <a:xfrm>
                <a:off x="8062391" y="4287000"/>
                <a:ext cx="412960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  <m:sup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</m:e>
                        <m:sup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A8286D-5FC2-51CB-F4FD-BE7F161EF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391" y="4287000"/>
                <a:ext cx="4129609" cy="1323439"/>
              </a:xfrm>
              <a:prstGeom prst="rect">
                <a:avLst/>
              </a:prstGeom>
              <a:blipFill>
                <a:blip r:embed="rId6"/>
                <a:stretch>
                  <a:fillRect l="-1625" t="-2304" b="-23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600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1D63A7-0ED3-9E6C-7D22-4EB9CE23E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02" y="266331"/>
            <a:ext cx="2861921" cy="28124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8D85B8-D93D-572D-CB55-02736C728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09" y="3078814"/>
            <a:ext cx="2867414" cy="28124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54F620-6028-3433-B373-E7459D0C030D}"/>
              </a:ext>
            </a:extLst>
          </p:cNvPr>
          <p:cNvSpPr txBox="1"/>
          <p:nvPr/>
        </p:nvSpPr>
        <p:spPr>
          <a:xfrm>
            <a:off x="390618" y="6001305"/>
            <a:ext cx="5249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 рассеяния электрона на электроне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5ADD8C-9C84-3857-3786-E688F7F50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719" y="298352"/>
            <a:ext cx="2861921" cy="27804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1BDDDE-5D25-2609-75F2-A0A7801607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718" y="3062526"/>
            <a:ext cx="2861921" cy="28287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C680C2-DFB2-105D-BAD2-37A306102918}"/>
              </a:ext>
            </a:extLst>
          </p:cNvPr>
          <p:cNvSpPr txBox="1"/>
          <p:nvPr/>
        </p:nvSpPr>
        <p:spPr>
          <a:xfrm>
            <a:off x="6472296" y="6001305"/>
            <a:ext cx="5356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 рассеяния электрона на позитроне</a:t>
            </a:r>
          </a:p>
        </p:txBody>
      </p:sp>
    </p:spTree>
    <p:extLst>
      <p:ext uri="{BB962C8B-B14F-4D97-AF65-F5344CB8AC3E}">
        <p14:creationId xmlns:p14="http://schemas.microsoft.com/office/powerpoint/2010/main" val="3065908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6AD667-F786-AB91-EDD7-9E853AB32B5E}"/>
              </a:ext>
            </a:extLst>
          </p:cNvPr>
          <p:cNvSpPr txBox="1"/>
          <p:nvPr/>
        </p:nvSpPr>
        <p:spPr>
          <a:xfrm>
            <a:off x="1109709" y="630315"/>
            <a:ext cx="9646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 та же диаграмма, повернутая различным образом, описывает разные процессы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95E354-617B-11BD-F4CE-79574144C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6184" y="1837500"/>
            <a:ext cx="2583561" cy="22887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DC34F6-A47C-4BC5-BF84-09868D647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804219" y="1837500"/>
            <a:ext cx="2583561" cy="228879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AA27317-802D-BCEF-53EE-A32F3382D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0" y="2116635"/>
            <a:ext cx="3332325" cy="17305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1B6BE6-6A2E-0D83-2471-43948C219FB4}"/>
              </a:ext>
            </a:extLst>
          </p:cNvPr>
          <p:cNvSpPr txBox="1"/>
          <p:nvPr/>
        </p:nvSpPr>
        <p:spPr>
          <a:xfrm>
            <a:off x="1109709" y="4779478"/>
            <a:ext cx="3019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Комптоновское рассеяние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0FC9E5-CA56-CD5B-CDFB-3B84E876A77C}"/>
              </a:ext>
            </a:extLst>
          </p:cNvPr>
          <p:cNvSpPr txBox="1"/>
          <p:nvPr/>
        </p:nvSpPr>
        <p:spPr>
          <a:xfrm>
            <a:off x="4951603" y="4810256"/>
            <a:ext cx="2709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Аннигиляция электрон-позитронной пары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B598-EC5A-3E9F-7A83-44468B826371}"/>
              </a:ext>
            </a:extLst>
          </p:cNvPr>
          <p:cNvSpPr txBox="1"/>
          <p:nvPr/>
        </p:nvSpPr>
        <p:spPr>
          <a:xfrm>
            <a:off x="8308257" y="4779478"/>
            <a:ext cx="3414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Амплитуда такого процесса равна нулю (стабильность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одночастичных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состояний)</a:t>
            </a:r>
          </a:p>
        </p:txBody>
      </p:sp>
    </p:spTree>
    <p:extLst>
      <p:ext uri="{BB962C8B-B14F-4D97-AF65-F5344CB8AC3E}">
        <p14:creationId xmlns:p14="http://schemas.microsoft.com/office/powerpoint/2010/main" val="1710994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7098D9-F0B2-C876-6CED-A167EB836A45}"/>
                  </a:ext>
                </a:extLst>
              </p:cNvPr>
              <p:cNvSpPr txBox="1"/>
              <p:nvPr/>
            </p:nvSpPr>
            <p:spPr>
              <a:xfrm>
                <a:off x="878889" y="514905"/>
                <a:ext cx="10450527" cy="734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Радиационные поправки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диаграммы с теми же внешними линиями, но большим количеством вершин (лишние множители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7098D9-F0B2-C876-6CED-A167EB836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89" y="514905"/>
                <a:ext cx="10450527" cy="734240"/>
              </a:xfrm>
              <a:prstGeom prst="rect">
                <a:avLst/>
              </a:prstGeom>
              <a:blipFill>
                <a:blip r:embed="rId2"/>
                <a:stretch>
                  <a:fillRect l="-583" t="-4132" b="-9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A78143-E188-B79A-39A5-5BB856E4B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5392" y="1644496"/>
            <a:ext cx="2876550" cy="28765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BE2EA4-96FB-DEDD-2648-FEEB08780594}"/>
              </a:ext>
            </a:extLst>
          </p:cNvPr>
          <p:cNvSpPr txBox="1"/>
          <p:nvPr/>
        </p:nvSpPr>
        <p:spPr>
          <a:xfrm>
            <a:off x="878889" y="4787085"/>
            <a:ext cx="4545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радиационной поправки к рассеянию электронов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D37907-0657-FEF7-F461-C645DFED744B}"/>
              </a:ext>
            </a:extLst>
          </p:cNvPr>
          <p:cNvSpPr txBox="1"/>
          <p:nvPr/>
        </p:nvSpPr>
        <p:spPr>
          <a:xfrm>
            <a:off x="5539666" y="1970929"/>
            <a:ext cx="62461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Характерной особенностью радиационных поправок является наличие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замкнутых внутренних линий в диаграмме. Каждая такая петля содержит один неопределенный импульс, по которому нужно проинтегрировать. Интегрирование, как правило, приводит к расходящемуся (бесконечному) выражению (аналогом является бесконечная энергия электрического поля точечного заряда в классической электродинамике). Эти расходимости устраняются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перенормировкой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(Боголюбов, 1955) </a:t>
            </a:r>
          </a:p>
        </p:txBody>
      </p:sp>
    </p:spTree>
    <p:extLst>
      <p:ext uri="{BB962C8B-B14F-4D97-AF65-F5344CB8AC3E}">
        <p14:creationId xmlns:p14="http://schemas.microsoft.com/office/powerpoint/2010/main" val="297132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67DC6-0616-882A-DBCB-396F261488F1}"/>
              </a:ext>
            </a:extLst>
          </p:cNvPr>
          <p:cNvSpPr txBox="1"/>
          <p:nvPr/>
        </p:nvSpPr>
        <p:spPr>
          <a:xfrm>
            <a:off x="1150286" y="408373"/>
            <a:ext cx="989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Симметрия/антисимметрия при наличии спина 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853F70-C28F-57C3-04C1-37B098E7A5DF}"/>
                  </a:ext>
                </a:extLst>
              </p:cNvPr>
              <p:cNvSpPr txBox="1"/>
              <p:nvPr/>
            </p:nvSpPr>
            <p:spPr>
              <a:xfrm>
                <a:off x="506027" y="1253922"/>
                <a:ext cx="941437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Каждая волновая функция раздваивается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→{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Антисимметричные комбинации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электроны, подчиняющиеся принципу Паули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853F70-C28F-57C3-04C1-37B098E7A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27" y="1253922"/>
                <a:ext cx="9414372" cy="1015663"/>
              </a:xfrm>
              <a:prstGeom prst="rect">
                <a:avLst/>
              </a:prstGeom>
              <a:blipFill>
                <a:blip r:embed="rId2"/>
                <a:stretch>
                  <a:fillRect l="-648" t="-3614" b="-10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4">
                <a:extLst>
                  <a:ext uri="{FF2B5EF4-FFF2-40B4-BE49-F238E27FC236}">
                    <a16:creationId xmlns:a16="http://schemas.microsoft.com/office/drawing/2014/main" id="{CDC6CE78-041F-0BDF-7A13-251E08A802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7336085"/>
                  </p:ext>
                </p:extLst>
              </p:nvPr>
            </p:nvGraphicFramePr>
            <p:xfrm>
              <a:off x="381672" y="2468803"/>
              <a:ext cx="11678973" cy="25593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35597">
                      <a:extLst>
                        <a:ext uri="{9D8B030D-6E8A-4147-A177-3AD203B41FA5}">
                          <a16:colId xmlns:a16="http://schemas.microsoft.com/office/drawing/2014/main" val="1707449507"/>
                        </a:ext>
                      </a:extLst>
                    </a:gridCol>
                    <a:gridCol w="4743376">
                      <a:extLst>
                        <a:ext uri="{9D8B030D-6E8A-4147-A177-3AD203B41FA5}">
                          <a16:colId xmlns:a16="http://schemas.microsoft.com/office/drawing/2014/main" val="184011323"/>
                        </a:ext>
                      </a:extLst>
                    </a:gridCol>
                  </a:tblGrid>
                  <a:tr h="4211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ru-RU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↑↓</m:t>
                                </m:r>
                                <m:r>
                                  <a:rPr lang="en-US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↓↑</m:t>
                                </m:r>
                                <m:r>
                                  <a:rPr lang="en-US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),</m:t>
                                </m:r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34946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  <m:d>
                                      <m:dPr>
                                        <m:ctrlPr>
                                          <a:rPr lang="ru-RU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  <m:d>
                                      <m:dPr>
                                        <m:ctrlPr>
                                          <a:rPr lang="ru-RU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↑↓</m:t>
                                    </m:r>
                                    <m:r>
                                      <a:rPr lang="en-US" sz="20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60333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  <m:d>
                                      <m:dPr>
                                        <m:ctrlPr>
                                          <a:rPr lang="ru-RU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  <m:d>
                                      <m:dPr>
                                        <m:ctrlPr>
                                          <a:rPr lang="ru-RU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↑↑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52256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  <m:d>
                                      <m:dPr>
                                        <m:ctrlPr>
                                          <a:rPr lang="ru-RU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  <m:d>
                                      <m:dPr>
                                        <m:ctrlPr>
                                          <a:rPr lang="ru-RU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↑↓</m:t>
                                    </m:r>
                                    <m:r>
                                      <a:rPr lang="en-US" sz="2000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3857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  <m:d>
                                      <m:dPr>
                                        <m:ctrlPr>
                                          <a:rPr lang="ru-RU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  <m:d>
                                      <m:dPr>
                                        <m:ctrlPr>
                                          <a:rPr lang="ru-RU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5410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ru-RU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↑↓</m:t>
                                </m:r>
                                <m:r>
                                  <a:rPr lang="en-US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↓↑</m:t>
                                </m:r>
                                <m:r>
                                  <a:rPr lang="en-US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32613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4">
                <a:extLst>
                  <a:ext uri="{FF2B5EF4-FFF2-40B4-BE49-F238E27FC236}">
                    <a16:creationId xmlns:a16="http://schemas.microsoft.com/office/drawing/2014/main" id="{CDC6CE78-041F-0BDF-7A13-251E08A802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7336085"/>
                  </p:ext>
                </p:extLst>
              </p:nvPr>
            </p:nvGraphicFramePr>
            <p:xfrm>
              <a:off x="381672" y="2468803"/>
              <a:ext cx="11678973" cy="25593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35597">
                      <a:extLst>
                        <a:ext uri="{9D8B030D-6E8A-4147-A177-3AD203B41FA5}">
                          <a16:colId xmlns:a16="http://schemas.microsoft.com/office/drawing/2014/main" val="1707449507"/>
                        </a:ext>
                      </a:extLst>
                    </a:gridCol>
                    <a:gridCol w="4743376">
                      <a:extLst>
                        <a:ext uri="{9D8B030D-6E8A-4147-A177-3AD203B41FA5}">
                          <a16:colId xmlns:a16="http://schemas.microsoft.com/office/drawing/2014/main" val="184011323"/>
                        </a:ext>
                      </a:extLst>
                    </a:gridCol>
                  </a:tblGrid>
                  <a:tr h="42117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68453" b="-5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6085" b="-5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3494601"/>
                      </a:ext>
                    </a:extLst>
                  </a:tr>
                  <a:tr h="43548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95833" r="-68453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6085" t="-95833" b="-4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6033362"/>
                      </a:ext>
                    </a:extLst>
                  </a:tr>
                  <a:tr h="43548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95833" r="-68453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6085" t="-195833" b="-3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5225645"/>
                      </a:ext>
                    </a:extLst>
                  </a:tr>
                  <a:tr h="43548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00000" r="-68453" b="-2084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6085" t="-300000" b="-2084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3857180"/>
                      </a:ext>
                    </a:extLst>
                  </a:tr>
                  <a:tr h="43548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94444" r="-68453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6085" t="-394444" b="-10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54103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547692" r="-68453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6085" t="-547692" b="-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32613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EFAAE8-C5FB-ACBD-D316-8615033E1937}"/>
                  </a:ext>
                </a:extLst>
              </p:cNvPr>
              <p:cNvSpPr txBox="1"/>
              <p:nvPr/>
            </p:nvSpPr>
            <p:spPr>
              <a:xfrm>
                <a:off x="506027" y="5477581"/>
                <a:ext cx="7431009" cy="1018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Красные комбинации: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суммарный спин 0, проекция спина 0</a:t>
                </a:r>
              </a:p>
              <a:p>
                <a:r>
                  <a:rPr lang="ru-RU" sz="2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Зеленые комбинации: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суммарный спин 1, проекция спина 1, 0,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Всего 6 возможностей: выборка 2 из 4,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EFAAE8-C5FB-ACBD-D316-8615033E1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27" y="5477581"/>
                <a:ext cx="7431009" cy="1018933"/>
              </a:xfrm>
              <a:prstGeom prst="rect">
                <a:avLst/>
              </a:prstGeom>
              <a:blipFill>
                <a:blip r:embed="rId4"/>
                <a:stretch>
                  <a:fillRect l="-820" t="-3593" b="-10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20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49607D-2594-BB49-AA81-4D7A88A68153}"/>
              </a:ext>
            </a:extLst>
          </p:cNvPr>
          <p:cNvSpPr txBox="1"/>
          <p:nvPr/>
        </p:nvSpPr>
        <p:spPr>
          <a:xfrm>
            <a:off x="1556864" y="363346"/>
            <a:ext cx="9300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Обменное взаимодействие. Химическая связь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6E1234-F0B2-82C3-C860-1821FF279E1A}"/>
                  </a:ext>
                </a:extLst>
              </p:cNvPr>
              <p:cNvSpPr txBox="1"/>
              <p:nvPr/>
            </p:nvSpPr>
            <p:spPr>
              <a:xfrm>
                <a:off x="5352738" y="1034600"/>
                <a:ext cx="6657892" cy="3864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Гайтлер и Лондон (1927): неподвижные ядра на расстоянии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приближенная волновая функция электронов как для двух независимых атомов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ru-R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ru-R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</m:d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↑↓</m:t>
                          </m:r>
                          <m: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↓↑</m:t>
                          </m:r>
                        </m:e>
                      </m:d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либо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ru-RU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ru-RU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ru-RU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↑↓</m:t>
                          </m:r>
                          <m:r>
                            <a:rPr lang="en-US" sz="20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↓↑</m:t>
                          </m:r>
                        </m:e>
                      </m:d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--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волновая функция основного состояния </a:t>
                </a:r>
                <a:r>
                  <a:rPr lang="ru-RU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атома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водорода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6E1234-F0B2-82C3-C860-1821FF279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38" y="1034600"/>
                <a:ext cx="6657892" cy="3864904"/>
              </a:xfrm>
              <a:prstGeom prst="rect">
                <a:avLst/>
              </a:prstGeom>
              <a:blipFill>
                <a:blip r:embed="rId2"/>
                <a:stretch>
                  <a:fillRect l="-916" t="-946" r="-1740" b="-18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75C23B1-8D4E-0276-849A-678BD6F10D79}"/>
              </a:ext>
            </a:extLst>
          </p:cNvPr>
          <p:cNvGrpSpPr/>
          <p:nvPr/>
        </p:nvGrpSpPr>
        <p:grpSpPr>
          <a:xfrm>
            <a:off x="430826" y="1779793"/>
            <a:ext cx="4486614" cy="2364345"/>
            <a:chOff x="573066" y="1784419"/>
            <a:chExt cx="4767494" cy="2459141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23AD4A42-F819-0CBA-A82B-C373D2EC5C1B}"/>
                </a:ext>
              </a:extLst>
            </p:cNvPr>
            <p:cNvSpPr/>
            <p:nvPr/>
          </p:nvSpPr>
          <p:spPr>
            <a:xfrm>
              <a:off x="2892560" y="1784419"/>
              <a:ext cx="2448000" cy="24485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B4B32AD-2A0D-D721-6F33-F9819EAA0001}"/>
                </a:ext>
              </a:extLst>
            </p:cNvPr>
            <p:cNvSpPr/>
            <p:nvPr/>
          </p:nvSpPr>
          <p:spPr>
            <a:xfrm>
              <a:off x="573066" y="1795000"/>
              <a:ext cx="2448000" cy="24485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BB2064E5-AE95-12AE-592E-6E2289B27ACF}"/>
                </a:ext>
              </a:extLst>
            </p:cNvPr>
            <p:cNvGrpSpPr/>
            <p:nvPr/>
          </p:nvGrpSpPr>
          <p:grpSpPr>
            <a:xfrm>
              <a:off x="1625600" y="2870200"/>
              <a:ext cx="288000" cy="293080"/>
              <a:chOff x="1524000" y="2514600"/>
              <a:chExt cx="288000" cy="293080"/>
            </a:xfrm>
          </p:grpSpPr>
          <p:sp>
            <p:nvSpPr>
              <p:cNvPr id="3" name="Овал 2">
                <a:extLst>
                  <a:ext uri="{FF2B5EF4-FFF2-40B4-BE49-F238E27FC236}">
                    <a16:creationId xmlns:a16="http://schemas.microsoft.com/office/drawing/2014/main" id="{F6EC1192-3AF0-7310-4B80-B8C4A7A10786}"/>
                  </a:ext>
                </a:extLst>
              </p:cNvPr>
              <p:cNvSpPr/>
              <p:nvPr/>
            </p:nvSpPr>
            <p:spPr>
              <a:xfrm>
                <a:off x="1524000" y="2519680"/>
                <a:ext cx="288000" cy="288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81F5C585-C6C6-BA2C-A5D5-2E4B69AC784E}"/>
                      </a:ext>
                    </a:extLst>
                  </p:cNvPr>
                  <p:cNvSpPr txBox="1"/>
                  <p:nvPr/>
                </p:nvSpPr>
                <p:spPr>
                  <a:xfrm>
                    <a:off x="1554988" y="2514600"/>
                    <a:ext cx="226024" cy="276999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81F5C585-C6C6-BA2C-A5D5-2E4B69AC78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4988" y="2514600"/>
                    <a:ext cx="226024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8571" r="-22857" b="-11364"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9016CB06-7CA3-128C-9957-AEE0DAC0274C}"/>
                </a:ext>
              </a:extLst>
            </p:cNvPr>
            <p:cNvGrpSpPr/>
            <p:nvPr/>
          </p:nvGrpSpPr>
          <p:grpSpPr>
            <a:xfrm>
              <a:off x="3972560" y="2872740"/>
              <a:ext cx="288000" cy="293080"/>
              <a:chOff x="1524000" y="2514600"/>
              <a:chExt cx="288000" cy="293080"/>
            </a:xfrm>
          </p:grpSpPr>
          <p:sp>
            <p:nvSpPr>
              <p:cNvPr id="7" name="Овал 6">
                <a:extLst>
                  <a:ext uri="{FF2B5EF4-FFF2-40B4-BE49-F238E27FC236}">
                    <a16:creationId xmlns:a16="http://schemas.microsoft.com/office/drawing/2014/main" id="{2C90175E-D59A-BA60-5242-18E224275401}"/>
                  </a:ext>
                </a:extLst>
              </p:cNvPr>
              <p:cNvSpPr/>
              <p:nvPr/>
            </p:nvSpPr>
            <p:spPr>
              <a:xfrm>
                <a:off x="1524000" y="2519680"/>
                <a:ext cx="288000" cy="288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A41B2568-4CF6-ED60-0E74-36B40213119F}"/>
                      </a:ext>
                    </a:extLst>
                  </p:cNvPr>
                  <p:cNvSpPr txBox="1"/>
                  <p:nvPr/>
                </p:nvSpPr>
                <p:spPr>
                  <a:xfrm>
                    <a:off x="1554988" y="2514600"/>
                    <a:ext cx="226024" cy="276999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A41B2568-4CF6-ED60-0E74-36B4021311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4988" y="2514600"/>
                    <a:ext cx="226024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5714" r="-25714" b="-11628"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7FE97B3-5A16-D772-2851-0EEE3AD58133}"/>
                    </a:ext>
                  </a:extLst>
                </p:cNvPr>
                <p:cNvSpPr txBox="1"/>
                <p:nvPr/>
              </p:nvSpPr>
              <p:spPr>
                <a:xfrm>
                  <a:off x="4612640" y="2362200"/>
                  <a:ext cx="2260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7FE97B3-5A16-D772-2851-0EEE3AD581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640" y="2362200"/>
                  <a:ext cx="22602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8571" r="-85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66F01F1-C927-30D4-37A0-4FD63D19E687}"/>
                    </a:ext>
                  </a:extLst>
                </p:cNvPr>
                <p:cNvSpPr txBox="1"/>
                <p:nvPr/>
              </p:nvSpPr>
              <p:spPr>
                <a:xfrm>
                  <a:off x="1941066" y="3507601"/>
                  <a:ext cx="2260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66F01F1-C927-30D4-37A0-4FD63D19E6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1066" y="3507601"/>
                  <a:ext cx="22602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1429" r="-571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1247DCBD-0100-A7EA-A601-24A88107746E}"/>
                </a:ext>
              </a:extLst>
            </p:cNvPr>
            <p:cNvCxnSpPr>
              <a:cxnSpLocks/>
            </p:cNvCxnSpPr>
            <p:nvPr/>
          </p:nvCxnSpPr>
          <p:spPr>
            <a:xfrm>
              <a:off x="1898106" y="3019280"/>
              <a:ext cx="2089948" cy="13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FF6AC20-7832-8D6B-6FE3-131AF9DFC607}"/>
                    </a:ext>
                  </a:extLst>
                </p:cNvPr>
                <p:cNvSpPr txBox="1"/>
                <p:nvPr/>
              </p:nvSpPr>
              <p:spPr>
                <a:xfrm>
                  <a:off x="3161028" y="2714161"/>
                  <a:ext cx="21319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FF6AC20-7832-8D6B-6FE3-131AF9DFC6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1028" y="2714161"/>
                  <a:ext cx="213199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0303" r="-30303" b="-1162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DA072C-C2F5-9F7E-CEE6-5BA117095F76}"/>
                  </a:ext>
                </a:extLst>
              </p:cNvPr>
              <p:cNvSpPr txBox="1"/>
              <p:nvPr/>
            </p:nvSpPr>
            <p:spPr>
              <a:xfrm>
                <a:off x="430826" y="4843915"/>
                <a:ext cx="11039814" cy="189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Энергия взаимодействия атомов – среднее значение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</m:d>
                            </m:den>
                          </m:f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DA072C-C2F5-9F7E-CEE6-5BA117095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26" y="4843915"/>
                <a:ext cx="11039814" cy="1898981"/>
              </a:xfrm>
              <a:prstGeom prst="rect">
                <a:avLst/>
              </a:prstGeom>
              <a:blipFill>
                <a:blip r:embed="rId8"/>
                <a:stretch>
                  <a:fillRect l="-607" t="-19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455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1532749-E65D-93AB-EB41-615A2C8098AF}"/>
                  </a:ext>
                </a:extLst>
              </p:cNvPr>
              <p:cNvSpPr txBox="1"/>
              <p:nvPr/>
            </p:nvSpPr>
            <p:spPr>
              <a:xfrm>
                <a:off x="452761" y="721360"/>
                <a:ext cx="11319029" cy="5181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Результат вычислений</a:t>
                </a:r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000" b="0" i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2000" b="0" i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</m:d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ru-R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</m:d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</m:d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=1±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</m:d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b="0" dirty="0"/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000" b="0" dirty="0"/>
                  <a:t> </a:t>
                </a:r>
                <a:r>
                  <a:rPr lang="ru-RU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энергия основного состояния </a:t>
                </a:r>
                <a:r>
                  <a:rPr lang="ru-RU" sz="20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атома</a:t>
                </a:r>
                <a:r>
                  <a:rPr lang="ru-RU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водорода</a:t>
                </a:r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кулоновский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интеграл,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обменный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интеграл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нормировка (волновая функция основного состояния атома водорода предполагается нормированной).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1532749-E65D-93AB-EB41-615A2C809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61" y="721360"/>
                <a:ext cx="11319029" cy="5181483"/>
              </a:xfrm>
              <a:prstGeom prst="rect">
                <a:avLst/>
              </a:prstGeom>
              <a:blipFill>
                <a:blip r:embed="rId2"/>
                <a:stretch>
                  <a:fillRect l="-539" t="-588" b="-1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04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996192-BBF4-4509-39FE-6DF5F6A18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67" y="289288"/>
            <a:ext cx="4450466" cy="6279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28388B-85AA-4E6C-BADF-8DFB103728B6}"/>
                  </a:ext>
                </a:extLst>
              </p:cNvPr>
              <p:cNvSpPr txBox="1"/>
              <p:nvPr/>
            </p:nvSpPr>
            <p:spPr>
              <a:xfrm>
                <a:off x="3454400" y="1021080"/>
                <a:ext cx="5946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28388B-85AA-4E6C-BADF-8DFB10372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400" y="1021080"/>
                <a:ext cx="594650" cy="276999"/>
              </a:xfrm>
              <a:prstGeom prst="rect">
                <a:avLst/>
              </a:prstGeom>
              <a:blipFill>
                <a:blip r:embed="rId3"/>
                <a:stretch>
                  <a:fillRect l="-5155" r="-927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7CDCB2-4DF6-E5BD-95F7-4133A29839D2}"/>
                  </a:ext>
                </a:extLst>
              </p:cNvPr>
              <p:cNvSpPr txBox="1"/>
              <p:nvPr/>
            </p:nvSpPr>
            <p:spPr>
              <a:xfrm>
                <a:off x="2316480" y="3835400"/>
                <a:ext cx="5946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7CDCB2-4DF6-E5BD-95F7-4133A2983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480" y="3835400"/>
                <a:ext cx="594650" cy="276999"/>
              </a:xfrm>
              <a:prstGeom prst="rect">
                <a:avLst/>
              </a:prstGeom>
              <a:blipFill>
                <a:blip r:embed="rId4"/>
                <a:stretch>
                  <a:fillRect l="-5102" r="-8163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2862E37-3DD6-8282-D9BF-53A0D6269296}"/>
              </a:ext>
            </a:extLst>
          </p:cNvPr>
          <p:cNvSpPr txBox="1"/>
          <p:nvPr/>
        </p:nvSpPr>
        <p:spPr>
          <a:xfrm>
            <a:off x="5293360" y="1046480"/>
            <a:ext cx="62790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расчета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со спином 1 не образует связанного состояния. Система со спином 0 может образовать связанное состояние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потенциальной ямы (расстояние между ядрами водорода в молекуле)  0.88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Глубина потенциальной ямы (энергия связи атома водорода) 1.57 эВ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 значения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0.74 Å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4.5 эВ</a:t>
            </a:r>
          </a:p>
        </p:txBody>
      </p:sp>
    </p:spTree>
    <p:extLst>
      <p:ext uri="{BB962C8B-B14F-4D97-AF65-F5344CB8AC3E}">
        <p14:creationId xmlns:p14="http://schemas.microsoft.com/office/powerpoint/2010/main" val="412726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52973F-CA4D-4A25-5774-361D48228A8D}"/>
              </a:ext>
            </a:extLst>
          </p:cNvPr>
          <p:cNvSpPr txBox="1"/>
          <p:nvPr/>
        </p:nvSpPr>
        <p:spPr>
          <a:xfrm>
            <a:off x="518160" y="264160"/>
            <a:ext cx="1115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вычисления уровней энергии многоэлектронных систем. Приближение Хартри-Фока</a:t>
            </a:r>
            <a:r>
              <a:rPr lang="ru-RU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1E68AC-0477-DF72-D641-D7A780B4BA7D}"/>
                  </a:ext>
                </a:extLst>
              </p:cNvPr>
              <p:cNvSpPr txBox="1"/>
              <p:nvPr/>
            </p:nvSpPr>
            <p:spPr>
              <a:xfrm>
                <a:off x="660400" y="1747520"/>
                <a:ext cx="11155681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Азот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--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электронов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Метан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-- 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6+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4=10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электронов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Вода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+8=10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электронов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Бензол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--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∙6+1∙6=42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электрона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Волновая функция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--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 в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мерном пространстве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100 узлах на измерение --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узлов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Гигабайт --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байт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Даже просто хранение значений волновой функции в узлах невозможно, не говоря уже о решении системы уравнений такого размера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1E68AC-0477-DF72-D641-D7A780B4B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1747520"/>
                <a:ext cx="11155681" cy="3785652"/>
              </a:xfrm>
              <a:prstGeom prst="rect">
                <a:avLst/>
              </a:prstGeom>
              <a:blipFill>
                <a:blip r:embed="rId2"/>
                <a:stretch>
                  <a:fillRect l="-820" t="-1288" b="-2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381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616EAE-2B4D-DA51-B5B5-C8377058E136}"/>
                  </a:ext>
                </a:extLst>
              </p:cNvPr>
              <p:cNvSpPr txBox="1"/>
              <p:nvPr/>
            </p:nvSpPr>
            <p:spPr>
              <a:xfrm>
                <a:off x="598034" y="513129"/>
                <a:ext cx="10995931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Идея Хартри (1927): можно рассматривать движение каждого отдельного электрона в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самосогласованном поле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созданном всеми остальными электронами, волновая функция при этом равна произведению волновых функций отдельных электронов.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Модификация Фока (1930): волновая функция системы электронов представляется в виде надлежащим образом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симметризованного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произведения волновых функций отдельных электронов, последние определяются путем минимизации средней энергии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Вместо функции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переменных --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функций 3 переменных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100 узлах на переменную --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узлов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Развитие этих методов отмечено Нобелевской премией по химии (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Попл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 1998)</a:t>
                </a:r>
              </a:p>
              <a:p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Квантовая химия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объяснение химических свойств с точки зрения квантовой механики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616EAE-2B4D-DA51-B5B5-C8377058E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4" y="513129"/>
                <a:ext cx="10995931" cy="6001643"/>
              </a:xfrm>
              <a:prstGeom prst="rect">
                <a:avLst/>
              </a:prstGeom>
              <a:blipFill>
                <a:blip r:embed="rId2"/>
                <a:stretch>
                  <a:fillRect l="-831" t="-812" r="-1220" b="-13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270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246D93-48B7-E2B7-2D39-B55C23C93612}"/>
              </a:ext>
            </a:extLst>
          </p:cNvPr>
          <p:cNvSpPr txBox="1"/>
          <p:nvPr/>
        </p:nvSpPr>
        <p:spPr>
          <a:xfrm>
            <a:off x="568166" y="375920"/>
            <a:ext cx="11055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в периодическом потенциале. Зонная теория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C5FEF87-A879-178C-44EA-F1F4C9179578}"/>
              </a:ext>
            </a:extLst>
          </p:cNvPr>
          <p:cNvGrpSpPr/>
          <p:nvPr/>
        </p:nvGrpSpPr>
        <p:grpSpPr>
          <a:xfrm>
            <a:off x="546266" y="2534060"/>
            <a:ext cx="4579255" cy="1056640"/>
            <a:chOff x="1025366" y="2133600"/>
            <a:chExt cx="4579255" cy="1056640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62C26D4A-BE3A-6BBE-7DF5-7DCD58B1B707}"/>
                </a:ext>
              </a:extLst>
            </p:cNvPr>
            <p:cNvGrpSpPr/>
            <p:nvPr/>
          </p:nvGrpSpPr>
          <p:grpSpPr>
            <a:xfrm>
              <a:off x="1025366" y="2133600"/>
              <a:ext cx="3881914" cy="568960"/>
              <a:chOff x="568166" y="2225040"/>
              <a:chExt cx="3881914" cy="568960"/>
            </a:xfrm>
          </p:grpSpPr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id="{FF61CABE-B153-7010-4327-988DC2754D60}"/>
                  </a:ext>
                </a:extLst>
              </p:cNvPr>
              <p:cNvGrpSpPr/>
              <p:nvPr/>
            </p:nvGrpSpPr>
            <p:grpSpPr>
              <a:xfrm>
                <a:off x="568166" y="2225040"/>
                <a:ext cx="1230154" cy="568960"/>
                <a:chOff x="568166" y="2225040"/>
                <a:chExt cx="1230154" cy="568960"/>
              </a:xfrm>
            </p:grpSpPr>
            <p:cxnSp>
              <p:nvCxnSpPr>
                <p:cNvPr id="4" name="Прямая соединительная линия 3">
                  <a:extLst>
                    <a:ext uri="{FF2B5EF4-FFF2-40B4-BE49-F238E27FC236}">
                      <a16:creationId xmlns:a16="http://schemas.microsoft.com/office/drawing/2014/main" id="{688A4C0A-3EA1-5292-E32E-13FD716CA3A1}"/>
                    </a:ext>
                  </a:extLst>
                </p:cNvPr>
                <p:cNvCxnSpPr/>
                <p:nvPr/>
              </p:nvCxnSpPr>
              <p:spPr>
                <a:xfrm>
                  <a:off x="568166" y="2225040"/>
                  <a:ext cx="59007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Прямая соединительная линия 5">
                  <a:extLst>
                    <a:ext uri="{FF2B5EF4-FFF2-40B4-BE49-F238E27FC236}">
                      <a16:creationId xmlns:a16="http://schemas.microsoft.com/office/drawing/2014/main" id="{F43EAACC-35F4-F260-B998-F31BB0666F12}"/>
                    </a:ext>
                  </a:extLst>
                </p:cNvPr>
                <p:cNvCxnSpPr/>
                <p:nvPr/>
              </p:nvCxnSpPr>
              <p:spPr>
                <a:xfrm>
                  <a:off x="1158240" y="2225040"/>
                  <a:ext cx="0" cy="5689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Прямая соединительная линия 7">
                  <a:extLst>
                    <a:ext uri="{FF2B5EF4-FFF2-40B4-BE49-F238E27FC236}">
                      <a16:creationId xmlns:a16="http://schemas.microsoft.com/office/drawing/2014/main" id="{5ABB55D6-20EB-7C9D-E2E8-EA689CD8932A}"/>
                    </a:ext>
                  </a:extLst>
                </p:cNvPr>
                <p:cNvCxnSpPr/>
                <p:nvPr/>
              </p:nvCxnSpPr>
              <p:spPr>
                <a:xfrm>
                  <a:off x="1158240" y="2794000"/>
                  <a:ext cx="64008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>
                  <a:extLst>
                    <a:ext uri="{FF2B5EF4-FFF2-40B4-BE49-F238E27FC236}">
                      <a16:creationId xmlns:a16="http://schemas.microsoft.com/office/drawing/2014/main" id="{EAEF4E69-1B01-8F84-8DF2-732B75C340DE}"/>
                    </a:ext>
                  </a:extLst>
                </p:cNvPr>
                <p:cNvCxnSpPr/>
                <p:nvPr/>
              </p:nvCxnSpPr>
              <p:spPr>
                <a:xfrm flipV="1">
                  <a:off x="1798320" y="2225040"/>
                  <a:ext cx="0" cy="5689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id="{6C0E9400-53F6-F5D8-023C-3F8281B5DFB9}"/>
                  </a:ext>
                </a:extLst>
              </p:cNvPr>
              <p:cNvGrpSpPr/>
              <p:nvPr/>
            </p:nvGrpSpPr>
            <p:grpSpPr>
              <a:xfrm>
                <a:off x="1798319" y="2225040"/>
                <a:ext cx="1230154" cy="568960"/>
                <a:chOff x="568166" y="2225040"/>
                <a:chExt cx="1230154" cy="568960"/>
              </a:xfrm>
            </p:grpSpPr>
            <p:cxnSp>
              <p:nvCxnSpPr>
                <p:cNvPr id="13" name="Прямая соединительная линия 12">
                  <a:extLst>
                    <a:ext uri="{FF2B5EF4-FFF2-40B4-BE49-F238E27FC236}">
                      <a16:creationId xmlns:a16="http://schemas.microsoft.com/office/drawing/2014/main" id="{17C09B61-E46A-1341-C58F-378D63B61FED}"/>
                    </a:ext>
                  </a:extLst>
                </p:cNvPr>
                <p:cNvCxnSpPr/>
                <p:nvPr/>
              </p:nvCxnSpPr>
              <p:spPr>
                <a:xfrm>
                  <a:off x="568166" y="2225040"/>
                  <a:ext cx="59007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>
                  <a:extLst>
                    <a:ext uri="{FF2B5EF4-FFF2-40B4-BE49-F238E27FC236}">
                      <a16:creationId xmlns:a16="http://schemas.microsoft.com/office/drawing/2014/main" id="{AEC6DDD5-F35D-8B2F-44EE-C57A692BB78A}"/>
                    </a:ext>
                  </a:extLst>
                </p:cNvPr>
                <p:cNvCxnSpPr/>
                <p:nvPr/>
              </p:nvCxnSpPr>
              <p:spPr>
                <a:xfrm>
                  <a:off x="1158240" y="2225040"/>
                  <a:ext cx="0" cy="5689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>
                  <a:extLst>
                    <a:ext uri="{FF2B5EF4-FFF2-40B4-BE49-F238E27FC236}">
                      <a16:creationId xmlns:a16="http://schemas.microsoft.com/office/drawing/2014/main" id="{EA2909EC-0170-6D27-AA37-9B0DAF5B0E5F}"/>
                    </a:ext>
                  </a:extLst>
                </p:cNvPr>
                <p:cNvCxnSpPr/>
                <p:nvPr/>
              </p:nvCxnSpPr>
              <p:spPr>
                <a:xfrm>
                  <a:off x="1158240" y="2794000"/>
                  <a:ext cx="64008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>
                  <a:extLst>
                    <a:ext uri="{FF2B5EF4-FFF2-40B4-BE49-F238E27FC236}">
                      <a16:creationId xmlns:a16="http://schemas.microsoft.com/office/drawing/2014/main" id="{FD38A76F-B124-DA2B-3C6D-EEFEB8436854}"/>
                    </a:ext>
                  </a:extLst>
                </p:cNvPr>
                <p:cNvCxnSpPr/>
                <p:nvPr/>
              </p:nvCxnSpPr>
              <p:spPr>
                <a:xfrm flipV="1">
                  <a:off x="1798320" y="2225040"/>
                  <a:ext cx="0" cy="5689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id="{B0B99670-7483-3AB1-C358-9AB1E171FD95}"/>
                  </a:ext>
                </a:extLst>
              </p:cNvPr>
              <p:cNvGrpSpPr/>
              <p:nvPr/>
            </p:nvGrpSpPr>
            <p:grpSpPr>
              <a:xfrm>
                <a:off x="3028472" y="2225040"/>
                <a:ext cx="1230154" cy="568960"/>
                <a:chOff x="568166" y="2225040"/>
                <a:chExt cx="1230154" cy="568960"/>
              </a:xfrm>
            </p:grpSpPr>
            <p:cxnSp>
              <p:nvCxnSpPr>
                <p:cNvPr id="18" name="Прямая соединительная линия 17">
                  <a:extLst>
                    <a:ext uri="{FF2B5EF4-FFF2-40B4-BE49-F238E27FC236}">
                      <a16:creationId xmlns:a16="http://schemas.microsoft.com/office/drawing/2014/main" id="{DBBA4C9E-0F74-99FF-0378-71B804DEC90D}"/>
                    </a:ext>
                  </a:extLst>
                </p:cNvPr>
                <p:cNvCxnSpPr/>
                <p:nvPr/>
              </p:nvCxnSpPr>
              <p:spPr>
                <a:xfrm>
                  <a:off x="568166" y="2225040"/>
                  <a:ext cx="59007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>
                  <a:extLst>
                    <a:ext uri="{FF2B5EF4-FFF2-40B4-BE49-F238E27FC236}">
                      <a16:creationId xmlns:a16="http://schemas.microsoft.com/office/drawing/2014/main" id="{853096E0-097C-F7F0-BF40-1ED35E27BA7E}"/>
                    </a:ext>
                  </a:extLst>
                </p:cNvPr>
                <p:cNvCxnSpPr/>
                <p:nvPr/>
              </p:nvCxnSpPr>
              <p:spPr>
                <a:xfrm>
                  <a:off x="1158240" y="2225040"/>
                  <a:ext cx="0" cy="5689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единительная линия 19">
                  <a:extLst>
                    <a:ext uri="{FF2B5EF4-FFF2-40B4-BE49-F238E27FC236}">
                      <a16:creationId xmlns:a16="http://schemas.microsoft.com/office/drawing/2014/main" id="{34509ED4-D45A-9F16-32D5-EE42315DD49A}"/>
                    </a:ext>
                  </a:extLst>
                </p:cNvPr>
                <p:cNvCxnSpPr/>
                <p:nvPr/>
              </p:nvCxnSpPr>
              <p:spPr>
                <a:xfrm>
                  <a:off x="1158240" y="2794000"/>
                  <a:ext cx="64008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единительная линия 20">
                  <a:extLst>
                    <a:ext uri="{FF2B5EF4-FFF2-40B4-BE49-F238E27FC236}">
                      <a16:creationId xmlns:a16="http://schemas.microsoft.com/office/drawing/2014/main" id="{FBA7EE68-9027-7573-B559-5732C24F2023}"/>
                    </a:ext>
                  </a:extLst>
                </p:cNvPr>
                <p:cNvCxnSpPr/>
                <p:nvPr/>
              </p:nvCxnSpPr>
              <p:spPr>
                <a:xfrm flipV="1">
                  <a:off x="1798320" y="2225040"/>
                  <a:ext cx="0" cy="5689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id="{ADA7E549-A0AF-EC5D-ED0F-00347D263872}"/>
                  </a:ext>
                </a:extLst>
              </p:cNvPr>
              <p:cNvCxnSpPr/>
              <p:nvPr/>
            </p:nvCxnSpPr>
            <p:spPr>
              <a:xfrm>
                <a:off x="4258626" y="2225040"/>
                <a:ext cx="19145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AADF1627-DE7C-5FF0-82DE-08D9CF201C3A}"/>
                </a:ext>
              </a:extLst>
            </p:cNvPr>
            <p:cNvCxnSpPr/>
            <p:nvPr/>
          </p:nvCxnSpPr>
          <p:spPr>
            <a:xfrm>
              <a:off x="1615440" y="3190240"/>
              <a:ext cx="64007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id="{685B277B-1361-7686-A741-6555C5A3DB6F}"/>
                </a:ext>
              </a:extLst>
            </p:cNvPr>
            <p:cNvCxnSpPr/>
            <p:nvPr/>
          </p:nvCxnSpPr>
          <p:spPr>
            <a:xfrm>
              <a:off x="2845593" y="3190240"/>
              <a:ext cx="123015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>
              <a:extLst>
                <a:ext uri="{FF2B5EF4-FFF2-40B4-BE49-F238E27FC236}">
                  <a16:creationId xmlns:a16="http://schemas.microsoft.com/office/drawing/2014/main" id="{611D1B2B-DD05-CE27-0F2D-AD3FED26E629}"/>
                </a:ext>
              </a:extLst>
            </p:cNvPr>
            <p:cNvCxnSpPr/>
            <p:nvPr/>
          </p:nvCxnSpPr>
          <p:spPr>
            <a:xfrm>
              <a:off x="5171440" y="2133600"/>
              <a:ext cx="0" cy="56896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647641C-E784-A7F9-4861-364E4E589358}"/>
                    </a:ext>
                  </a:extLst>
                </p:cNvPr>
                <p:cNvSpPr txBox="1"/>
                <p:nvPr/>
              </p:nvSpPr>
              <p:spPr>
                <a:xfrm>
                  <a:off x="1834874" y="2854661"/>
                  <a:ext cx="20120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647641C-E784-A7F9-4861-364E4E5893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4874" y="2854661"/>
                  <a:ext cx="201209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30303" r="-30303" b="-8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E76D3F2-7F43-9A64-20F6-19BCE4EE9603}"/>
                    </a:ext>
                  </a:extLst>
                </p:cNvPr>
                <p:cNvSpPr txBox="1"/>
                <p:nvPr/>
              </p:nvSpPr>
              <p:spPr>
                <a:xfrm>
                  <a:off x="3353203" y="2854661"/>
                  <a:ext cx="21493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E76D3F2-7F43-9A64-20F6-19BCE4EE96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3203" y="2854661"/>
                  <a:ext cx="214931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27778" r="-22222" b="-8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79E0346-DF13-47E0-515B-45408630FB59}"/>
                    </a:ext>
                  </a:extLst>
                </p:cNvPr>
                <p:cNvSpPr txBox="1"/>
                <p:nvPr/>
              </p:nvSpPr>
              <p:spPr>
                <a:xfrm>
                  <a:off x="5266580" y="2264191"/>
                  <a:ext cx="33804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79E0346-DF13-47E0-515B-45408630FB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6580" y="2264191"/>
                  <a:ext cx="33804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6071" r="-7143" b="-1568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962B97B-AB81-EFE1-6309-A3A00E3C7DD5}"/>
                  </a:ext>
                </a:extLst>
              </p:cNvPr>
              <p:cNvSpPr txBox="1"/>
              <p:nvPr/>
            </p:nvSpPr>
            <p:spPr>
              <a:xfrm>
                <a:off x="5720081" y="1706880"/>
                <a:ext cx="6297614" cy="348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Условие периодичности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ru-R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ru-R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Квазиимпульс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ru-R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𝑖𝐾𝑑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Гребенка Дирака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→0,  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const</m:t>
                      </m:r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962B97B-AB81-EFE1-6309-A3A00E3C7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081" y="1706880"/>
                <a:ext cx="6297614" cy="3489417"/>
              </a:xfrm>
              <a:prstGeom prst="rect">
                <a:avLst/>
              </a:prstGeom>
              <a:blipFill>
                <a:blip r:embed="rId5"/>
                <a:stretch>
                  <a:fillRect l="-968" t="-8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C89F06E-BD54-3553-D682-58BB867D2F52}"/>
                  </a:ext>
                </a:extLst>
              </p:cNvPr>
              <p:cNvSpPr txBox="1"/>
              <p:nvPr/>
            </p:nvSpPr>
            <p:spPr>
              <a:xfrm>
                <a:off x="771763" y="5102510"/>
                <a:ext cx="8707517" cy="1325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Граничные условия на гребне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</m:t>
                          </m:r>
                        </m:e>
                      </m:d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+0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−0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C89F06E-BD54-3553-D682-58BB867D2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63" y="5102510"/>
                <a:ext cx="8707517" cy="1325491"/>
              </a:xfrm>
              <a:prstGeom prst="rect">
                <a:avLst/>
              </a:prstGeom>
              <a:blipFill>
                <a:blip r:embed="rId6"/>
                <a:stretch>
                  <a:fillRect l="-770" t="-23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8062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7231</TotalTime>
  <Words>1985</Words>
  <Application>Microsoft Office PowerPoint</Application>
  <PresentationFormat>Широкоэкранный</PresentationFormat>
  <Paragraphs>235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dvp1234567@outlook.com</dc:creator>
  <cp:lastModifiedBy>dvp1234567@outlook.com</cp:lastModifiedBy>
  <cp:revision>37</cp:revision>
  <dcterms:created xsi:type="dcterms:W3CDTF">2022-05-19T05:35:39Z</dcterms:created>
  <dcterms:modified xsi:type="dcterms:W3CDTF">2022-05-31T12:00:49Z</dcterms:modified>
</cp:coreProperties>
</file>