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72" r:id="rId17"/>
    <p:sldId id="273" r:id="rId18"/>
    <p:sldId id="274" r:id="rId19"/>
    <p:sldId id="275" r:id="rId20"/>
    <p:sldId id="278" r:id="rId21"/>
    <p:sldId id="277" r:id="rId22"/>
    <p:sldId id="279" r:id="rId23"/>
    <p:sldId id="282" r:id="rId24"/>
    <p:sldId id="287" r:id="rId25"/>
    <p:sldId id="290" r:id="rId26"/>
    <p:sldId id="293" r:id="rId27"/>
    <p:sldId id="294" r:id="rId28"/>
    <p:sldId id="296" r:id="rId29"/>
    <p:sldId id="300" r:id="rId30"/>
    <p:sldId id="297" r:id="rId31"/>
    <p:sldId id="298" r:id="rId32"/>
    <p:sldId id="299" r:id="rId33"/>
    <p:sldId id="302" r:id="rId34"/>
    <p:sldId id="30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DD67F-A28F-879A-557A-2F945329E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6059EB-AF63-84C1-922E-66D0796E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FE97A-912D-6029-7F18-365ABDD4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1FBFB-D8C2-932E-D9CF-90E6ECDE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7B506-0EA2-1C6E-4827-ED8F9A20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4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0F3D-DE91-DDD6-BC56-7EF47BB4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EB1800-FE96-E4F4-3B4F-F89BBB1D3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3861F-2A5D-ABD4-DBA3-EE73509E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CA4CE-F200-ECC5-0C4A-08C1C761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01B0A-5F5D-A83B-639C-227523AD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0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37EBB0-60BF-6D28-B364-2100EFC58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FDFFED-B1FA-EC7B-DD28-D13F101C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4F913-B300-EFA0-AA92-5A61AA5F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F7644-6794-7822-D2DE-15147A36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B101D-C011-C133-C974-4925D9D2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01BA4-D718-E636-BFD4-B4FD17EF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3B30C-0D54-44FE-D22B-75A32A7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80866-2F69-6273-A65D-BA9AA641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494F5-D077-E10C-0DAE-EE8A198A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F983F-8347-74C5-5D4E-C5FC97D4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9894C-97D2-4284-BAAB-692BD220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35637-D6DE-CF29-BC1B-0E40A72E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9AE2B-3760-BBED-2B48-8EC9BE38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F7E45-152B-E869-58D4-F4291F0A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B37C9-050A-546D-9DC7-456D46E4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1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7C54-484B-BB7C-4E4F-2C042005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233B7-4FCD-3B4A-3A59-B2ACE4B07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AB02F-A7E8-F104-1EBB-44E13C380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E04986-A638-321B-FD55-ED9D4372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31B4A-B282-B651-20F0-C7680F84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450E2-FB2D-F9DF-CFE5-124DC71D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3C0EF-0F00-6188-97D2-D7FAC9DE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9D12A-8879-D398-22F1-5CD4B209C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D4AC01-BDFF-BE20-EDED-A40CA8E4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DBC0A-32EE-40E6-AB8B-D0B43D869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1FB721-CA9D-E00B-7330-07EC7F9B7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518F1C-0879-6C29-1137-1AD9C5FE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2281DB-CD59-CF89-586D-138E7A69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70ADBE-8B3D-9F05-A0D2-18C5A039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58684-2D6A-0E60-CAE2-92A66859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A07D4F-954F-6C25-79DC-E8A3E8AD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DB462-F9CD-2D0D-96C0-B9604B0B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1395A5-AA78-4E6C-B2C2-0021233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4FCE8E-18A3-C277-48AF-EDD8165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CED4B-024F-1C7C-E817-5DB8FC8F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1D8E00-22F5-2B2D-8EF2-0C59B17A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3F99-D858-3E26-FF09-DE98DAE2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8B867-EEB7-777B-5566-4147B5E1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C7896-E296-B0B3-7121-919221A4F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78DA3C-80D2-DD4F-248D-CE088380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1C090D-F41C-A33D-4EE0-983E3EEF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259C8-07D9-C784-3A98-39C55C27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B1E75-F2F1-081E-FF14-DF8C968A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0FF0B-C7AA-ED4F-E30C-D0A8BA3B4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9AAAA2-0B7C-AAA5-115D-01A54E782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6CEFE-653B-5D93-AE10-8F83FBE7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A4AEA5-400F-BA20-8085-03C9AD0F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482E1-FDFC-8D0E-A45A-21121221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0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0DB85-96F6-C16D-DE95-A2BD3B98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7A944-2C37-DCF5-D33C-FF0BA81E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16B76C-8ED8-0629-7FF8-9FBC968CF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4864-CEEE-42D0-917E-C61D4720CE2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63529-B895-3DB6-E661-BD15D1558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AB49E-31EB-BBB3-2A3E-E2D1FE9DB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A057-BE6F-47E0-9B64-CEE4D3AD2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ABE26-2103-366E-D6AD-5F316E42B22E}"/>
              </a:ext>
            </a:extLst>
          </p:cNvPr>
          <p:cNvSpPr txBox="1"/>
          <p:nvPr/>
        </p:nvSpPr>
        <p:spPr>
          <a:xfrm>
            <a:off x="1004673" y="328473"/>
            <a:ext cx="1049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квантовой теории (1925-1955)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1A00A-87C9-4BAE-4A36-0F36658267EF}"/>
              </a:ext>
            </a:extLst>
          </p:cNvPr>
          <p:cNvSpPr txBox="1"/>
          <p:nvPr/>
        </p:nvSpPr>
        <p:spPr>
          <a:xfrm>
            <a:off x="3967765" y="974804"/>
            <a:ext cx="418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Бозоны и фермионы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48873-AED5-4AAA-1D0D-3BA6EBA806AE}"/>
              </a:ext>
            </a:extLst>
          </p:cNvPr>
          <p:cNvSpPr txBox="1"/>
          <p:nvPr/>
        </p:nvSpPr>
        <p:spPr>
          <a:xfrm>
            <a:off x="489751" y="1798689"/>
            <a:ext cx="113530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состоящие из одинаковых частиц (например, электронов; например, макроскопические)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Бозе (1924) – новый вывод формулы Планка,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Бозе-Эйнштейна: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произвольное число частиц в квантовом состоянии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Ферми (1926)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Ферми-Дирака: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более одной частицы в квантовом состоянии (принцип Паули)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Дирак (1926)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неразличимости частиц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объяснение статистик Бозе и Ферми на основе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антисимметрии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волновых функций: волновая функция системы тождественных частиц должна быть либо полностью симметрична, либо полностью антисимметрична при перестановке любых двух частиц</a:t>
            </a:r>
          </a:p>
        </p:txBody>
      </p:sp>
    </p:spTree>
    <p:extLst>
      <p:ext uri="{BB962C8B-B14F-4D97-AF65-F5344CB8AC3E}">
        <p14:creationId xmlns:p14="http://schemas.microsoft.com/office/powerpoint/2010/main" val="273481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45E887-AE42-A868-5483-504F98A0B0F4}"/>
                  </a:ext>
                </a:extLst>
              </p:cNvPr>
              <p:cNvSpPr txBox="1"/>
              <p:nvPr/>
            </p:nvSpPr>
            <p:spPr>
              <a:xfrm>
                <a:off x="528320" y="482846"/>
                <a:ext cx="11135360" cy="576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нужна 4-компонентная волновая функция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дираковский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биспинор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а само уравнение имеет вид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получили название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 Дирака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развернутой записи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45E887-AE42-A868-5483-504F98A0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482846"/>
                <a:ext cx="11135360" cy="5766002"/>
              </a:xfrm>
              <a:prstGeom prst="rect">
                <a:avLst/>
              </a:prstGeom>
              <a:blipFill>
                <a:blip r:embed="rId2"/>
                <a:stretch>
                  <a:fillRect l="-876" t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9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DE044-3F1C-10B7-13C8-CA40EF171110}"/>
              </a:ext>
            </a:extLst>
          </p:cNvPr>
          <p:cNvSpPr txBox="1"/>
          <p:nvPr/>
        </p:nvSpPr>
        <p:spPr>
          <a:xfrm>
            <a:off x="790112" y="612559"/>
            <a:ext cx="106798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компонент многокомпонентной волновой функции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объяснение спина электрона (2 компоненты)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позитрона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(Дирак, 1931), концепция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античастиц: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заряженной частицы (в то время для электрона и протона) существует античастица с такими же массой и спином, но с зарядом противоположного знака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обнаружение позитрона (Андерсон, 1932) (в космических лучах с помощью камеры Вильсона, помещенной в магнитное поле)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тонкого расщепления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спектре атома водорода (различие в энергии двух стационарных состояний с одинаковыми главными числами, но разными полными, орбитальный + спиновой, моментами)</a:t>
            </a:r>
          </a:p>
        </p:txBody>
      </p:sp>
    </p:spTree>
    <p:extLst>
      <p:ext uri="{BB962C8B-B14F-4D97-AF65-F5344CB8AC3E}">
        <p14:creationId xmlns:p14="http://schemas.microsoft.com/office/powerpoint/2010/main" val="16507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F10D6-92C9-728C-D7F4-A4AE09AA4975}"/>
              </a:ext>
            </a:extLst>
          </p:cNvPr>
          <p:cNvSpPr txBox="1"/>
          <p:nvPr/>
        </p:nvSpPr>
        <p:spPr>
          <a:xfrm>
            <a:off x="798990" y="639192"/>
            <a:ext cx="1065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электродинамика – первая квантовая теория поля. Вторичное квантование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FC57D98-EA47-AE91-7263-9FE335111FD1}"/>
              </a:ext>
            </a:extLst>
          </p:cNvPr>
          <p:cNvGrpSpPr/>
          <p:nvPr/>
        </p:nvGrpSpPr>
        <p:grpSpPr>
          <a:xfrm>
            <a:off x="1020932" y="2663301"/>
            <a:ext cx="9676659" cy="3635407"/>
            <a:chOff x="1020932" y="2663301"/>
            <a:chExt cx="9676659" cy="36354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B0E666-BC3B-ED10-3EFC-8E092A93ECBF}"/>
                </a:ext>
              </a:extLst>
            </p:cNvPr>
            <p:cNvSpPr txBox="1"/>
            <p:nvPr/>
          </p:nvSpPr>
          <p:spPr>
            <a:xfrm>
              <a:off x="1127464" y="2663301"/>
              <a:ext cx="3084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Обычное квантование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CAEEAE7B-9021-6E6F-8455-F5EAEECE2F17}"/>
                </a:ext>
              </a:extLst>
            </p:cNvPr>
            <p:cNvGrpSpPr/>
            <p:nvPr/>
          </p:nvGrpSpPr>
          <p:grpSpPr>
            <a:xfrm>
              <a:off x="1020932" y="3759669"/>
              <a:ext cx="3551068" cy="1518080"/>
              <a:chOff x="1242874" y="3746378"/>
              <a:chExt cx="3551068" cy="1615736"/>
            </a:xfrm>
          </p:grpSpPr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728A1F36-6424-642F-508D-3A40CF791480}"/>
                  </a:ext>
                </a:extLst>
              </p:cNvPr>
              <p:cNvSpPr/>
              <p:nvPr/>
            </p:nvSpPr>
            <p:spPr>
              <a:xfrm>
                <a:off x="1242874" y="3746378"/>
                <a:ext cx="3551068" cy="161573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94806B-E9B4-44EB-5DF9-4310A7AE144E}"/>
                  </a:ext>
                </a:extLst>
              </p:cNvPr>
              <p:cNvSpPr txBox="1"/>
              <p:nvPr/>
            </p:nvSpPr>
            <p:spPr>
              <a:xfrm>
                <a:off x="1393795" y="4231080"/>
                <a:ext cx="3400147" cy="68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Механические уравнения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обыкновенных производных</a:t>
                </a:r>
                <a:r>
                  <a:rPr lang="ru-RU" dirty="0"/>
                  <a:t>)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B44B4E1-23EF-A625-9DE3-DA0B02CB3B94}"/>
                </a:ext>
              </a:extLst>
            </p:cNvPr>
            <p:cNvGrpSpPr/>
            <p:nvPr/>
          </p:nvGrpSpPr>
          <p:grpSpPr>
            <a:xfrm>
              <a:off x="6649374" y="2796466"/>
              <a:ext cx="4048217" cy="1420427"/>
              <a:chOff x="6649374" y="2796466"/>
              <a:chExt cx="4048217" cy="1420427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87497BE0-62FF-70E0-76B8-3146074000CE}"/>
                  </a:ext>
                </a:extLst>
              </p:cNvPr>
              <p:cNvSpPr/>
              <p:nvPr/>
            </p:nvSpPr>
            <p:spPr>
              <a:xfrm>
                <a:off x="6649374" y="2796466"/>
                <a:ext cx="4048217" cy="1420427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A790BD-B254-922B-118A-3B4104F0298A}"/>
                  </a:ext>
                </a:extLst>
              </p:cNvPr>
              <p:cNvSpPr txBox="1"/>
              <p:nvPr/>
            </p:nvSpPr>
            <p:spPr>
              <a:xfrm>
                <a:off x="6862554" y="3215457"/>
                <a:ext cx="37201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для матриц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операторов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обыкновенных производных)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A7FBA53-EBCD-967F-E3A0-18F498D50CF6}"/>
                </a:ext>
              </a:extLst>
            </p:cNvPr>
            <p:cNvGrpSpPr/>
            <p:nvPr/>
          </p:nvGrpSpPr>
          <p:grpSpPr>
            <a:xfrm>
              <a:off x="6649375" y="5018480"/>
              <a:ext cx="3204840" cy="1280228"/>
              <a:chOff x="6516209" y="5151696"/>
              <a:chExt cx="3204840" cy="1280228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6E9F799C-9141-2F16-2F5D-21B4A22E8893}"/>
                  </a:ext>
                </a:extLst>
              </p:cNvPr>
              <p:cNvSpPr/>
              <p:nvPr/>
            </p:nvSpPr>
            <p:spPr>
              <a:xfrm>
                <a:off x="6516209" y="5151696"/>
                <a:ext cx="3204840" cy="1280228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CC645-023D-1028-E141-7A19DB1B2D2C}"/>
                  </a:ext>
                </a:extLst>
              </p:cNvPr>
              <p:cNvSpPr txBox="1"/>
              <p:nvPr/>
            </p:nvSpPr>
            <p:spPr>
              <a:xfrm>
                <a:off x="6773662" y="5468645"/>
                <a:ext cx="2947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Волновые уравнение</a:t>
                </a:r>
              </a:p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частных производных)</a:t>
                </a:r>
              </a:p>
            </p:txBody>
          </p:sp>
        </p:grp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E78F61AB-EDEC-F315-80DC-ED0DB4A55ABA}"/>
                </a:ext>
              </a:extLst>
            </p:cNvPr>
            <p:cNvCxnSpPr/>
            <p:nvPr/>
          </p:nvCxnSpPr>
          <p:spPr>
            <a:xfrm flipV="1">
              <a:off x="4572000" y="3639845"/>
              <a:ext cx="2077375" cy="5752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2674E98F-62B7-13CE-4C35-1291104A43B0}"/>
                </a:ext>
              </a:extLst>
            </p:cNvPr>
            <p:cNvCxnSpPr/>
            <p:nvPr/>
          </p:nvCxnSpPr>
          <p:spPr>
            <a:xfrm>
              <a:off x="4572000" y="4822341"/>
              <a:ext cx="2077375" cy="610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44989-3DAA-B908-33AD-0553C64C2418}"/>
              </a:ext>
            </a:extLst>
          </p:cNvPr>
          <p:cNvSpPr txBox="1"/>
          <p:nvPr/>
        </p:nvSpPr>
        <p:spPr>
          <a:xfrm>
            <a:off x="1020931" y="949910"/>
            <a:ext cx="517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квантование (Дирак, 1927)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876D615-1E74-36B5-08DD-1F808CA7F825}"/>
              </a:ext>
            </a:extLst>
          </p:cNvPr>
          <p:cNvGrpSpPr/>
          <p:nvPr/>
        </p:nvGrpSpPr>
        <p:grpSpPr>
          <a:xfrm>
            <a:off x="1727520" y="1296139"/>
            <a:ext cx="9144000" cy="3502242"/>
            <a:chOff x="1553591" y="2796466"/>
            <a:chExt cx="9144000" cy="3502242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5A03C3A-52A9-5471-891D-1DE99CEA804F}"/>
                </a:ext>
              </a:extLst>
            </p:cNvPr>
            <p:cNvGrpSpPr/>
            <p:nvPr/>
          </p:nvGrpSpPr>
          <p:grpSpPr>
            <a:xfrm>
              <a:off x="1553591" y="3817349"/>
              <a:ext cx="3018408" cy="1518080"/>
              <a:chOff x="1242874" y="3746378"/>
              <a:chExt cx="3119353" cy="1615736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5164471C-1A28-2A15-81FA-950D6AA549F9}"/>
                  </a:ext>
                </a:extLst>
              </p:cNvPr>
              <p:cNvSpPr/>
              <p:nvPr/>
            </p:nvSpPr>
            <p:spPr>
              <a:xfrm>
                <a:off x="1242874" y="3746378"/>
                <a:ext cx="3119353" cy="161573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90E7E2-C634-6A52-00A9-6CE237C97492}"/>
                  </a:ext>
                </a:extLst>
              </p:cNvPr>
              <p:cNvSpPr txBox="1"/>
              <p:nvPr/>
            </p:nvSpPr>
            <p:spPr>
              <a:xfrm>
                <a:off x="1393796" y="4231080"/>
                <a:ext cx="2794114" cy="68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Волновые уравнения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частных производных)</a:t>
                </a: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483A12D-D228-6516-3520-A016C6621030}"/>
                </a:ext>
              </a:extLst>
            </p:cNvPr>
            <p:cNvGrpSpPr/>
            <p:nvPr/>
          </p:nvGrpSpPr>
          <p:grpSpPr>
            <a:xfrm>
              <a:off x="6649374" y="2796466"/>
              <a:ext cx="4048217" cy="1420427"/>
              <a:chOff x="6649374" y="2796466"/>
              <a:chExt cx="4048217" cy="1420427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596F314B-B9E1-802B-044E-7AA4F606EC31}"/>
                  </a:ext>
                </a:extLst>
              </p:cNvPr>
              <p:cNvSpPr/>
              <p:nvPr/>
            </p:nvSpPr>
            <p:spPr>
              <a:xfrm>
                <a:off x="6649374" y="2796466"/>
                <a:ext cx="4048217" cy="1420427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A3FB3B-71A6-BF01-0117-D0B189545500}"/>
                  </a:ext>
                </a:extLst>
              </p:cNvPr>
              <p:cNvSpPr txBox="1"/>
              <p:nvPr/>
            </p:nvSpPr>
            <p:spPr>
              <a:xfrm>
                <a:off x="6862554" y="3215457"/>
                <a:ext cx="36227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для матриц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операторов </a:t>
                </a:r>
              </a:p>
              <a:p>
                <a:r>
                  <a:rPr lang="ru-RU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частных производных)</a:t>
                </a: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6D09814C-A7DE-5140-9306-EDED80231CA4}"/>
                </a:ext>
              </a:extLst>
            </p:cNvPr>
            <p:cNvGrpSpPr/>
            <p:nvPr/>
          </p:nvGrpSpPr>
          <p:grpSpPr>
            <a:xfrm>
              <a:off x="6649375" y="5018480"/>
              <a:ext cx="3204840" cy="1280228"/>
              <a:chOff x="6516209" y="5151696"/>
              <a:chExt cx="3204840" cy="1280228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B4D3F0F0-11E5-0DB7-9943-50835ABD200D}"/>
                  </a:ext>
                </a:extLst>
              </p:cNvPr>
              <p:cNvSpPr/>
              <p:nvPr/>
            </p:nvSpPr>
            <p:spPr>
              <a:xfrm>
                <a:off x="6516209" y="5151696"/>
                <a:ext cx="3204840" cy="1280228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E44F8E-8576-C5C5-8A4A-44D4AFBE39E5}"/>
                  </a:ext>
                </a:extLst>
              </p:cNvPr>
              <p:cNvSpPr txBox="1"/>
              <p:nvPr/>
            </p:nvSpPr>
            <p:spPr>
              <a:xfrm>
                <a:off x="6773662" y="5468645"/>
                <a:ext cx="2947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в вариационных производных</a:t>
                </a:r>
              </a:p>
            </p:txBody>
          </p:sp>
        </p:grp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0C9C7C95-23EB-0A11-2B6A-917E373F2AB1}"/>
                </a:ext>
              </a:extLst>
            </p:cNvPr>
            <p:cNvCxnSpPr/>
            <p:nvPr/>
          </p:nvCxnSpPr>
          <p:spPr>
            <a:xfrm flipV="1">
              <a:off x="4572000" y="3639845"/>
              <a:ext cx="2077375" cy="5752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5A4F8FBC-BA4F-88EE-4C6D-BF5D995471AE}"/>
                </a:ext>
              </a:extLst>
            </p:cNvPr>
            <p:cNvCxnSpPr/>
            <p:nvPr/>
          </p:nvCxnSpPr>
          <p:spPr>
            <a:xfrm>
              <a:off x="4572000" y="4822341"/>
              <a:ext cx="2077375" cy="610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78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5EF03-7AB4-D5F2-6D55-0AB3C690FF13}"/>
                  </a:ext>
                </a:extLst>
              </p:cNvPr>
              <p:cNvSpPr txBox="1"/>
              <p:nvPr/>
            </p:nvSpPr>
            <p:spPr>
              <a:xfrm>
                <a:off x="703969" y="401448"/>
                <a:ext cx="10979045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Квантовая электродинамика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теория вторично квантованных электрон- позитронного (уравнение Дирака) и электромагнитного (уравнения Максвелла) полей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Естественным образом описывает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корпускулярно-волновой дуализм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и электрон и фотон единообразно описываются квантованным полем, в котором полевая составляющая отвечает за волновое поведение, а квантовая – за корпускулярное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Связь спина со статистикой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(Паули, 1940): частицы с целым спином являются бозонами, а полуцелым – фермионами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Ввела в физику концепцию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рождения/уничтожения/взаимного превращения частиц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(по аналогии с излучением/поглощением фотона), в частности,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аннигиляцию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электрон-позитронной пары и рождения пар частица-античастица (впервые концепция рождения электрона при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-распаде предложена Амбарцумяном и Иваненко, 1930) </a:t>
                </a:r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5EF03-7AB4-D5F2-6D55-0AB3C690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9" y="401448"/>
                <a:ext cx="10979045" cy="6001643"/>
              </a:xfrm>
              <a:prstGeom prst="rect">
                <a:avLst/>
              </a:prstGeom>
              <a:blipFill>
                <a:blip r:embed="rId2"/>
                <a:stretch>
                  <a:fillRect l="-832" t="-813" r="-721"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0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09F2C6-112E-4164-E93B-5E7BBCC35496}"/>
                  </a:ext>
                </a:extLst>
              </p:cNvPr>
              <p:cNvSpPr txBox="1"/>
              <p:nvPr/>
            </p:nvSpPr>
            <p:spPr>
              <a:xfrm>
                <a:off x="831542" y="773916"/>
                <a:ext cx="10528916" cy="4654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Позволила последовательно вычислить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коэффициенты спонтанного и вынужденного излучения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(введены феноменологически Эйнштейном в 1916), последовательно описать взаимодействие атома с излучением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Объяснила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лембовский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сдвиг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Лемб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Ризерфорд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1947) (разница энергий стационарных состояний атома водорода с одинаковыми главным числом и полным моментом, но разными орбитальными моментами,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составляет всего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эВ, частота перехода порядка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ГГц)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Магнитный момент электрона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вычислен с точностью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между вычисленным и измеренным значениями имеется расхождение порядка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(за счет других взаимодействий)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09F2C6-112E-4164-E93B-5E7BBCC3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42" y="773916"/>
                <a:ext cx="10528916" cy="4654095"/>
              </a:xfrm>
              <a:prstGeom prst="rect">
                <a:avLst/>
              </a:prstGeom>
              <a:blipFill>
                <a:blip r:embed="rId2"/>
                <a:stretch>
                  <a:fillRect l="-868" t="-1048" b="-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2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898FB-F8F4-9D34-7460-A43E273E1666}"/>
              </a:ext>
            </a:extLst>
          </p:cNvPr>
          <p:cNvSpPr txBox="1"/>
          <p:nvPr/>
        </p:nvSpPr>
        <p:spPr>
          <a:xfrm>
            <a:off x="1089565" y="470516"/>
            <a:ext cx="1001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рассеяния.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матрица. Теория возмущений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AF3E2-4076-443D-B892-1BCA91995CBD}"/>
                  </a:ext>
                </a:extLst>
              </p:cNvPr>
              <p:cNvSpPr txBox="1"/>
              <p:nvPr/>
            </p:nvSpPr>
            <p:spPr>
              <a:xfrm>
                <a:off x="756080" y="1624257"/>
                <a:ext cx="10679838" cy="476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Гейзенберг (1943): характерной постановкой задачи в физике элементарных частиц является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рассеяния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задается набор и характеристики сталкивающихся частиц, измеряются набор и характеристики разлетающихся частиц, теория должна позволить вычислить вероятности различных исходов. Амплитуды вероятностей составляют таблицу, называемую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матрицей рассеяния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матрицей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Классический аналог – сечение рассеяния, например, формула Резерфорда для рассеяния альфа-частиц на ядре.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Ввиду сложности уравнений теории, основным аппаратом служит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теория возмущений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нулевом приближении частицы не взаимодействуют, а дальнейший учет взаимодействия имеет характер разложения по степеням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константы связи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квантовой электродинамике таковой является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постоянная тонкой структуры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AF3E2-4076-443D-B892-1BCA91995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0" y="1624257"/>
                <a:ext cx="10679838" cy="4763227"/>
              </a:xfrm>
              <a:prstGeom prst="rect">
                <a:avLst/>
              </a:prstGeom>
              <a:blipFill>
                <a:blip r:embed="rId2"/>
                <a:stretch>
                  <a:fillRect l="-571" t="-639" r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14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0E055-1F50-B49E-5DC4-6F7DF7C92EEF}"/>
              </a:ext>
            </a:extLst>
          </p:cNvPr>
          <p:cNvSpPr txBox="1"/>
          <p:nvPr/>
        </p:nvSpPr>
        <p:spPr>
          <a:xfrm>
            <a:off x="3275869" y="381739"/>
            <a:ext cx="564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Фейнмановские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D7BB5-7F7C-0986-45B3-69743A141866}"/>
              </a:ext>
            </a:extLst>
          </p:cNvPr>
          <p:cNvSpPr txBox="1"/>
          <p:nvPr/>
        </p:nvSpPr>
        <p:spPr>
          <a:xfrm>
            <a:off x="620431" y="1470156"/>
            <a:ext cx="76619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Фейнман (1949): каждому члену ряда теории возмущений можно сопоставить графическое изображение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которой этот член выписывается с помощью простых правил.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состоят из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 линий столько, сколько типов частиц в теории. Типов вершин столько, сколько типов членов, описывающих взаимодействие, в ее уравнениях.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электродинамике всего две линии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(она же позитронная) 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всего одна вершина, в которой соединяются две электронных и одна фотонная линии. Позитрон – это электрон, движущийся вспять по времени.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линиям соответствуют сталкивающиеся/разлетающиеся частицы.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66AFF-95C2-1FFB-35FF-0448FB9AC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4044" y="1162797"/>
            <a:ext cx="2583561" cy="22887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CD8E2B-CD3D-20C7-6AC4-3BDD1BD7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4044" y="3565010"/>
            <a:ext cx="2583561" cy="2288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103D5-E6DE-D905-C57B-0D9E4D5437E3}"/>
              </a:ext>
            </a:extLst>
          </p:cNvPr>
          <p:cNvSpPr txBox="1"/>
          <p:nvPr/>
        </p:nvSpPr>
        <p:spPr>
          <a:xfrm>
            <a:off x="8786863" y="5853802"/>
            <a:ext cx="317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для комптоновского рассеяния</a:t>
            </a:r>
          </a:p>
        </p:txBody>
      </p:sp>
    </p:spTree>
    <p:extLst>
      <p:ext uri="{BB962C8B-B14F-4D97-AF65-F5344CB8AC3E}">
        <p14:creationId xmlns:p14="http://schemas.microsoft.com/office/powerpoint/2010/main" val="397481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AF96B-DB50-9068-FF37-DE16EB01815D}"/>
              </a:ext>
            </a:extLst>
          </p:cNvPr>
          <p:cNvSpPr txBox="1"/>
          <p:nvPr/>
        </p:nvSpPr>
        <p:spPr>
          <a:xfrm>
            <a:off x="1816303" y="411480"/>
            <a:ext cx="85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сохранения. Виртуальные частицы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2F68D-972F-E5AE-CE38-EF3EA1AA65C9}"/>
              </a:ext>
            </a:extLst>
          </p:cNvPr>
          <p:cNvSpPr txBox="1"/>
          <p:nvPr/>
        </p:nvSpPr>
        <p:spPr>
          <a:xfrm>
            <a:off x="914400" y="1609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6AB08-0A91-5482-16D0-AE6528BF8CA4}"/>
              </a:ext>
            </a:extLst>
          </p:cNvPr>
          <p:cNvSpPr txBox="1"/>
          <p:nvPr/>
        </p:nvSpPr>
        <p:spPr>
          <a:xfrm>
            <a:off x="566550" y="1978676"/>
            <a:ext cx="71612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вершине выполняются определенные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сохранения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непрерывность электронной линии приводит к сохранению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(число электронов минус число позитронов).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вершине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энергия и импульс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(сумма энергий/импульсов, приписанных к каждой входящей в вершину линии, равна нулю). Это приводит к тому, что во внутренних линиях не выполняется связь энергии с импульсом. Частицы во внутренних линиях называют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отличие от реальных частиц на внешних линиях)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F40628-9FBF-C72E-79A3-97A6AB31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28" y="1562517"/>
            <a:ext cx="3112897" cy="2696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D5F25D-5487-7BDC-BD2F-E839B048B5B8}"/>
                  </a:ext>
                </a:extLst>
              </p:cNvPr>
              <p:cNvSpPr txBox="1"/>
              <p:nvPr/>
            </p:nvSpPr>
            <p:spPr>
              <a:xfrm>
                <a:off x="9069989" y="1670899"/>
                <a:ext cx="482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D5F25D-5487-7BDC-BD2F-E839B048B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989" y="1670899"/>
                <a:ext cx="482376" cy="307777"/>
              </a:xfrm>
              <a:prstGeom prst="rect">
                <a:avLst/>
              </a:prstGeom>
              <a:blipFill>
                <a:blip r:embed="rId3"/>
                <a:stretch>
                  <a:fillRect l="-12658" r="-12658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40363-B453-5F67-2C02-2F8B06F86A5D}"/>
                  </a:ext>
                </a:extLst>
              </p:cNvPr>
              <p:cNvSpPr txBox="1"/>
              <p:nvPr/>
            </p:nvSpPr>
            <p:spPr>
              <a:xfrm>
                <a:off x="9093708" y="3675888"/>
                <a:ext cx="5020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40363-B453-5F67-2C02-2F8B06F8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708" y="3675888"/>
                <a:ext cx="502061" cy="307777"/>
              </a:xfrm>
              <a:prstGeom prst="rect">
                <a:avLst/>
              </a:prstGeom>
              <a:blipFill>
                <a:blip r:embed="rId4"/>
                <a:stretch>
                  <a:fillRect l="-7317" r="-13415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5DCB41-CB91-9964-ECB8-C02A4F0E9188}"/>
                  </a:ext>
                </a:extLst>
              </p:cNvPr>
              <p:cNvSpPr txBox="1"/>
              <p:nvPr/>
            </p:nvSpPr>
            <p:spPr>
              <a:xfrm>
                <a:off x="9760361" y="3015734"/>
                <a:ext cx="1745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5DCB41-CB91-9964-ECB8-C02A4F0E9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361" y="3015734"/>
                <a:ext cx="1745158" cy="307777"/>
              </a:xfrm>
              <a:prstGeom prst="rect">
                <a:avLst/>
              </a:prstGeom>
              <a:blipFill>
                <a:blip r:embed="rId5"/>
                <a:stretch>
                  <a:fillRect l="-2797" r="-3846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A8286D-5FC2-51CB-F4FD-BE7F161EFB54}"/>
                  </a:ext>
                </a:extLst>
              </p:cNvPr>
              <p:cNvSpPr txBox="1"/>
              <p:nvPr/>
            </p:nvSpPr>
            <p:spPr>
              <a:xfrm>
                <a:off x="8062391" y="4287000"/>
                <a:ext cx="41296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A8286D-5FC2-51CB-F4FD-BE7F161E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391" y="4287000"/>
                <a:ext cx="4129609" cy="1323439"/>
              </a:xfrm>
              <a:prstGeom prst="rect">
                <a:avLst/>
              </a:prstGeom>
              <a:blipFill>
                <a:blip r:embed="rId6"/>
                <a:stretch>
                  <a:fillRect l="-1625" t="-2304" b="-2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60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D63A7-0ED3-9E6C-7D22-4EB9CE23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02" y="266331"/>
            <a:ext cx="2861921" cy="2812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D85B8-D93D-572D-CB55-02736C728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09" y="3078814"/>
            <a:ext cx="2867414" cy="2812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4F620-6028-3433-B373-E7459D0C030D}"/>
              </a:ext>
            </a:extLst>
          </p:cNvPr>
          <p:cNvSpPr txBox="1"/>
          <p:nvPr/>
        </p:nvSpPr>
        <p:spPr>
          <a:xfrm>
            <a:off x="390618" y="6001305"/>
            <a:ext cx="524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рассеяния электрона на электроне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5ADD8C-9C84-3857-3786-E688F7F5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19" y="298352"/>
            <a:ext cx="2861921" cy="2780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BDDDE-5D25-2609-75F2-A0A780160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18" y="3062526"/>
            <a:ext cx="2861921" cy="2828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C680C2-DFB2-105D-BAD2-37A306102918}"/>
              </a:ext>
            </a:extLst>
          </p:cNvPr>
          <p:cNvSpPr txBox="1"/>
          <p:nvPr/>
        </p:nvSpPr>
        <p:spPr>
          <a:xfrm>
            <a:off x="6472296" y="6001305"/>
            <a:ext cx="535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рассеяния электрона на позитроне</a:t>
            </a:r>
          </a:p>
        </p:txBody>
      </p:sp>
    </p:spTree>
    <p:extLst>
      <p:ext uri="{BB962C8B-B14F-4D97-AF65-F5344CB8AC3E}">
        <p14:creationId xmlns:p14="http://schemas.microsoft.com/office/powerpoint/2010/main" val="306590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38455C-3813-DFED-E4BE-169867A3C22C}"/>
                  </a:ext>
                </a:extLst>
              </p:cNvPr>
              <p:cNvSpPr txBox="1"/>
              <p:nvPr/>
            </p:nvSpPr>
            <p:spPr>
              <a:xfrm>
                <a:off x="760521" y="753272"/>
                <a:ext cx="10895860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волновые функции двух разных состояний одной частицы. Тогда волновая функция двух тождественных частиц в симметричном случае может иметь вид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в антисимметричном случае –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4 возможности: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Частицы первого типа называют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бозонами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второго –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фермионами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38455C-3813-DFED-E4BE-169867A3C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21" y="753272"/>
                <a:ext cx="10895860" cy="4893647"/>
              </a:xfrm>
              <a:prstGeom prst="rect">
                <a:avLst/>
              </a:prstGeom>
              <a:blipFill>
                <a:blip r:embed="rId2"/>
                <a:stretch>
                  <a:fillRect l="-895" t="-998" b="-1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3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6AD667-F786-AB91-EDD7-9E853AB32B5E}"/>
              </a:ext>
            </a:extLst>
          </p:cNvPr>
          <p:cNvSpPr txBox="1"/>
          <p:nvPr/>
        </p:nvSpPr>
        <p:spPr>
          <a:xfrm>
            <a:off x="1109709" y="630315"/>
            <a:ext cx="964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диаграмма, повернутая различным образом, описывает разные процессы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95E354-617B-11BD-F4CE-79574144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184" y="1837500"/>
            <a:ext cx="2583561" cy="2288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C34F6-A47C-4BC5-BF84-09868D647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04219" y="1837500"/>
            <a:ext cx="2583561" cy="22887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A27317-802D-BCEF-53EE-A32F3382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0" y="2116635"/>
            <a:ext cx="3332325" cy="17305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1B6BE6-6A2E-0D83-2471-43948C219FB4}"/>
              </a:ext>
            </a:extLst>
          </p:cNvPr>
          <p:cNvSpPr txBox="1"/>
          <p:nvPr/>
        </p:nvSpPr>
        <p:spPr>
          <a:xfrm>
            <a:off x="1109709" y="4779478"/>
            <a:ext cx="301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Комптоновское рассеяние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FC9E5-CA56-CD5B-CDFB-3B84E876A77C}"/>
              </a:ext>
            </a:extLst>
          </p:cNvPr>
          <p:cNvSpPr txBox="1"/>
          <p:nvPr/>
        </p:nvSpPr>
        <p:spPr>
          <a:xfrm>
            <a:off x="4951603" y="4810256"/>
            <a:ext cx="270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Аннигиляция электрон-позитронной пары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B598-EC5A-3E9F-7A83-44468B826371}"/>
              </a:ext>
            </a:extLst>
          </p:cNvPr>
          <p:cNvSpPr txBox="1"/>
          <p:nvPr/>
        </p:nvSpPr>
        <p:spPr>
          <a:xfrm>
            <a:off x="8308257" y="4779478"/>
            <a:ext cx="3414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такого процесса равна нулю (стабильность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состояний)</a:t>
            </a:r>
          </a:p>
        </p:txBody>
      </p:sp>
    </p:spTree>
    <p:extLst>
      <p:ext uri="{BB962C8B-B14F-4D97-AF65-F5344CB8AC3E}">
        <p14:creationId xmlns:p14="http://schemas.microsoft.com/office/powerpoint/2010/main" val="171099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7098D9-F0B2-C876-6CED-A167EB836A45}"/>
                  </a:ext>
                </a:extLst>
              </p:cNvPr>
              <p:cNvSpPr txBox="1"/>
              <p:nvPr/>
            </p:nvSpPr>
            <p:spPr>
              <a:xfrm>
                <a:off x="878889" y="514905"/>
                <a:ext cx="10450527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Радиационные поправки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диаграммы с теми же внешними линиями, но большим количеством вершин (лишние множители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7098D9-F0B2-C876-6CED-A167EB836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9" y="514905"/>
                <a:ext cx="10450527" cy="734240"/>
              </a:xfrm>
              <a:prstGeom prst="rect">
                <a:avLst/>
              </a:prstGeom>
              <a:blipFill>
                <a:blip r:embed="rId2"/>
                <a:stretch>
                  <a:fillRect l="-583" t="-4132" b="-9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A78143-E188-B79A-39A5-5BB856E4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5392" y="1644496"/>
            <a:ext cx="2876550" cy="2876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E2EA4-96FB-DEDD-2648-FEEB08780594}"/>
              </a:ext>
            </a:extLst>
          </p:cNvPr>
          <p:cNvSpPr txBox="1"/>
          <p:nvPr/>
        </p:nvSpPr>
        <p:spPr>
          <a:xfrm>
            <a:off x="878889" y="4787085"/>
            <a:ext cx="454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радиационной поправки к рассеянию электронов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37907-0657-FEF7-F461-C645DFED744B}"/>
              </a:ext>
            </a:extLst>
          </p:cNvPr>
          <p:cNvSpPr txBox="1"/>
          <p:nvPr/>
        </p:nvSpPr>
        <p:spPr>
          <a:xfrm>
            <a:off x="5539666" y="1970929"/>
            <a:ext cx="62461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особенностью радиационных поправок является наличие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замкнутых внутренних линий в диаграмме. Каждая такая петля содержит один неопределенный импульс, по которому нужно проинтегрировать. Интегрирование, как правило, приводит к расходящемуся (бесконечному) выражению (аналогом является бесконечная энергия электрического поля точечного заряда в классической электродинамике). Эти расходимости устраняются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перенормировкой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(Боголюбов, 1955) </a:t>
            </a:r>
          </a:p>
        </p:txBody>
      </p:sp>
    </p:spTree>
    <p:extLst>
      <p:ext uri="{BB962C8B-B14F-4D97-AF65-F5344CB8AC3E}">
        <p14:creationId xmlns:p14="http://schemas.microsoft.com/office/powerpoint/2010/main" val="297132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CBF94-96EA-F7F4-F857-88ED98CB3B80}"/>
              </a:ext>
            </a:extLst>
          </p:cNvPr>
          <p:cNvSpPr txBox="1"/>
          <p:nvPr/>
        </p:nvSpPr>
        <p:spPr>
          <a:xfrm>
            <a:off x="3469864" y="355600"/>
            <a:ext cx="525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взаимодействия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9B857-FA76-BBAA-39B2-8912E503A0E4}"/>
              </a:ext>
            </a:extLst>
          </p:cNvPr>
          <p:cNvSpPr txBox="1"/>
          <p:nvPr/>
        </p:nvSpPr>
        <p:spPr>
          <a:xfrm>
            <a:off x="833120" y="1615440"/>
            <a:ext cx="10505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Резерфорд (1911) – обнаружение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атомного ядра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Резерфорд (1919) – ядерные реакции, ядро атома водорода как элементарная частица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Протон-электронная модель ядра. Трудности в объяснении спина ядер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Чедвик (1932) – открытие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Иваненко, Гейзенберг (1932)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нейтрон-протонная модель ядра</a:t>
            </a:r>
          </a:p>
        </p:txBody>
      </p:sp>
    </p:spTree>
    <p:extLst>
      <p:ext uri="{BB962C8B-B14F-4D97-AF65-F5344CB8AC3E}">
        <p14:creationId xmlns:p14="http://schemas.microsoft.com/office/powerpoint/2010/main" val="11262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51793-AA40-9E88-B10D-B55B878EAF24}"/>
                  </a:ext>
                </a:extLst>
              </p:cNvPr>
              <p:cNvSpPr txBox="1"/>
              <p:nvPr/>
            </p:nvSpPr>
            <p:spPr>
              <a:xfrm>
                <a:off x="712802" y="308218"/>
                <a:ext cx="10766395" cy="6119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обозначения ядер применяют символ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под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подразумевается химический символ элемента. Вверху ставится массовое число, внизу – атомный номер (зарядовое число).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Ядра с одинаковым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но разным А называются </a:t>
                </a:r>
                <a:r>
                  <a:rPr lang="ru-RU" sz="2400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изотопы</a:t>
                </a:r>
                <a:r>
                  <a:rPr lang="en-US" sz="2400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Изотопы водорода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−протий</m:t>
                      </m:r>
                      <m:r>
                        <a:rPr lang="ru-R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Pre>
                        <m:sPre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−дейтерий</m:t>
                      </m:r>
                      <m:r>
                        <a:rPr lang="ru-R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Pre>
                        <m:sPre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−тритий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Ядра с одинаковым А называются </a:t>
                </a:r>
                <a:r>
                  <a:rPr lang="ru-RU" sz="2400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изобары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</m:sPre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Ядра с одинаковым числом нейтронов называются </a:t>
                </a:r>
                <a:r>
                  <a:rPr lang="ru-RU" sz="24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изотоны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Ядра с одинаковыми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А, отличающиеся периодом полураспада, называются </a:t>
                </a:r>
                <a:r>
                  <a:rPr lang="ru-RU" sz="2400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изомеры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sPre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ru-R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мин.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=4,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ru-R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час.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51793-AA40-9E88-B10D-B55B878E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02" y="308218"/>
                <a:ext cx="10766395" cy="6119111"/>
              </a:xfrm>
              <a:prstGeom prst="rect">
                <a:avLst/>
              </a:prstGeom>
              <a:blipFill>
                <a:blip r:embed="rId2"/>
                <a:stretch>
                  <a:fillRect l="-906" t="-598" r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84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Text Box 2"/>
              <p:cNvSpPr txBox="1">
                <a:spLocks noChangeArrowheads="1"/>
              </p:cNvSpPr>
              <p:nvPr/>
            </p:nvSpPr>
            <p:spPr bwMode="auto">
              <a:xfrm>
                <a:off x="682761" y="1434257"/>
                <a:ext cx="10826473" cy="4588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/>
                  <a:t>Масса ядра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я</m:t>
                        </m:r>
                      </m:sub>
                    </m:sSub>
                  </m:oMath>
                </a14:m>
                <a:r>
                  <a:rPr lang="ru-RU" dirty="0"/>
                  <a:t> всегда меньше суммы масс входящих в него частиц. Согласно закону взаимосвязи массы и энергии энергия связи нуклонов в ядре:</a:t>
                </a:r>
              </a:p>
              <a:p>
                <a:pPr algn="just"/>
                <a:endParaRPr lang="ru-RU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св.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я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algn="just"/>
                <a:endParaRPr lang="ru-RU" dirty="0"/>
              </a:p>
              <a:p>
                <a:pPr algn="just"/>
                <a:r>
                  <a:rPr lang="ru-RU" dirty="0"/>
                  <a:t>Величину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algn="just"/>
                <a:endParaRPr lang="ru-RU" dirty="0"/>
              </a:p>
              <a:p>
                <a:pPr algn="just"/>
                <a:r>
                  <a:rPr lang="ru-RU" dirty="0"/>
                  <a:t>называют </a:t>
                </a:r>
                <a:r>
                  <a:rPr lang="ru-RU" dirty="0">
                    <a:solidFill>
                      <a:srgbClr val="FF0000"/>
                    </a:solidFill>
                  </a:rPr>
                  <a:t>дефектом масс.</a:t>
                </a:r>
              </a:p>
              <a:p>
                <a:pPr algn="just"/>
                <a:endParaRPr lang="ru-RU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ru-RU" dirty="0"/>
                  <a:t>Поскольку в ядерных реакциях число нуклонов сохраняется, удобно пользоваться удельной </a:t>
                </a:r>
                <a:r>
                  <a:rPr lang="ru-RU" dirty="0">
                    <a:solidFill>
                      <a:srgbClr val="FF0000"/>
                    </a:solidFill>
                  </a:rPr>
                  <a:t>энергией связи на нуклон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св.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60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761" y="1434257"/>
                <a:ext cx="10826473" cy="4588820"/>
              </a:xfrm>
              <a:prstGeom prst="rect">
                <a:avLst/>
              </a:prstGeom>
              <a:blipFill>
                <a:blip r:embed="rId2"/>
                <a:stretch>
                  <a:fillRect l="-845" t="-1062" r="-901" b="-2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AC877A-A354-0150-19EF-24D94D11CA7B}"/>
              </a:ext>
            </a:extLst>
          </p:cNvPr>
          <p:cNvSpPr txBox="1"/>
          <p:nvPr/>
        </p:nvSpPr>
        <p:spPr>
          <a:xfrm>
            <a:off x="2594110" y="383170"/>
            <a:ext cx="700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связи ядра. Дефект массы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0" y="361349"/>
            <a:ext cx="5976153" cy="52761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7182036" y="1290756"/>
            <a:ext cx="4909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/>
              <a:t>Такая зависимость удельной энергии связи от </a:t>
            </a:r>
            <a:r>
              <a:rPr lang="ru-RU" i="1" dirty="0"/>
              <a:t>А</a:t>
            </a:r>
            <a:r>
              <a:rPr lang="ru-RU" dirty="0"/>
              <a:t> делает возможным два процесса:</a:t>
            </a:r>
            <a:endParaRPr lang="en-US" dirty="0"/>
          </a:p>
          <a:p>
            <a:endParaRPr lang="en-US" dirty="0"/>
          </a:p>
          <a:p>
            <a:r>
              <a:rPr lang="ru-RU" dirty="0"/>
              <a:t>1. Деление тяжелых ядер на более легкие.</a:t>
            </a:r>
          </a:p>
          <a:p>
            <a:r>
              <a:rPr lang="ru-RU" dirty="0"/>
              <a:t>2. Слияние (синтез) легких ядер в одно ядро (термоядерная реакция)</a:t>
            </a:r>
            <a:endParaRPr lang="en-US" dirty="0"/>
          </a:p>
          <a:p>
            <a:endParaRPr lang="ru-RU" dirty="0"/>
          </a:p>
          <a:p>
            <a:r>
              <a:rPr lang="ru-RU" dirty="0"/>
              <a:t>Оба процесса сопровождаются выделением большого количества энергии.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7460D-63D7-5FF8-C970-4FB22F1D93AC}"/>
              </a:ext>
            </a:extLst>
          </p:cNvPr>
          <p:cNvSpPr txBox="1"/>
          <p:nvPr/>
        </p:nvSpPr>
        <p:spPr>
          <a:xfrm>
            <a:off x="426127" y="5880522"/>
            <a:ext cx="6613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зависимость энергии связи на нуклон от атомной массы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260113" y="131516"/>
            <a:ext cx="36717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3600" dirty="0">
                <a:solidFill>
                  <a:srgbClr val="FF0000"/>
                </a:solidFill>
              </a:rPr>
              <a:t>Радиоактивность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Text Box 3"/>
              <p:cNvSpPr txBox="1">
                <a:spLocks noChangeArrowheads="1"/>
              </p:cNvSpPr>
              <p:nvPr/>
            </p:nvSpPr>
            <p:spPr bwMode="auto">
              <a:xfrm>
                <a:off x="559294" y="854476"/>
                <a:ext cx="11283518" cy="528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>
                    <a:solidFill>
                      <a:srgbClr val="FF0000"/>
                    </a:solidFill>
                  </a:rPr>
                  <a:t>Радиоактивностью</a:t>
                </a:r>
                <a:r>
                  <a:rPr lang="ru-RU" dirty="0"/>
                  <a:t> называется самопроизвольное превращение одних атомных ядер в другие, сопровождаемое испусканием элементарных частиц:</a:t>
                </a:r>
              </a:p>
              <a:p>
                <a:endParaRPr lang="ru-RU" dirty="0"/>
              </a:p>
              <a:p>
                <a:r>
                  <a:rPr lang="ru-RU" dirty="0"/>
                  <a:t>1) </a:t>
                </a:r>
                <a:r>
                  <a:rPr lang="ru-RU" dirty="0">
                    <a:sym typeface="Symbol" pitchFamily="18" charset="2"/>
                  </a:rPr>
                  <a:t></a:t>
                </a:r>
                <a:r>
                  <a:rPr lang="ru-RU" dirty="0"/>
                  <a:t>-распад, </a:t>
                </a:r>
              </a:p>
              <a:p>
                <a:r>
                  <a:rPr lang="ru-RU" dirty="0"/>
                  <a:t>2) </a:t>
                </a:r>
                <a:r>
                  <a:rPr lang="ru-RU" dirty="0">
                    <a:sym typeface="Symbol" pitchFamily="18" charset="2"/>
                  </a:rPr>
                  <a:t></a:t>
                </a:r>
                <a:r>
                  <a:rPr lang="ru-RU" dirty="0"/>
                  <a:t>-распад, </a:t>
                </a:r>
              </a:p>
              <a:p>
                <a:r>
                  <a:rPr lang="ru-RU" dirty="0"/>
                  <a:t>3) </a:t>
                </a:r>
                <a:r>
                  <a:rPr lang="ru-RU" dirty="0">
                    <a:sym typeface="Symbol" pitchFamily="18" charset="2"/>
                  </a:rPr>
                  <a:t></a:t>
                </a:r>
                <a:r>
                  <a:rPr lang="ru-RU" dirty="0"/>
                  <a:t>-излучение ядер, </a:t>
                </a:r>
              </a:p>
              <a:p>
                <a:r>
                  <a:rPr lang="ru-RU" dirty="0"/>
                  <a:t>4) спонтанное деление тяжелых ядер (с испусканием нейтронов), </a:t>
                </a:r>
              </a:p>
              <a:p>
                <a:r>
                  <a:rPr lang="ru-RU" dirty="0"/>
                  <a:t>5) протонная радиоактивность.</a:t>
                </a:r>
              </a:p>
              <a:p>
                <a:endParaRPr lang="ru-RU" dirty="0"/>
              </a:p>
              <a:p>
                <a:pPr algn="just"/>
                <a:r>
                  <a:rPr lang="ru-RU" dirty="0"/>
                  <a:t>Естественная радиоактивность открыта в 1896 г. Беккерелем. Были обнаружены три компоненты радиоактивного излучения: </a:t>
                </a:r>
                <a:r>
                  <a:rPr lang="ru-RU" dirty="0">
                    <a:sym typeface="Symbol" pitchFamily="18" charset="2"/>
                  </a:rPr>
                  <a:t>, ,  -- </a:t>
                </a:r>
                <a:r>
                  <a:rPr lang="ru-RU" dirty="0"/>
                  <a:t>компоненты:</a:t>
                </a:r>
              </a:p>
              <a:p>
                <a:pPr algn="just"/>
                <a:r>
                  <a:rPr lang="ru-RU" dirty="0">
                    <a:sym typeface="Symbol" pitchFamily="18" charset="2"/>
                  </a:rPr>
                  <a:t></a:t>
                </a:r>
                <a:r>
                  <a:rPr lang="ru-RU" dirty="0"/>
                  <a:t> -- поток ядер гелия (</a:t>
                </a:r>
                <a:r>
                  <a:rPr lang="ru-RU" dirty="0">
                    <a:sym typeface="Symbol" pitchFamily="18" charset="2"/>
                  </a:rPr>
                  <a:t></a:t>
                </a:r>
                <a:r>
                  <a:rPr lang="ru-RU" dirty="0"/>
                  <a:t>-частиц);</a:t>
                </a:r>
              </a:p>
              <a:p>
                <a:pPr algn="just"/>
                <a:r>
                  <a:rPr lang="ru-RU" dirty="0">
                    <a:sym typeface="Symbol" pitchFamily="18" charset="2"/>
                  </a:rPr>
                  <a:t></a:t>
                </a:r>
                <a:r>
                  <a:rPr lang="ru-RU" dirty="0"/>
                  <a:t> -- поток электронов;</a:t>
                </a:r>
              </a:p>
              <a:p>
                <a:pPr algn="just"/>
                <a:r>
                  <a:rPr lang="ru-RU" dirty="0">
                    <a:sym typeface="Symbol" pitchFamily="18" charset="2"/>
                  </a:rPr>
                  <a:t></a:t>
                </a:r>
                <a:r>
                  <a:rPr lang="ru-RU" dirty="0"/>
                  <a:t> -- излучение с длиной волны порядка 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ru-RU" dirty="0"/>
                  <a:t>  и менее.</a:t>
                </a:r>
              </a:p>
            </p:txBody>
          </p:sp>
        </mc:Choice>
        <mc:Fallback xmlns="">
          <p:sp>
            <p:nvSpPr>
              <p:cNvPr id="4198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294" y="854476"/>
                <a:ext cx="11283518" cy="5281318"/>
              </a:xfrm>
              <a:prstGeom prst="rect">
                <a:avLst/>
              </a:prstGeom>
              <a:blipFill>
                <a:blip r:embed="rId2"/>
                <a:stretch>
                  <a:fillRect l="-864" t="-923" r="-810" b="-1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8" y="528221"/>
            <a:ext cx="5428141" cy="56136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170385" y="2382177"/>
            <a:ext cx="43537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/>
              <a:t>Схема опыта по обнаружению α-, β- и γ-излучений. </a:t>
            </a:r>
          </a:p>
          <a:p>
            <a:endParaRPr lang="ru-RU" dirty="0"/>
          </a:p>
          <a:p>
            <a:r>
              <a:rPr lang="ru-RU" dirty="0"/>
              <a:t>К – свинцовый контейнер,</a:t>
            </a:r>
          </a:p>
          <a:p>
            <a:r>
              <a:rPr lang="ru-RU" dirty="0"/>
              <a:t>П – радиоактивный препарат,</a:t>
            </a:r>
          </a:p>
          <a:p>
            <a:r>
              <a:rPr lang="ru-RU" dirty="0"/>
              <a:t>Ф – фотопластинка.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Text Box 2"/>
              <p:cNvSpPr txBox="1">
                <a:spLocks noChangeArrowheads="1"/>
              </p:cNvSpPr>
              <p:nvPr/>
            </p:nvSpPr>
            <p:spPr bwMode="auto">
              <a:xfrm>
                <a:off x="1091953" y="803275"/>
                <a:ext cx="10191565" cy="487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dirty="0">
                    <a:solidFill>
                      <a:srgbClr val="FF0000"/>
                    </a:solidFill>
                  </a:rPr>
                  <a:t>Закон радиоактивного распада</a:t>
                </a:r>
                <a:r>
                  <a:rPr lang="ru-RU" dirty="0"/>
                  <a:t> выражается формулой: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-- количество ядер в начальный момент времени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ru-RU" dirty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-</a:t>
                </a:r>
                <a:r>
                  <a:rPr lang="ru-RU" dirty="0"/>
                  <a:t>-</a:t>
                </a:r>
                <a:r>
                  <a:rPr lang="en-US" dirty="0"/>
                  <a:t> </a:t>
                </a:r>
                <a:r>
                  <a:rPr lang="ru-RU" dirty="0"/>
                  <a:t>количество нераспавшихся ядер в момент времени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dirty="0"/>
                  <a:t> -- постоянная радиоактивного распада.</a:t>
                </a:r>
              </a:p>
              <a:p>
                <a:pPr marL="342900" indent="-342900">
                  <a:buFont typeface="Symbol" panose="05050102010706020507" pitchFamily="18" charset="2"/>
                  <a:buChar char="l"/>
                </a:pPr>
                <a:endParaRPr lang="ru-RU" dirty="0"/>
              </a:p>
              <a:p>
                <a:r>
                  <a:rPr lang="ru-RU" dirty="0"/>
                  <a:t>Время, за которое распадается половина первоначального количества ядер, называется </a:t>
                </a:r>
                <a:r>
                  <a:rPr lang="ru-RU" dirty="0">
                    <a:solidFill>
                      <a:srgbClr val="FF0000"/>
                    </a:solidFill>
                  </a:rPr>
                  <a:t>периодом полураспада</a:t>
                </a:r>
                <a:r>
                  <a:rPr lang="ru-RU" dirty="0"/>
                  <a:t>:</a:t>
                </a:r>
                <a:endParaRPr lang="en-US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67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953" y="803275"/>
                <a:ext cx="10191565" cy="4873642"/>
              </a:xfrm>
              <a:prstGeom prst="rect">
                <a:avLst/>
              </a:prstGeom>
              <a:blipFill>
                <a:blip r:embed="rId2"/>
                <a:stretch>
                  <a:fillRect l="-897" t="-10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93" y="501711"/>
            <a:ext cx="7568214" cy="585457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077070" y="592585"/>
            <a:ext cx="417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/>
              <a:t>Закон радиоактивного распада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67DC6-0616-882A-DBCB-396F261488F1}"/>
              </a:ext>
            </a:extLst>
          </p:cNvPr>
          <p:cNvSpPr txBox="1"/>
          <p:nvPr/>
        </p:nvSpPr>
        <p:spPr>
          <a:xfrm>
            <a:off x="1150286" y="408373"/>
            <a:ext cx="98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Симметрия/антисимметрия при наличии спина 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853F70-C28F-57C3-04C1-37B098E7A5DF}"/>
                  </a:ext>
                </a:extLst>
              </p:cNvPr>
              <p:cNvSpPr txBox="1"/>
              <p:nvPr/>
            </p:nvSpPr>
            <p:spPr>
              <a:xfrm>
                <a:off x="506027" y="1253922"/>
                <a:ext cx="94143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Каждая волновая функция раздваивается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Антисимметричные комбинации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электроны, подчиняющиеся принципу Паули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853F70-C28F-57C3-04C1-37B098E7A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1253922"/>
                <a:ext cx="9414372" cy="1015663"/>
              </a:xfrm>
              <a:prstGeom prst="rect">
                <a:avLst/>
              </a:prstGeom>
              <a:blipFill>
                <a:blip r:embed="rId2"/>
                <a:stretch>
                  <a:fillRect l="-648" t="-3614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CDC6CE78-041F-0BDF-7A13-251E08A802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336085"/>
                  </p:ext>
                </p:extLst>
              </p:nvPr>
            </p:nvGraphicFramePr>
            <p:xfrm>
              <a:off x="381672" y="2468803"/>
              <a:ext cx="11678973" cy="2559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35597">
                      <a:extLst>
                        <a:ext uri="{9D8B030D-6E8A-4147-A177-3AD203B41FA5}">
                          <a16:colId xmlns:a16="http://schemas.microsoft.com/office/drawing/2014/main" val="1707449507"/>
                        </a:ext>
                      </a:extLst>
                    </a:gridCol>
                    <a:gridCol w="4743376">
                      <a:extLst>
                        <a:ext uri="{9D8B030D-6E8A-4147-A177-3AD203B41FA5}">
                          <a16:colId xmlns:a16="http://schemas.microsoft.com/office/drawing/2014/main" val="184011323"/>
                        </a:ext>
                      </a:extLst>
                    </a:gridCol>
                  </a:tblGrid>
                  <a:tr h="4211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↓↑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494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↑↓</m:t>
                                    </m:r>
                                    <m:r>
                                      <a:rPr lang="en-US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6033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↑↑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5225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↑↓</m:t>
                                    </m:r>
                                    <m:r>
                                      <a:rPr lang="en-US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3857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541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↓↑</m:t>
                                </m:r>
                                <m: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326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CDC6CE78-041F-0BDF-7A13-251E08A802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336085"/>
                  </p:ext>
                </p:extLst>
              </p:nvPr>
            </p:nvGraphicFramePr>
            <p:xfrm>
              <a:off x="381672" y="2468803"/>
              <a:ext cx="11678973" cy="2559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35597">
                      <a:extLst>
                        <a:ext uri="{9D8B030D-6E8A-4147-A177-3AD203B41FA5}">
                          <a16:colId xmlns:a16="http://schemas.microsoft.com/office/drawing/2014/main" val="1707449507"/>
                        </a:ext>
                      </a:extLst>
                    </a:gridCol>
                    <a:gridCol w="4743376">
                      <a:extLst>
                        <a:ext uri="{9D8B030D-6E8A-4147-A177-3AD203B41FA5}">
                          <a16:colId xmlns:a16="http://schemas.microsoft.com/office/drawing/2014/main" val="184011323"/>
                        </a:ext>
                      </a:extLst>
                    </a:gridCol>
                  </a:tblGrid>
                  <a:tr h="4211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68453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b="-5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9460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5833" r="-68453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95833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0333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95833" r="-6845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195833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225645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68453" b="-2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300000" b="-208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3857180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4444" r="-6845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394444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54103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47692" r="-68453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085" t="-547692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26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FAAE8-C5FB-ACBD-D316-8615033E1937}"/>
                  </a:ext>
                </a:extLst>
              </p:cNvPr>
              <p:cNvSpPr txBox="1"/>
              <p:nvPr/>
            </p:nvSpPr>
            <p:spPr>
              <a:xfrm>
                <a:off x="506027" y="5477581"/>
                <a:ext cx="7431009" cy="1018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Красные комбинации: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суммарный спин 0, проекция спина 0</a:t>
                </a:r>
              </a:p>
              <a:p>
                <a:r>
                  <a:rPr lang="ru-RU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Зеленые комбинации: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суммарный спин 1, проекция спина 1, 0,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6 возможностей: выборка 2 из 4,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FAAE8-C5FB-ACBD-D316-8615033E1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5477581"/>
                <a:ext cx="7431009" cy="1018933"/>
              </a:xfrm>
              <a:prstGeom prst="rect">
                <a:avLst/>
              </a:prstGeom>
              <a:blipFill>
                <a:blip r:embed="rId4"/>
                <a:stretch>
                  <a:fillRect l="-820" t="-3593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0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13422E-D4E6-1A1C-D9F3-722AAC004276}"/>
              </a:ext>
            </a:extLst>
          </p:cNvPr>
          <p:cNvGrpSpPr/>
          <p:nvPr/>
        </p:nvGrpSpPr>
        <p:grpSpPr>
          <a:xfrm>
            <a:off x="2303755" y="2001175"/>
            <a:ext cx="7905565" cy="3680005"/>
            <a:chOff x="2286000" y="838200"/>
            <a:chExt cx="7905565" cy="3680005"/>
          </a:xfrm>
        </p:grpSpPr>
        <p:sp>
          <p:nvSpPr>
            <p:cNvPr id="29700" name="Text Box 3"/>
            <p:cNvSpPr txBox="1">
              <a:spLocks noChangeArrowheads="1"/>
            </p:cNvSpPr>
            <p:nvPr/>
          </p:nvSpPr>
          <p:spPr bwMode="auto">
            <a:xfrm>
              <a:off x="2743200" y="838200"/>
              <a:ext cx="20526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b="1" dirty="0">
                  <a:solidFill>
                    <a:srgbClr val="CC0000"/>
                  </a:solidFill>
                </a:rPr>
                <a:t>1.    </a:t>
              </a:r>
              <a:r>
                <a:rPr lang="ru-RU" b="1" dirty="0">
                  <a:solidFill>
                    <a:srgbClr val="CC0000"/>
                  </a:solidFill>
                  <a:sym typeface="Symbol" pitchFamily="18" charset="2"/>
                </a:rPr>
                <a:t></a:t>
              </a:r>
              <a:r>
                <a:rPr lang="ru-RU" b="1" dirty="0">
                  <a:solidFill>
                    <a:srgbClr val="CC0000"/>
                  </a:solidFill>
                </a:rPr>
                <a:t>-распад: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698" name="Object 1024"/>
                <p:cNvGraphicFramePr>
                  <a:graphicFrameLocks noChangeAspect="1"/>
                </p:cNvGraphicFramePr>
                <p:nvPr/>
              </p:nvGraphicFramePr>
              <p:xfrm>
                <a:off x="4800600" y="1447800"/>
                <a:ext cx="2006600" cy="4048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2" imgW="2006280" imgH="406080" progId="Equation.3">
                        <p:embed/>
                      </p:oleObj>
                    </mc:Choice>
                    <mc:Fallback>
                      <p:oleObj name="Equation" r:id="rId2" imgW="2006280" imgH="406080" progId="Equation.3">
                        <p:embed/>
                        <p:pic>
                          <p:nvPicPr>
                            <p:cNvPr id="29698" name="Object 10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0600" y="1447800"/>
                              <a:ext cx="2006600" cy="4048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698" name="Object 1024"/>
                <p:cNvGraphicFramePr>
                  <a:graphicFrameLocks noChangeAspect="1"/>
                </p:cNvGraphicFramePr>
                <p:nvPr/>
              </p:nvGraphicFramePr>
              <p:xfrm>
                <a:off x="4800600" y="1447800"/>
                <a:ext cx="2006600" cy="4048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2006280" imgH="406080" progId="Equation.3">
                        <p:embed/>
                      </p:oleObj>
                    </mc:Choice>
                    <mc:Fallback>
                      <p:oleObj name="Equation" r:id="rId4" imgW="2006280" imgH="406080" progId="Equation.3">
                        <p:embed/>
                        <p:pic>
                          <p:nvPicPr>
                            <p:cNvPr id="29698" name="Object 10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0600" y="1447800"/>
                              <a:ext cx="2006600" cy="4048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99" name="Object 1025"/>
                <p:cNvSpPr txBox="1"/>
                <p:nvPr/>
              </p:nvSpPr>
              <p:spPr bwMode="auto">
                <a:xfrm>
                  <a:off x="4495800" y="2209800"/>
                  <a:ext cx="3192262" cy="9417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Pre>
                              <m:sPre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92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238</m:t>
                                </m:r>
                              </m:sup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sPre>
                          </m:e>
                          <m:li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уран</m:t>
                            </m:r>
                          </m:lim>
                        </m:limLow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limLow>
                          <m:limLow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Pre>
                              <m:sPre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234</m:t>
                                </m:r>
                              </m:sup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sPr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li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торий</m:t>
                            </m:r>
                          </m:lim>
                        </m:limLow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sPr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9699" name="Object 10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5800" y="2209800"/>
                  <a:ext cx="3192262" cy="9417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01" name="Text Box 10"/>
            <p:cNvSpPr txBox="1">
              <a:spLocks noChangeArrowheads="1"/>
            </p:cNvSpPr>
            <p:nvPr/>
          </p:nvSpPr>
          <p:spPr bwMode="auto">
            <a:xfrm>
              <a:off x="2286000" y="3317876"/>
              <a:ext cx="79055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dirty="0"/>
                <a:t>Атомный номер дочернего ядра </a:t>
              </a:r>
              <a:r>
                <a:rPr lang="en-US" dirty="0"/>
                <a:t>Y</a:t>
              </a:r>
              <a:r>
                <a:rPr lang="ru-RU" dirty="0"/>
                <a:t> на две единицы, а массовое число на четыре единицы меньше, чем у исходного (материнского) ядра Х.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93DDB1-B9DB-D04E-9D0E-68E99240E53B}"/>
              </a:ext>
            </a:extLst>
          </p:cNvPr>
          <p:cNvSpPr txBox="1"/>
          <p:nvPr/>
        </p:nvSpPr>
        <p:spPr>
          <a:xfrm>
            <a:off x="2285911" y="622110"/>
            <a:ext cx="707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радиоактивных распадов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2590801" y="8382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>
                <a:solidFill>
                  <a:srgbClr val="CC0000"/>
                </a:solidFill>
              </a:rPr>
              <a:t>2. </a:t>
            </a:r>
            <a:r>
              <a:rPr lang="ru-RU" b="1">
                <a:solidFill>
                  <a:srgbClr val="CC0000"/>
                </a:solidFill>
                <a:sym typeface="Symbol" pitchFamily="18" charset="2"/>
              </a:rPr>
              <a:t></a:t>
            </a:r>
            <a:r>
              <a:rPr lang="ru-RU" b="1">
                <a:solidFill>
                  <a:srgbClr val="CC0000"/>
                </a:solidFill>
              </a:rPr>
              <a:t>-распад:</a:t>
            </a:r>
            <a:endParaRPr lang="ru-RU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124200" y="1530350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>
                <a:solidFill>
                  <a:srgbClr val="CC0000"/>
                </a:solidFill>
              </a:rPr>
              <a:t>2.1. Электронный распад:</a:t>
            </a:r>
            <a:endParaRPr lang="ru-RU"/>
          </a:p>
        </p:txBody>
      </p:sp>
      <p:graphicFrame>
        <p:nvGraphicFramePr>
          <p:cNvPr id="30722" name="Object 1024"/>
          <p:cNvGraphicFramePr>
            <a:graphicFrameLocks noChangeAspect="1"/>
          </p:cNvGraphicFramePr>
          <p:nvPr/>
        </p:nvGraphicFramePr>
        <p:xfrm>
          <a:off x="4724400" y="2209801"/>
          <a:ext cx="2222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406080" progId="Equation.3">
                  <p:embed/>
                </p:oleObj>
              </mc:Choice>
              <mc:Fallback>
                <p:oleObj name="Equation" r:id="rId2" imgW="2222280" imgH="406080" progId="Equation.3">
                  <p:embed/>
                  <p:pic>
                    <p:nvPicPr>
                      <p:cNvPr id="3072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1"/>
                        <a:ext cx="2222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362200" y="3733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/>
              <a:t>Дочернее ядро имеет атомный номер, на единицу больший, чем у материнского ядра, массовые числа обоих ядер одинаковы. Наряду с электроном испускается также антинейтрино.</a:t>
            </a:r>
          </a:p>
        </p:txBody>
      </p:sp>
      <p:graphicFrame>
        <p:nvGraphicFramePr>
          <p:cNvPr id="30723" name="Object 1025"/>
          <p:cNvGraphicFramePr>
            <a:graphicFrameLocks noChangeAspect="1"/>
          </p:cNvGraphicFramePr>
          <p:nvPr/>
        </p:nvGraphicFramePr>
        <p:xfrm>
          <a:off x="3719513" y="2852738"/>
          <a:ext cx="37338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36480" imgH="342720" progId="Equation.3">
                  <p:embed/>
                </p:oleObj>
              </mc:Choice>
              <mc:Fallback>
                <p:oleObj name="Формула" r:id="rId4" imgW="1536480" imgH="342720" progId="Equation.3">
                  <p:embed/>
                  <p:pic>
                    <p:nvPicPr>
                      <p:cNvPr id="30723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852738"/>
                        <a:ext cx="37338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048000" y="685801"/>
            <a:ext cx="3582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>
                <a:solidFill>
                  <a:srgbClr val="CC0000"/>
                </a:solidFill>
              </a:rPr>
              <a:t>2.2. Позитронный распад:</a:t>
            </a:r>
            <a:endParaRPr lang="ru-RU"/>
          </a:p>
        </p:txBody>
      </p:sp>
      <p:graphicFrame>
        <p:nvGraphicFramePr>
          <p:cNvPr id="31746" name="Object 1024"/>
          <p:cNvGraphicFramePr>
            <a:graphicFrameLocks noChangeAspect="1"/>
          </p:cNvGraphicFramePr>
          <p:nvPr/>
        </p:nvGraphicFramePr>
        <p:xfrm>
          <a:off x="4635500" y="1365251"/>
          <a:ext cx="2247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06080" progId="Equation.3">
                  <p:embed/>
                </p:oleObj>
              </mc:Choice>
              <mc:Fallback>
                <p:oleObj name="Equation" r:id="rId2" imgW="2247840" imgH="406080" progId="Equation.3">
                  <p:embed/>
                  <p:pic>
                    <p:nvPicPr>
                      <p:cNvPr id="3174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365251"/>
                        <a:ext cx="22479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362200" y="3352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/>
              <a:t>Дочернее ядро имеет атомный номер, на единицу меньший, чем у материнского ядра, массовые числа обоих ядер одинаковы. Также испускаются позитрон (антиэлектрон) и нейтрино.</a:t>
            </a:r>
          </a:p>
        </p:txBody>
      </p:sp>
      <p:graphicFrame>
        <p:nvGraphicFramePr>
          <p:cNvPr id="31747" name="Object 1025"/>
          <p:cNvGraphicFramePr>
            <a:graphicFrameLocks noChangeAspect="1"/>
          </p:cNvGraphicFramePr>
          <p:nvPr/>
        </p:nvGraphicFramePr>
        <p:xfrm>
          <a:off x="4495800" y="2209801"/>
          <a:ext cx="2679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812520" progId="Equation.3">
                  <p:embed/>
                </p:oleObj>
              </mc:Choice>
              <mc:Fallback>
                <p:oleObj name="Equation" r:id="rId4" imgW="2679480" imgH="812520" progId="Equation.3">
                  <p:embed/>
                  <p:pic>
                    <p:nvPicPr>
                      <p:cNvPr id="31747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1"/>
                        <a:ext cx="26797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048000" y="685800"/>
            <a:ext cx="346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>
                <a:solidFill>
                  <a:srgbClr val="CC0000"/>
                </a:solidFill>
              </a:rPr>
              <a:t>2.3. Электронный захват:</a:t>
            </a:r>
            <a:endParaRPr lang="ru-RU"/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4660900" y="1365251"/>
          <a:ext cx="2197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06080" progId="Equation.3">
                  <p:embed/>
                </p:oleObj>
              </mc:Choice>
              <mc:Fallback>
                <p:oleObj name="Equation" r:id="rId2" imgW="2197080" imgH="406080" progId="Equation.3">
                  <p:embed/>
                  <p:pic>
                    <p:nvPicPr>
                      <p:cNvPr id="3277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365251"/>
                        <a:ext cx="21971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362200" y="3352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/>
              <a:t>Дочернее ядро имеет атомный номер, на единицу меньший, чем у материнского ядра, массовые числа обоих ядер одинаковы. Также поглощается электрон и испускается нейтрино.</a:t>
            </a:r>
          </a:p>
        </p:txBody>
      </p:sp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4495800" y="2209801"/>
          <a:ext cx="25146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634680" progId="Equation.3">
                  <p:embed/>
                </p:oleObj>
              </mc:Choice>
              <mc:Fallback>
                <p:oleObj name="Equation" r:id="rId4" imgW="2514600" imgH="634680" progId="Equation.3">
                  <p:embed/>
                  <p:pic>
                    <p:nvPicPr>
                      <p:cNvPr id="3277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1"/>
                        <a:ext cx="25146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7826" name="Text Box 2"/>
              <p:cNvSpPr txBox="1">
                <a:spLocks noChangeArrowheads="1"/>
              </p:cNvSpPr>
              <p:nvPr/>
            </p:nvSpPr>
            <p:spPr bwMode="auto">
              <a:xfrm>
                <a:off x="2590800" y="844550"/>
                <a:ext cx="7239000" cy="4899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b="1" dirty="0">
                    <a:solidFill>
                      <a:srgbClr val="CC0000"/>
                    </a:solidFill>
                  </a:rPr>
                  <a:t>3. Спонтанное деление тяжелых ядер:  </a:t>
                </a:r>
                <a:r>
                  <a:rPr lang="ru-RU" dirty="0"/>
                  <a:t>например, ядро урана делится на две примерно равные части.</a:t>
                </a:r>
                <a:endParaRPr lang="en-US" dirty="0"/>
              </a:p>
              <a:p>
                <a:pPr algn="just"/>
                <a:endParaRPr lang="ru-RU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235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sPre>
                        </m:e>
                        <m:lim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железо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sPre>
                        </m:e>
                        <m:lim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хром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141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Ba</m:t>
                              </m:r>
                            </m:e>
                          </m:sPre>
                        </m:e>
                        <m:li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хром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  <a:p>
                <a:pPr algn="just"/>
                <a:endParaRPr lang="ru-RU" dirty="0"/>
              </a:p>
              <a:p>
                <a:pPr algn="just"/>
                <a:r>
                  <a:rPr lang="ru-RU" b="1" dirty="0">
                    <a:solidFill>
                      <a:srgbClr val="CC0000"/>
                    </a:solidFill>
                  </a:rPr>
                  <a:t>4. Протонная радиоактивность:</a:t>
                </a:r>
                <a:r>
                  <a:rPr lang="ru-RU" dirty="0"/>
                  <a:t> ядро испускает 1 или 2 протона.</a:t>
                </a:r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ru-RU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</m:e>
                          </m:sPre>
                        </m:e>
                        <m:lim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кобальт (изомер)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Fe</m:t>
                              </m:r>
                            </m:e>
                          </m:sPre>
                        </m:e>
                        <m:lim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железо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sz="2400" dirty="0"/>
              </a:p>
              <a:p>
                <a:pPr algn="just"/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Fe</m:t>
                              </m:r>
                            </m:e>
                          </m:sPre>
                        </m:e>
                        <m:lim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железо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sPre>
                            <m:sPre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e>
                          </m:sPre>
                        </m:e>
                        <m:lim>
                          <m:r>
                            <a:rPr lang="ru-RU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хром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sz="2400" dirty="0"/>
              </a:p>
              <a:p>
                <a:pPr algn="just"/>
                <a:endParaRPr lang="ru-RU" dirty="0"/>
              </a:p>
            </p:txBody>
          </p:sp>
        </mc:Choice>
        <mc:Fallback>
          <p:sp>
            <p:nvSpPr>
              <p:cNvPr id="7782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844550"/>
                <a:ext cx="7239000" cy="4899803"/>
              </a:xfrm>
              <a:prstGeom prst="rect">
                <a:avLst/>
              </a:prstGeom>
              <a:blipFill>
                <a:blip r:embed="rId2"/>
                <a:stretch>
                  <a:fillRect l="-1263" t="-996" r="-1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1">
            <a:extLst>
              <a:ext uri="{FF2B5EF4-FFF2-40B4-BE49-F238E27FC236}">
                <a16:creationId xmlns:a16="http://schemas.microsoft.com/office/drawing/2014/main" id="{A730A6D1-1F16-27B5-F775-20BD57CF0458}"/>
              </a:ext>
            </a:extLst>
          </p:cNvPr>
          <p:cNvSpPr txBox="1"/>
          <p:nvPr/>
        </p:nvSpPr>
        <p:spPr bwMode="auto">
          <a:xfrm>
            <a:off x="5259942" y="4287068"/>
            <a:ext cx="3742014" cy="909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pPr/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9607D-2594-BB49-AA81-4D7A88A68153}"/>
              </a:ext>
            </a:extLst>
          </p:cNvPr>
          <p:cNvSpPr txBox="1"/>
          <p:nvPr/>
        </p:nvSpPr>
        <p:spPr>
          <a:xfrm>
            <a:off x="1556864" y="363346"/>
            <a:ext cx="930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Обменное взаимодействие. Химическая связь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E1234-F0B2-82C3-C860-1821FF279E1A}"/>
                  </a:ext>
                </a:extLst>
              </p:cNvPr>
              <p:cNvSpPr txBox="1"/>
              <p:nvPr/>
            </p:nvSpPr>
            <p:spPr>
              <a:xfrm>
                <a:off x="5352738" y="1034600"/>
                <a:ext cx="6657892" cy="386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Гайтлер и Лондон (1927): неподвижные ядра на расстоянии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приближенная волновая функция электронов как для двух независимых атомов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</m:t>
                          </m:r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</m:t>
                          </m:r>
                        </m:e>
                      </m:d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либо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ru-R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↑↓</m:t>
                          </m:r>
                          <m: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↓↑</m:t>
                          </m:r>
                        </m:e>
                      </m:d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волновая функция основного состояния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атома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водорода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6E1234-F0B2-82C3-C860-1821FF27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38" y="1034600"/>
                <a:ext cx="6657892" cy="3864904"/>
              </a:xfrm>
              <a:prstGeom prst="rect">
                <a:avLst/>
              </a:prstGeom>
              <a:blipFill>
                <a:blip r:embed="rId2"/>
                <a:stretch>
                  <a:fillRect l="-916" t="-946" r="-1740" b="-1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5C23B1-8D4E-0276-849A-678BD6F10D79}"/>
              </a:ext>
            </a:extLst>
          </p:cNvPr>
          <p:cNvGrpSpPr/>
          <p:nvPr/>
        </p:nvGrpSpPr>
        <p:grpSpPr>
          <a:xfrm>
            <a:off x="430826" y="1779793"/>
            <a:ext cx="4486614" cy="2364345"/>
            <a:chOff x="573066" y="1784419"/>
            <a:chExt cx="4767494" cy="245914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23AD4A42-F819-0CBA-A82B-C373D2EC5C1B}"/>
                </a:ext>
              </a:extLst>
            </p:cNvPr>
            <p:cNvSpPr/>
            <p:nvPr/>
          </p:nvSpPr>
          <p:spPr>
            <a:xfrm>
              <a:off x="2892560" y="1784419"/>
              <a:ext cx="2448000" cy="24485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B4B32AD-2A0D-D721-6F33-F9819EAA0001}"/>
                </a:ext>
              </a:extLst>
            </p:cNvPr>
            <p:cNvSpPr/>
            <p:nvPr/>
          </p:nvSpPr>
          <p:spPr>
            <a:xfrm>
              <a:off x="573066" y="1795000"/>
              <a:ext cx="2448000" cy="24485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B2064E5-AE95-12AE-592E-6E2289B27ACF}"/>
                </a:ext>
              </a:extLst>
            </p:cNvPr>
            <p:cNvGrpSpPr/>
            <p:nvPr/>
          </p:nvGrpSpPr>
          <p:grpSpPr>
            <a:xfrm>
              <a:off x="1625600" y="2870200"/>
              <a:ext cx="288000" cy="293080"/>
              <a:chOff x="1524000" y="2514600"/>
              <a:chExt cx="288000" cy="293080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id="{F6EC1192-3AF0-7310-4B80-B8C4A7A10786}"/>
                  </a:ext>
                </a:extLst>
              </p:cNvPr>
              <p:cNvSpPr/>
              <p:nvPr/>
            </p:nvSpPr>
            <p:spPr>
              <a:xfrm>
                <a:off x="1524000" y="2519680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81F5C585-C6C6-BA2C-A5D5-2E4B69AC784E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81F5C585-C6C6-BA2C-A5D5-2E4B69AC78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571" r="-22857" b="-11364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016CB06-7CA3-128C-9957-AEE0DAC0274C}"/>
                </a:ext>
              </a:extLst>
            </p:cNvPr>
            <p:cNvGrpSpPr/>
            <p:nvPr/>
          </p:nvGrpSpPr>
          <p:grpSpPr>
            <a:xfrm>
              <a:off x="3972560" y="2872740"/>
              <a:ext cx="288000" cy="293080"/>
              <a:chOff x="1524000" y="2514600"/>
              <a:chExt cx="288000" cy="293080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2C90175E-D59A-BA60-5242-18E224275401}"/>
                  </a:ext>
                </a:extLst>
              </p:cNvPr>
              <p:cNvSpPr/>
              <p:nvPr/>
            </p:nvSpPr>
            <p:spPr>
              <a:xfrm>
                <a:off x="1524000" y="2519680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41B2568-4CF6-ED60-0E74-36B40213119F}"/>
                      </a:ext>
                    </a:extLst>
                  </p:cNvPr>
                  <p:cNvSpPr txBox="1"/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A41B2568-4CF6-ED60-0E74-36B4021311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4988" y="2514600"/>
                    <a:ext cx="22602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714" r="-25714" b="-11628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FE97B3-5A16-D772-2851-0EEE3AD58133}"/>
                    </a:ext>
                  </a:extLst>
                </p:cNvPr>
                <p:cNvSpPr txBox="1"/>
                <p:nvPr/>
              </p:nvSpPr>
              <p:spPr>
                <a:xfrm>
                  <a:off x="4612640" y="2362200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FE97B3-5A16-D772-2851-0EEE3AD58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640" y="2362200"/>
                  <a:ext cx="22602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571" r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66F01F1-C927-30D4-37A0-4FD63D19E687}"/>
                    </a:ext>
                  </a:extLst>
                </p:cNvPr>
                <p:cNvSpPr txBox="1"/>
                <p:nvPr/>
              </p:nvSpPr>
              <p:spPr>
                <a:xfrm>
                  <a:off x="1941066" y="3507601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66F01F1-C927-30D4-37A0-4FD63D19E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066" y="3507601"/>
                  <a:ext cx="22602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429" r="-5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1247DCBD-0100-A7EA-A601-24A88107746E}"/>
                </a:ext>
              </a:extLst>
            </p:cNvPr>
            <p:cNvCxnSpPr>
              <a:cxnSpLocks/>
            </p:cNvCxnSpPr>
            <p:nvPr/>
          </p:nvCxnSpPr>
          <p:spPr>
            <a:xfrm>
              <a:off x="1898106" y="3019280"/>
              <a:ext cx="2089948" cy="13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F6AC20-7832-8D6B-6FE3-131AF9DFC607}"/>
                    </a:ext>
                  </a:extLst>
                </p:cNvPr>
                <p:cNvSpPr txBox="1"/>
                <p:nvPr/>
              </p:nvSpPr>
              <p:spPr>
                <a:xfrm>
                  <a:off x="3161028" y="2714161"/>
                  <a:ext cx="2131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F6AC20-7832-8D6B-6FE3-131AF9DFC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028" y="2714161"/>
                  <a:ext cx="21319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0303" r="-30303" b="-1162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DA072C-C2F5-9F7E-CEE6-5BA117095F76}"/>
                  </a:ext>
                </a:extLst>
              </p:cNvPr>
              <p:cNvSpPr txBox="1"/>
              <p:nvPr/>
            </p:nvSpPr>
            <p:spPr>
              <a:xfrm>
                <a:off x="430826" y="4843915"/>
                <a:ext cx="11039814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 взаимодействия атомов – среднее значение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DA072C-C2F5-9F7E-CEE6-5BA117095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6" y="4843915"/>
                <a:ext cx="11039814" cy="1898981"/>
              </a:xfrm>
              <a:prstGeom prst="rect">
                <a:avLst/>
              </a:prstGeom>
              <a:blipFill>
                <a:blip r:embed="rId8"/>
                <a:stretch>
                  <a:fillRect l="-607" t="-1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5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532749-E65D-93AB-EB41-615A2C8098AF}"/>
                  </a:ext>
                </a:extLst>
              </p:cNvPr>
              <p:cNvSpPr txBox="1"/>
              <p:nvPr/>
            </p:nvSpPr>
            <p:spPr>
              <a:xfrm>
                <a:off x="452761" y="721360"/>
                <a:ext cx="11319029" cy="5181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 вычислений</a:t>
                </a: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b="0" i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b="0" i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=1±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000" b="0" dirty="0"/>
                  <a:t> </a:t>
                </a:r>
                <a:r>
                  <a:rPr lang="ru-RU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 основного состояния </a:t>
                </a:r>
                <a:r>
                  <a:rPr lang="ru-RU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атома</a:t>
                </a:r>
                <a:r>
                  <a:rPr lang="ru-RU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водорода</a:t>
                </a:r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кулоновский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интеграл,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обменный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интеграл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нормировка (волновая функция основного состояния атома водорода предполагается нормированной).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532749-E65D-93AB-EB41-615A2C809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721360"/>
                <a:ext cx="11319029" cy="5181483"/>
              </a:xfrm>
              <a:prstGeom prst="rect">
                <a:avLst/>
              </a:prstGeom>
              <a:blipFill>
                <a:blip r:embed="rId2"/>
                <a:stretch>
                  <a:fillRect l="-539" t="-588" b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04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96192-BBF4-4509-39FE-6DF5F6A1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7" y="289288"/>
            <a:ext cx="4450466" cy="6279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388B-85AA-4E6C-BADF-8DFB103728B6}"/>
                  </a:ext>
                </a:extLst>
              </p:cNvPr>
              <p:cNvSpPr txBox="1"/>
              <p:nvPr/>
            </p:nvSpPr>
            <p:spPr>
              <a:xfrm>
                <a:off x="3454400" y="1021080"/>
                <a:ext cx="594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8388B-85AA-4E6C-BADF-8DFB1037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1021080"/>
                <a:ext cx="594650" cy="276999"/>
              </a:xfrm>
              <a:prstGeom prst="rect">
                <a:avLst/>
              </a:prstGeom>
              <a:blipFill>
                <a:blip r:embed="rId3"/>
                <a:stretch>
                  <a:fillRect l="-5155" r="-927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CDCB2-4DF6-E5BD-95F7-4133A29839D2}"/>
                  </a:ext>
                </a:extLst>
              </p:cNvPr>
              <p:cNvSpPr txBox="1"/>
              <p:nvPr/>
            </p:nvSpPr>
            <p:spPr>
              <a:xfrm>
                <a:off x="2316480" y="3835400"/>
                <a:ext cx="594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CDCB2-4DF6-E5BD-95F7-4133A2983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0" y="3835400"/>
                <a:ext cx="594650" cy="276999"/>
              </a:xfrm>
              <a:prstGeom prst="rect">
                <a:avLst/>
              </a:prstGeom>
              <a:blipFill>
                <a:blip r:embed="rId4"/>
                <a:stretch>
                  <a:fillRect l="-5102" r="-8163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862E37-3DD6-8282-D9BF-53A0D6269296}"/>
              </a:ext>
            </a:extLst>
          </p:cNvPr>
          <p:cNvSpPr txBox="1"/>
          <p:nvPr/>
        </p:nvSpPr>
        <p:spPr>
          <a:xfrm>
            <a:off x="5293360" y="1046480"/>
            <a:ext cx="62790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расчета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 спином 1 не образует связанного состояния. Система со спином 0 может образовать связанное состояние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потенциальной ямы (расстояние между ядрами водорода в молекуле)  0.88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потенциальной ямы (энергия связи атома водорода) 1.57 эВ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 значения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0.74 Å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4.5 эВ</a:t>
            </a:r>
          </a:p>
        </p:txBody>
      </p:sp>
    </p:spTree>
    <p:extLst>
      <p:ext uri="{BB962C8B-B14F-4D97-AF65-F5344CB8AC3E}">
        <p14:creationId xmlns:p14="http://schemas.microsoft.com/office/powerpoint/2010/main" val="412726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2973F-CA4D-4A25-5774-361D48228A8D}"/>
              </a:ext>
            </a:extLst>
          </p:cNvPr>
          <p:cNvSpPr txBox="1"/>
          <p:nvPr/>
        </p:nvSpPr>
        <p:spPr>
          <a:xfrm>
            <a:off x="518160" y="264160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вычисления уровней энергии многоэлектронных систем. Приближение Хартри-Фока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1E68AC-0477-DF72-D641-D7A780B4BA7D}"/>
                  </a:ext>
                </a:extLst>
              </p:cNvPr>
              <p:cNvSpPr txBox="1"/>
              <p:nvPr/>
            </p:nvSpPr>
            <p:spPr>
              <a:xfrm>
                <a:off x="660400" y="1747520"/>
                <a:ext cx="111556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Азот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электронов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Метан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6+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4=10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электронов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Вода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+8=10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Бензол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∙6+1∙6=42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электрона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Волновая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в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мерном пространстве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100 узлах на измерение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узлов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Гигабайт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байт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Даже просто хранение значений волновой функции в узлах невозможно, не говоря уже о решении системы уравнений такого размера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1E68AC-0477-DF72-D641-D7A780B4B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747520"/>
                <a:ext cx="11155681" cy="3785652"/>
              </a:xfrm>
              <a:prstGeom prst="rect">
                <a:avLst/>
              </a:prstGeom>
              <a:blipFill>
                <a:blip r:embed="rId2"/>
                <a:stretch>
                  <a:fillRect l="-820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38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16EAE-2B4D-DA51-B5B5-C8377058E136}"/>
                  </a:ext>
                </a:extLst>
              </p:cNvPr>
              <p:cNvSpPr txBox="1"/>
              <p:nvPr/>
            </p:nvSpPr>
            <p:spPr>
              <a:xfrm>
                <a:off x="598034" y="513129"/>
                <a:ext cx="10995931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Идея Хартри (1927): можно рассматривать движение каждого отдельного электрона в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самосогласованном поле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созданном всеми остальными электронами, волновая функция при этом равна произведению волновых функций отдельных электронов.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Модификация Фока (1930): волновая функция системы электронов представляется в виде надлежащим образом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симметризованного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произведения волновых функций отдельных электронов, последние определяются путем минимизации средней энергии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Вместо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переменных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 3 переменных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100 узлах на переменную --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узлов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этих методов отмечено Нобелевской премией по химии 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Попл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 1998)</a:t>
                </a: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Квантовая химия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объяснение химических свойств с точки зрения квантовой механики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16EAE-2B4D-DA51-B5B5-C8377058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4" y="513129"/>
                <a:ext cx="10995931" cy="6001643"/>
              </a:xfrm>
              <a:prstGeom prst="rect">
                <a:avLst/>
              </a:prstGeom>
              <a:blipFill>
                <a:blip r:embed="rId2"/>
                <a:stretch>
                  <a:fillRect l="-831" t="-812" r="-1220" b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18B0A-C23D-8587-6A66-66748BD7FA57}"/>
              </a:ext>
            </a:extLst>
          </p:cNvPr>
          <p:cNvSpPr txBox="1"/>
          <p:nvPr/>
        </p:nvSpPr>
        <p:spPr>
          <a:xfrm>
            <a:off x="2824480" y="436880"/>
            <a:ext cx="6720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Дирака. Античастицы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5EE9CD-413E-B172-7F84-3E38320E2261}"/>
                  </a:ext>
                </a:extLst>
              </p:cNvPr>
              <p:cNvSpPr txBox="1"/>
              <p:nvPr/>
            </p:nvSpPr>
            <p:spPr>
              <a:xfrm>
                <a:off x="904241" y="1452880"/>
                <a:ext cx="10789920" cy="507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Связь энергии и импульса в классической механике и специальной теории относительности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Шредингера и Клейна-Гордона (1926) для свободной частицы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Идея Дирака (1928): написать релятивистское обобщение уравнения Шредингера, которое было бы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линейно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линейно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5EE9CD-413E-B172-7F84-3E38320E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1" y="1452880"/>
                <a:ext cx="10789920" cy="5072351"/>
              </a:xfrm>
              <a:prstGeom prst="rect">
                <a:avLst/>
              </a:prstGeom>
              <a:blipFill>
                <a:blip r:embed="rId2"/>
                <a:stretch>
                  <a:fillRect l="-847" t="-962" b="-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8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7912</TotalTime>
  <Words>2457</Words>
  <Application>Microsoft Office PowerPoint</Application>
  <PresentationFormat>Широкоэкранный</PresentationFormat>
  <Paragraphs>273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dvp1234567@outlook.com</dc:creator>
  <cp:lastModifiedBy>dvp1234567@outlook.com</cp:lastModifiedBy>
  <cp:revision>47</cp:revision>
  <dcterms:created xsi:type="dcterms:W3CDTF">2022-05-19T05:35:39Z</dcterms:created>
  <dcterms:modified xsi:type="dcterms:W3CDTF">2023-05-31T17:19:34Z</dcterms:modified>
</cp:coreProperties>
</file>