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0" r:id="rId7"/>
    <p:sldId id="262" r:id="rId8"/>
    <p:sldId id="263" r:id="rId9"/>
    <p:sldId id="264" r:id="rId10"/>
    <p:sldId id="281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451EE-AA06-0404-863B-CE7808249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138DFF-8B61-36E7-8603-5533B31EB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F43E2-6866-A0C6-936D-FAAFBF64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EBD6A-B361-B0A8-5E05-07D44FAB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DB974-AECC-F05D-3273-A72DB7AD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4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E991-082E-3D7F-0539-B16A13D7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80E32C-61D0-5E4B-A3F1-FFC0FACF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35C7E9-5C8E-4711-BC9D-C150174A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74A69-2A4C-591F-0C7D-3A0FEBD6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0291F-30C5-E624-25B4-D4C41805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5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296A84-A514-D5A2-E4B0-3D670E1E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29D033-3C32-BF80-5D58-8E428B39B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37043-A15E-DE3A-73B0-A796AD58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78E58-14DD-C102-C6DE-CC0FAB14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14DE0-FD1D-C495-4111-79538C95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4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46E71-545E-AD6E-340A-13CCE66D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7B02B-8102-9C45-2449-EDD3D93BA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2D294-127A-2EA8-EE7B-88B98D17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DF803-1878-16DA-EE59-E46914B2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58732-7737-A2C6-4A84-E10A7314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02878-7D65-F79C-67BB-61378D25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2E24B-3B3A-FE21-D1F9-ECA338152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1F453-70C7-1DE4-94D0-0886B027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18E980-ED6E-BE5B-D5F3-5489A3D9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1DE3B-4228-6E53-E77B-A21F0E35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2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03569-37C8-C93E-62CE-5CB066A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93230-60B2-71A0-7506-F5ADD5715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7011-B962-98DC-15C5-209A9A551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B3A32F-C7AD-F1FE-8B55-B380DCDA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155D65-1228-E60E-3C5E-45818B13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9093B-A310-7F23-D944-35C5B8E9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1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4078D-4FBD-67F1-68C3-3254EE41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014C9A-D8E0-9752-ACB1-A34FE77B1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F8172-EACE-C4F2-D200-ECF99CB93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D302CA-9D22-6B71-ED50-D54FC1206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370B8C-F648-249C-6709-DF4DCCBF2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7B3113-AA69-2D5E-9210-865F20DB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4B24BA-B0FE-8051-0A54-66BEBB70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077130-AD8D-7A0D-A55C-DD75C43E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6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1C38C-83C0-3DC3-BEDF-D93F73F5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59244-10B9-06BA-826C-68ADCE15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BEA538-FEB4-7B57-ED71-0C905277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5878F5-16A6-D2B4-A6E5-13626383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8EB102-6198-5861-493B-52F02352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2926B6-DF70-6DF4-6C57-04E947DC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1F8147-5E89-AC90-733F-88B56FEA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3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8D2D-6534-7D25-BB5B-663D8AFB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2137D-8AB7-ED5F-68ED-2F824C44F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D7437-F972-6D00-90DE-CFA93A03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5C3E3-95FF-EB14-826F-7388C361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64AB3-306E-FFAB-E326-8F4EC26B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3F7D6-363A-3B79-5BDA-1C964E9E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22F26-C64D-6211-48BA-C33C8A0E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CE0C3F-A0C0-1997-E117-FBED35D4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1CA05-6542-CB20-7BE8-EB7138F4A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6A02A-85D4-7BA0-C44D-8137D4E5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4E3E2-9949-10CB-A515-0137054B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82F95-81EA-7290-534C-4D5E5C20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0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F07A3-4CEC-EF32-D852-DFF0019D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B3E470-9379-60A2-5F18-3A4F3664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AE010-A7FA-7884-2853-7E3B06DE0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F70E-CDC9-4FA2-A97A-98ECAD94697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8B4AE-5533-10E4-BF21-3F9A2E3A1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EB38C-03C6-A959-3436-B80F13E50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9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D4F91-CA1B-C861-8CB9-94A2E401A606}"/>
              </a:ext>
            </a:extLst>
          </p:cNvPr>
          <p:cNvSpPr txBox="1"/>
          <p:nvPr/>
        </p:nvSpPr>
        <p:spPr>
          <a:xfrm>
            <a:off x="3593293" y="348480"/>
            <a:ext cx="500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взаимодействия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688EF4-A40C-1730-356C-9A2FF5294EF0}"/>
                  </a:ext>
                </a:extLst>
              </p:cNvPr>
              <p:cNvSpPr txBox="1"/>
              <p:nvPr/>
            </p:nvSpPr>
            <p:spPr>
              <a:xfrm>
                <a:off x="778274" y="1200698"/>
                <a:ext cx="10635449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Резерфорд (1899) – выделение бета-излучения из общей радиоактивности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Чедвик (1914) – непрерывный спектр бета-излучения (вылетают электроны любых энергий). Проблема несохранения энергии в бета-распаде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Паули (1930, 1933) – вместе с электроном рождается неизвестная пока частица, которая и уносит часть энергии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Ферми (1934) – новое </a:t>
                </a:r>
                <a:r>
                  <a:rPr lang="ru-RU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четырехфермионное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взаимодействие,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гипотетическая частица Паули названа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нейтрино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Новая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константа взаимодействия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688EF4-A40C-1730-356C-9A2FF5294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4" y="1200698"/>
                <a:ext cx="10635449" cy="3170099"/>
              </a:xfrm>
              <a:prstGeom prst="rect">
                <a:avLst/>
              </a:prstGeom>
              <a:blipFill>
                <a:blip r:embed="rId2"/>
                <a:stretch>
                  <a:fillRect l="-631" t="-1154"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B192394-6A7C-84B0-51C7-9B78983471C5}"/>
              </a:ext>
            </a:extLst>
          </p:cNvPr>
          <p:cNvGrpSpPr/>
          <p:nvPr/>
        </p:nvGrpSpPr>
        <p:grpSpPr>
          <a:xfrm>
            <a:off x="7467925" y="4628682"/>
            <a:ext cx="2963683" cy="1843614"/>
            <a:chOff x="5578165" y="4811562"/>
            <a:chExt cx="2963683" cy="1843614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C2FB68DC-71EC-3CE4-F276-3DAD7F624B93}"/>
                </a:ext>
              </a:extLst>
            </p:cNvPr>
            <p:cNvCxnSpPr/>
            <p:nvPr/>
          </p:nvCxnSpPr>
          <p:spPr>
            <a:xfrm>
              <a:off x="5926472" y="5134127"/>
              <a:ext cx="2281561" cy="13671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3C3303A4-9092-CB09-DAC9-5E14EAB54AA5}"/>
                </a:ext>
              </a:extLst>
            </p:cNvPr>
            <p:cNvCxnSpPr/>
            <p:nvPr/>
          </p:nvCxnSpPr>
          <p:spPr>
            <a:xfrm flipV="1">
              <a:off x="5926472" y="4965451"/>
              <a:ext cx="2281561" cy="1535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27F36C44-F096-4A95-27A1-3406C27D53F1}"/>
                </a:ext>
              </a:extLst>
            </p:cNvPr>
            <p:cNvSpPr/>
            <p:nvPr/>
          </p:nvSpPr>
          <p:spPr>
            <a:xfrm rot="14300896">
              <a:off x="7574611" y="529578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7B3CE7E9-CDC8-7CB2-61D8-60700A60F93C}"/>
                </a:ext>
              </a:extLst>
            </p:cNvPr>
            <p:cNvSpPr/>
            <p:nvPr/>
          </p:nvSpPr>
          <p:spPr>
            <a:xfrm rot="3239376">
              <a:off x="6410812" y="6069812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>
              <a:extLst>
                <a:ext uri="{FF2B5EF4-FFF2-40B4-BE49-F238E27FC236}">
                  <a16:creationId xmlns:a16="http://schemas.microsoft.com/office/drawing/2014/main" id="{2EF75DB7-8912-EA44-0EED-67C98FE196BD}"/>
                </a:ext>
              </a:extLst>
            </p:cNvPr>
            <p:cNvSpPr/>
            <p:nvPr/>
          </p:nvSpPr>
          <p:spPr>
            <a:xfrm rot="18241978">
              <a:off x="6410969" y="5393129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8F9BAE6E-F5C2-7563-CF68-C79948F3C092}"/>
                </a:ext>
              </a:extLst>
            </p:cNvPr>
            <p:cNvSpPr/>
            <p:nvPr/>
          </p:nvSpPr>
          <p:spPr>
            <a:xfrm rot="7372531">
              <a:off x="7450474" y="601280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1CF2094-AAAF-7B01-AC7B-E5BE9297C299}"/>
                    </a:ext>
                  </a:extLst>
                </p:cNvPr>
                <p:cNvSpPr txBox="1"/>
                <p:nvPr/>
              </p:nvSpPr>
              <p:spPr>
                <a:xfrm>
                  <a:off x="5578165" y="6347399"/>
                  <a:ext cx="209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1CF2094-AAAF-7B01-AC7B-E5BE9297C2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165" y="6347399"/>
                  <a:ext cx="20954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4706" r="-176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A97D6F1-B452-DC6E-C05D-FD31C84894D3}"/>
                    </a:ext>
                  </a:extLst>
                </p:cNvPr>
                <p:cNvSpPr txBox="1"/>
                <p:nvPr/>
              </p:nvSpPr>
              <p:spPr>
                <a:xfrm>
                  <a:off x="5584193" y="4965451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A97D6F1-B452-DC6E-C05D-FD31C8489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93" y="4965451"/>
                  <a:ext cx="20351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0303" t="-12000" r="-75758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9CC782-95B1-8E7F-8BDC-F0A759999ED5}"/>
                    </a:ext>
                  </a:extLst>
                </p:cNvPr>
                <p:cNvSpPr txBox="1"/>
                <p:nvPr/>
              </p:nvSpPr>
              <p:spPr>
                <a:xfrm>
                  <a:off x="8346795" y="4811562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9CC782-95B1-8E7F-8BDC-F0A759999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795" y="4811562"/>
                  <a:ext cx="1950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5625" t="-1961" r="-1093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5369F1-304A-4EF1-9C19-6D2FF6206827}"/>
                    </a:ext>
                  </a:extLst>
                </p:cNvPr>
                <p:cNvSpPr txBox="1"/>
                <p:nvPr/>
              </p:nvSpPr>
              <p:spPr>
                <a:xfrm>
                  <a:off x="8346795" y="6347399"/>
                  <a:ext cx="1899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5369F1-304A-4EF1-9C19-6D2FF6206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795" y="6347399"/>
                  <a:ext cx="18998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6129" r="-193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A5C31B-8B47-46AB-7DE9-6F2B9E2F6B8F}"/>
                    </a:ext>
                  </a:extLst>
                </p:cNvPr>
                <p:cNvSpPr txBox="1"/>
                <p:nvPr/>
              </p:nvSpPr>
              <p:spPr>
                <a:xfrm>
                  <a:off x="6781533" y="5839411"/>
                  <a:ext cx="5452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A5C31B-8B47-46AB-7DE9-6F2B9E2F6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533" y="5839411"/>
                  <a:ext cx="54529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332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9E4A3-436C-2AE7-9FD9-F272F654E39E}"/>
              </a:ext>
            </a:extLst>
          </p:cNvPr>
          <p:cNvSpPr txBox="1"/>
          <p:nvPr/>
        </p:nvSpPr>
        <p:spPr>
          <a:xfrm>
            <a:off x="853441" y="1005840"/>
            <a:ext cx="10698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Нейтрино (на момент создания теории были известны электрон,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электронное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мюонное нейтрино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позднее были открыты еще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тау-лептон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тау-нейтрино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первоначально считались безмассовыми. Однако в 2015 году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Кадзита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Макдональд) были экспериментально обнаружены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нейтринные осцилляции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(переход нейтрино одного типа в другой), что свидетельствует о наличие у нейтрино массы. </a:t>
            </a:r>
          </a:p>
        </p:txBody>
      </p:sp>
    </p:spTree>
    <p:extLst>
      <p:ext uri="{BB962C8B-B14F-4D97-AF65-F5344CB8AC3E}">
        <p14:creationId xmlns:p14="http://schemas.microsoft.com/office/powerpoint/2010/main" val="83645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CBF94-96EA-F7F4-F857-88ED98CB3B80}"/>
              </a:ext>
            </a:extLst>
          </p:cNvPr>
          <p:cNvSpPr txBox="1"/>
          <p:nvPr/>
        </p:nvSpPr>
        <p:spPr>
          <a:xfrm>
            <a:off x="3469864" y="355600"/>
            <a:ext cx="525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взаимодействия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9B857-FA76-BBAA-39B2-8912E503A0E4}"/>
              </a:ext>
            </a:extLst>
          </p:cNvPr>
          <p:cNvSpPr txBox="1"/>
          <p:nvPr/>
        </p:nvSpPr>
        <p:spPr>
          <a:xfrm>
            <a:off x="833120" y="1615440"/>
            <a:ext cx="10505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Резерфорд (1911) – обнаружение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атомного ядра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Резерфорд (1919) – ядерные реакции, ядро атома водорода как элементарная частица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Протон-электронная модель ядра. Трудности в объяснении спина ядер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Чедвик (1932) – открытие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Иваненко, Гейзенберг (1932) –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нейтрон-протонная модель ядра</a:t>
            </a:r>
          </a:p>
        </p:txBody>
      </p:sp>
    </p:spTree>
    <p:extLst>
      <p:ext uri="{BB962C8B-B14F-4D97-AF65-F5344CB8AC3E}">
        <p14:creationId xmlns:p14="http://schemas.microsoft.com/office/powerpoint/2010/main" val="11262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AA0DB9-25D8-2385-73E9-164A6D8B3B37}"/>
              </a:ext>
            </a:extLst>
          </p:cNvPr>
          <p:cNvSpPr txBox="1"/>
          <p:nvPr/>
        </p:nvSpPr>
        <p:spPr>
          <a:xfrm>
            <a:off x="899160" y="7620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Обменный характер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сильных взаимодействий (Гейзенберг, Иваненко, Тамм, 1934): попытка объяснить притяжение нейтронов и протонов обменом электронами и нейтрино (по аналогии с обменом фотонами при электромагнитном взаимодействии).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D93B9A-E796-D2DD-B860-5FCBB2170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52" y="2922587"/>
            <a:ext cx="7021363" cy="30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2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C712B-72DD-339A-E319-973697D32049}"/>
              </a:ext>
            </a:extLst>
          </p:cNvPr>
          <p:cNvSpPr txBox="1"/>
          <p:nvPr/>
        </p:nvSpPr>
        <p:spPr>
          <a:xfrm>
            <a:off x="3864716" y="386080"/>
            <a:ext cx="44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Юкавы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842C10-238C-E452-0B7A-4311935FCFF2}"/>
                  </a:ext>
                </a:extLst>
              </p:cNvPr>
              <p:cNvSpPr txBox="1"/>
              <p:nvPr/>
            </p:nvSpPr>
            <p:spPr>
              <a:xfrm>
                <a:off x="447039" y="1298483"/>
                <a:ext cx="4968241" cy="497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Безмассовая частица, классика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Безмассовая частица, квантовая механика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Сферически-симметричное решение в статическом случае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Дальнодействующий потенциал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842C10-238C-E452-0B7A-4311935FC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39" y="1298483"/>
                <a:ext cx="4968241" cy="4979376"/>
              </a:xfrm>
              <a:prstGeom prst="rect">
                <a:avLst/>
              </a:prstGeom>
              <a:blipFill>
                <a:blip r:embed="rId2"/>
                <a:stretch>
                  <a:fillRect l="-1227" t="-612" b="-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BAC45-138C-699B-4CDA-180A4E8898B5}"/>
                  </a:ext>
                </a:extLst>
              </p:cNvPr>
              <p:cNvSpPr txBox="1"/>
              <p:nvPr/>
            </p:nvSpPr>
            <p:spPr>
              <a:xfrm>
                <a:off x="5852161" y="1298483"/>
                <a:ext cx="5892800" cy="5341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Массивная частица, классика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Массивная частица, квантовая механика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Сферически-симметричное решение в статическом случае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Короткодействующий потенциал с характерным радиусом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BAC45-138C-699B-4CDA-180A4E889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1" y="1298483"/>
                <a:ext cx="5892800" cy="5341142"/>
              </a:xfrm>
              <a:prstGeom prst="rect">
                <a:avLst/>
              </a:prstGeom>
              <a:blipFill>
                <a:blip r:embed="rId3"/>
                <a:stretch>
                  <a:fillRect l="-1034" t="-571" b="-1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28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42A6FD-A081-4F86-43CD-1D428C73BAB3}"/>
                  </a:ext>
                </a:extLst>
              </p:cNvPr>
              <p:cNvSpPr txBox="1"/>
              <p:nvPr/>
            </p:nvSpPr>
            <p:spPr>
              <a:xfrm>
                <a:off x="721360" y="711200"/>
                <a:ext cx="10556240" cy="256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Юкава предположил, что существует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неизвестная частица массой порядка 100 МэВ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(ровно столько нужно для радиуса действия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м) со спином 0 (в дальнейшем получила название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-мезон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так что взаимодействие нейтронов и протонов в ядре обусловлено обменом такой частицей (по аналогии с фотоном). Для объяснения зарядовой независимости ядерных сил нужно ввести не только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заряженные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-мезоны, но и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нейтральные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Была введена новая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константа ядерного взаимодействия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Пионы были экспериментально открыты в 1947 году (массы 140 и 135 МэВ)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42A6FD-A081-4F86-43CD-1D428C73B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" y="711200"/>
                <a:ext cx="10556240" cy="2561983"/>
              </a:xfrm>
              <a:prstGeom prst="rect">
                <a:avLst/>
              </a:prstGeom>
              <a:blipFill>
                <a:blip r:embed="rId2"/>
                <a:stretch>
                  <a:fillRect l="-577" t="-1429"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EA8872C-B671-14B9-14F4-C500FEA155C6}"/>
              </a:ext>
            </a:extLst>
          </p:cNvPr>
          <p:cNvGrpSpPr/>
          <p:nvPr/>
        </p:nvGrpSpPr>
        <p:grpSpPr>
          <a:xfrm>
            <a:off x="1181417" y="3975569"/>
            <a:ext cx="9364591" cy="2446324"/>
            <a:chOff x="1303337" y="3904449"/>
            <a:chExt cx="9364591" cy="244632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DEA4DD7-DC94-2FFC-4C06-D05E3E397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337" y="3904449"/>
              <a:ext cx="9364591" cy="2446324"/>
            </a:xfrm>
            <a:prstGeom prst="rect">
              <a:avLst/>
            </a:prstGeom>
          </p:spPr>
        </p:pic>
        <p:sp useBgFill="1">
          <p:nvSpPr>
            <p:cNvPr id="5" name="TextBox 4">
              <a:extLst>
                <a:ext uri="{FF2B5EF4-FFF2-40B4-BE49-F238E27FC236}">
                  <a16:creationId xmlns:a16="http://schemas.microsoft.com/office/drawing/2014/main" id="{9766DD6C-8128-7785-3ED2-A6A93E4A3CA3}"/>
                </a:ext>
              </a:extLst>
            </p:cNvPr>
            <p:cNvSpPr txBox="1"/>
            <p:nvPr/>
          </p:nvSpPr>
          <p:spPr>
            <a:xfrm>
              <a:off x="9855200" y="3904449"/>
              <a:ext cx="2133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endParaRPr lang="ru-RU" dirty="0"/>
            </a:p>
          </p:txBody>
        </p:sp>
        <p:sp useBgFill="1">
          <p:nvSpPr>
            <p:cNvPr id="6" name="TextBox 5">
              <a:extLst>
                <a:ext uri="{FF2B5EF4-FFF2-40B4-BE49-F238E27FC236}">
                  <a16:creationId xmlns:a16="http://schemas.microsoft.com/office/drawing/2014/main" id="{506EE1AC-FA75-8EE0-95AF-D33FE7D93A4D}"/>
                </a:ext>
              </a:extLst>
            </p:cNvPr>
            <p:cNvSpPr txBox="1"/>
            <p:nvPr/>
          </p:nvSpPr>
          <p:spPr>
            <a:xfrm>
              <a:off x="9845040" y="5616000"/>
              <a:ext cx="22352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54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BD2AA-35AA-027C-FC53-D14A038A24B6}"/>
              </a:ext>
            </a:extLst>
          </p:cNvPr>
          <p:cNvSpPr txBox="1"/>
          <p:nvPr/>
        </p:nvSpPr>
        <p:spPr>
          <a:xfrm>
            <a:off x="167640" y="233680"/>
            <a:ext cx="1185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 частиц. Октеты и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декуплеты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Восьмеричный путь. Кварки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96DCA8-78F6-9A7C-8A99-8F4B680B8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457216"/>
            <a:ext cx="3896282" cy="2829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08B1B-B3CB-7E37-2C25-DEF07585169F}"/>
              </a:ext>
            </a:extLst>
          </p:cNvPr>
          <p:cNvSpPr txBox="1"/>
          <p:nvPr/>
        </p:nvSpPr>
        <p:spPr>
          <a:xfrm>
            <a:off x="670561" y="1053312"/>
            <a:ext cx="108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середине 60-х годов было известно уже несколько десятков частиц, возникающих в ядерных реакциях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адронов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Оказалось, что частицы группируются по 1 (синглеты), по 8 (октеты) и по 10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декуплеты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DA9A0E-8188-9CDE-4688-60FE5E863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55" y="2543819"/>
            <a:ext cx="4345265" cy="35536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6A5051-5D1D-692C-FF1F-1B37BD2FA9E6}"/>
                  </a:ext>
                </a:extLst>
              </p:cNvPr>
              <p:cNvSpPr txBox="1"/>
              <p:nvPr/>
            </p:nvSpPr>
            <p:spPr>
              <a:xfrm>
                <a:off x="1544320" y="5804688"/>
                <a:ext cx="31720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Октет и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декуплет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барионов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заряд,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странность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6A5051-5D1D-692C-FF1F-1B37BD2FA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0" y="5804688"/>
                <a:ext cx="3172022" cy="707886"/>
              </a:xfrm>
              <a:prstGeom prst="rect">
                <a:avLst/>
              </a:prstGeom>
              <a:blipFill>
                <a:blip r:embed="rId4"/>
                <a:stretch>
                  <a:fillRect l="-1919" t="-4310" r="-768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80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F57B0-370E-5253-089E-FB5ECC0F433C}"/>
              </a:ext>
            </a:extLst>
          </p:cNvPr>
          <p:cNvSpPr txBox="1"/>
          <p:nvPr/>
        </p:nvSpPr>
        <p:spPr>
          <a:xfrm>
            <a:off x="731520" y="721360"/>
            <a:ext cx="10932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-Манн, Цвейг (1964): особенности группирования частиц можно объяснить, если предположить, что частицы легче протона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состоят из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антикварка, а частицы тяжелее протона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барионы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--  из трех кварков. Кварков всего три: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(up),      d (down),      s (strange)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Странность – просто количество странных кварков в адроне. Кварки имеют дробные заряды: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u  +2/3,      d  -1/3,      s  -1/3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спин ½. При сильных взаимодействиях кварки не исчезают и не появляются, меняется лишь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 взаимодействующих частиц</a:t>
            </a:r>
          </a:p>
        </p:txBody>
      </p:sp>
    </p:spTree>
    <p:extLst>
      <p:ext uri="{BB962C8B-B14F-4D97-AF65-F5344CB8AC3E}">
        <p14:creationId xmlns:p14="http://schemas.microsoft.com/office/powerpoint/2010/main" val="283131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A97CB6-0F01-7401-86EC-32242B80562F}"/>
                  </a:ext>
                </a:extLst>
              </p:cNvPr>
              <p:cNvSpPr txBox="1"/>
              <p:nvPr/>
            </p:nvSpPr>
            <p:spPr>
              <a:xfrm>
                <a:off x="690880" y="701040"/>
                <a:ext cx="108813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Оказывается, что девять вариантов из кварка и антикварка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×3=1+8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естественным образом делятся на синглет и октет, а 27 вариантов из трех кварков 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×3×3=10+8+8+1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декуплет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два октета и синглет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Кварковый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состав некоторых адронов: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A97CB6-0F01-7401-86EC-32242B805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" y="701040"/>
                <a:ext cx="10881360" cy="1938992"/>
              </a:xfrm>
              <a:prstGeom prst="rect">
                <a:avLst/>
              </a:prstGeom>
              <a:blipFill>
                <a:blip r:embed="rId2"/>
                <a:stretch>
                  <a:fillRect l="-840" t="-2516" r="-1513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B958B7F4-D5B4-B4F1-16F2-E8118F230D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724579"/>
                  </p:ext>
                </p:extLst>
              </p:nvPr>
            </p:nvGraphicFramePr>
            <p:xfrm>
              <a:off x="1554480" y="3005666"/>
              <a:ext cx="3302000" cy="33394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1000">
                      <a:extLst>
                        <a:ext uri="{9D8B030D-6E8A-4147-A177-3AD203B41FA5}">
                          <a16:colId xmlns:a16="http://schemas.microsoft.com/office/drawing/2014/main" val="2046630517"/>
                        </a:ext>
                      </a:extLst>
                    </a:gridCol>
                    <a:gridCol w="1651000">
                      <a:extLst>
                        <a:ext uri="{9D8B030D-6E8A-4147-A177-3AD203B41FA5}">
                          <a16:colId xmlns:a16="http://schemas.microsoft.com/office/drawing/2014/main" val="29990213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𝑢𝑢𝑑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8798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𝑢𝑑𝑑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262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𝑢𝑑𝑠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2398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𝑢𝑢𝑠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7431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𝑢𝑑𝑠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3113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𝑑𝑑𝑠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8711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86622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4613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77329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B958B7F4-D5B4-B4F1-16F2-E8118F230D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724579"/>
                  </p:ext>
                </p:extLst>
              </p:nvPr>
            </p:nvGraphicFramePr>
            <p:xfrm>
              <a:off x="1554480" y="3005666"/>
              <a:ext cx="3302000" cy="33394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1000">
                      <a:extLst>
                        <a:ext uri="{9D8B030D-6E8A-4147-A177-3AD203B41FA5}">
                          <a16:colId xmlns:a16="http://schemas.microsoft.com/office/drawing/2014/main" val="2046630517"/>
                        </a:ext>
                      </a:extLst>
                    </a:gridCol>
                    <a:gridCol w="1651000">
                      <a:extLst>
                        <a:ext uri="{9D8B030D-6E8A-4147-A177-3AD203B41FA5}">
                          <a16:colId xmlns:a16="http://schemas.microsoft.com/office/drawing/2014/main" val="29990213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1639" r="-100738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1639" r="-738" b="-8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98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101639" r="-100738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101639" r="-738" b="-7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262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201639" r="-100738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201639" r="-738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2398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306667" r="-100738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306667" r="-738" b="-51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431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400000" r="-100738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400000" r="-738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113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500000" r="-100738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500000" r="-738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711708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600000" r="-10073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600000" r="-738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62245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700000" r="-10073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700000" r="-73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4613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800000" r="-10073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800000" r="-73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3297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3F9879C-17D3-0D50-9A1A-88F37D49EC9B}"/>
              </a:ext>
            </a:extLst>
          </p:cNvPr>
          <p:cNvGrpSpPr/>
          <p:nvPr/>
        </p:nvGrpSpPr>
        <p:grpSpPr>
          <a:xfrm>
            <a:off x="6415931" y="2787857"/>
            <a:ext cx="4807251" cy="2414990"/>
            <a:chOff x="6365131" y="3021537"/>
            <a:chExt cx="4807251" cy="241499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9DE26800-CDB5-0F9E-7E7F-D0AEE0A80E5B}"/>
                </a:ext>
              </a:extLst>
            </p:cNvPr>
            <p:cNvCxnSpPr/>
            <p:nvPr/>
          </p:nvCxnSpPr>
          <p:spPr>
            <a:xfrm>
              <a:off x="6675120" y="3429000"/>
              <a:ext cx="4165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A6F44A3-92C4-4C86-F39F-677F81BBF65B}"/>
                </a:ext>
              </a:extLst>
            </p:cNvPr>
            <p:cNvCxnSpPr>
              <a:cxnSpLocks/>
            </p:cNvCxnSpPr>
            <p:nvPr/>
          </p:nvCxnSpPr>
          <p:spPr>
            <a:xfrm>
              <a:off x="6675120" y="3642360"/>
              <a:ext cx="4165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5E45FA7E-660D-4881-C5E7-E0611EB759D4}"/>
                </a:ext>
              </a:extLst>
            </p:cNvPr>
            <p:cNvCxnSpPr/>
            <p:nvPr/>
          </p:nvCxnSpPr>
          <p:spPr>
            <a:xfrm>
              <a:off x="6675120" y="3870960"/>
              <a:ext cx="177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B8320CA-21FE-A348-09DA-3207AF0AF943}"/>
                </a:ext>
              </a:extLst>
            </p:cNvPr>
            <p:cNvCxnSpPr/>
            <p:nvPr/>
          </p:nvCxnSpPr>
          <p:spPr>
            <a:xfrm flipH="1">
              <a:off x="7853680" y="3870960"/>
              <a:ext cx="599440" cy="1148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3724C170-3EE9-2429-1D6A-2113A358B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040" y="3870960"/>
              <a:ext cx="579120" cy="1148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A82CD53-14F4-E26C-B401-3573726F5371}"/>
                </a:ext>
              </a:extLst>
            </p:cNvPr>
            <p:cNvCxnSpPr/>
            <p:nvPr/>
          </p:nvCxnSpPr>
          <p:spPr>
            <a:xfrm>
              <a:off x="8646160" y="3870960"/>
              <a:ext cx="21945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18E854F-1B7C-2552-133F-064C6FE49F79}"/>
                    </a:ext>
                  </a:extLst>
                </p:cNvPr>
                <p:cNvSpPr txBox="1"/>
                <p:nvPr/>
              </p:nvSpPr>
              <p:spPr>
                <a:xfrm>
                  <a:off x="6365868" y="3290500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18E854F-1B7C-2552-133F-064C6FE49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868" y="3290500"/>
                  <a:ext cx="21172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C468F2-4E75-397B-71FC-51D5A1E45967}"/>
                    </a:ext>
                  </a:extLst>
                </p:cNvPr>
                <p:cNvSpPr txBox="1"/>
                <p:nvPr/>
              </p:nvSpPr>
              <p:spPr>
                <a:xfrm>
                  <a:off x="6365131" y="3534895"/>
                  <a:ext cx="2149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C468F2-4E75-397B-71FC-51D5A1E45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131" y="3534895"/>
                  <a:ext cx="21493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7778" r="-22222" b="-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00A37B-D997-F57C-52DF-3585F97617E7}"/>
                    </a:ext>
                  </a:extLst>
                </p:cNvPr>
                <p:cNvSpPr txBox="1"/>
                <p:nvPr/>
              </p:nvSpPr>
              <p:spPr>
                <a:xfrm>
                  <a:off x="6375182" y="3732460"/>
                  <a:ext cx="2149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00A37B-D997-F57C-52DF-3585F9761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182" y="3732460"/>
                  <a:ext cx="21493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8571" r="-25714" b="-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9042268-3998-FE0F-7203-D4B34ED7EF39}"/>
                    </a:ext>
                  </a:extLst>
                </p:cNvPr>
                <p:cNvSpPr txBox="1"/>
                <p:nvPr/>
              </p:nvSpPr>
              <p:spPr>
                <a:xfrm>
                  <a:off x="10958189" y="3290500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9042268-3998-FE0F-7203-D4B34ED7E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8189" y="3290500"/>
                  <a:ext cx="211725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7143" r="-1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2CB8198-4293-47E9-AD45-36813180A57F}"/>
                    </a:ext>
                  </a:extLst>
                </p:cNvPr>
                <p:cNvSpPr txBox="1"/>
                <p:nvPr/>
              </p:nvSpPr>
              <p:spPr>
                <a:xfrm>
                  <a:off x="10957451" y="3503860"/>
                  <a:ext cx="2149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2CB8198-4293-47E9-AD45-36813180A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451" y="3503860"/>
                  <a:ext cx="21493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8571" r="-25714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59BBDE-4EED-6AB4-FC80-1F8C51C03314}"/>
                    </a:ext>
                  </a:extLst>
                </p:cNvPr>
                <p:cNvSpPr txBox="1"/>
                <p:nvPr/>
              </p:nvSpPr>
              <p:spPr>
                <a:xfrm>
                  <a:off x="10937868" y="3732460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59BBDE-4EED-6AB4-FC80-1F8C51C03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7868" y="3732460"/>
                  <a:ext cx="211725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495315-7407-2283-CD2D-6ED861F274C0}"/>
                    </a:ext>
                  </a:extLst>
                </p:cNvPr>
                <p:cNvSpPr txBox="1"/>
                <p:nvPr/>
              </p:nvSpPr>
              <p:spPr>
                <a:xfrm>
                  <a:off x="7936217" y="5127981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495315-7407-2283-CD2D-6ED861F27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217" y="5127981"/>
                  <a:ext cx="211725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775347-0DF0-2EF2-DDBC-7A14256F40BA}"/>
                    </a:ext>
                  </a:extLst>
                </p:cNvPr>
                <p:cNvSpPr txBox="1"/>
                <p:nvPr/>
              </p:nvSpPr>
              <p:spPr>
                <a:xfrm>
                  <a:off x="7724442" y="5121889"/>
                  <a:ext cx="214931" cy="3146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775347-0DF0-2EF2-DDBC-7A14256F4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442" y="5121889"/>
                  <a:ext cx="214931" cy="314638"/>
                </a:xfrm>
                <a:prstGeom prst="rect">
                  <a:avLst/>
                </a:prstGeom>
                <a:blipFill>
                  <a:blip r:embed="rId11"/>
                  <a:stretch>
                    <a:fillRect l="-27778" t="-1961" r="-88889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B750F2-5266-1EDA-505B-430DF42F9C07}"/>
                    </a:ext>
                  </a:extLst>
                </p:cNvPr>
                <p:cNvSpPr txBox="1"/>
                <p:nvPr/>
              </p:nvSpPr>
              <p:spPr>
                <a:xfrm>
                  <a:off x="6866456" y="3042968"/>
                  <a:ext cx="209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B750F2-5266-1EDA-505B-430DF42F9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456" y="3042968"/>
                  <a:ext cx="209545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2185C6A-505D-65F0-6042-9F02DB610FF7}"/>
                    </a:ext>
                  </a:extLst>
                </p:cNvPr>
                <p:cNvSpPr txBox="1"/>
                <p:nvPr/>
              </p:nvSpPr>
              <p:spPr>
                <a:xfrm>
                  <a:off x="10453559" y="3021537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2185C6A-505D-65F0-6042-9F02DB610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559" y="3021537"/>
                  <a:ext cx="203517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9412" r="-26471" b="-235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56ED3D-B4E1-6B29-AA8C-00B3D9684930}"/>
                    </a:ext>
                  </a:extLst>
                </p:cNvPr>
                <p:cNvSpPr txBox="1"/>
                <p:nvPr/>
              </p:nvSpPr>
              <p:spPr>
                <a:xfrm>
                  <a:off x="8382960" y="4675399"/>
                  <a:ext cx="37119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56ED3D-B4E1-6B29-AA8C-00B3D96849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960" y="4675399"/>
                  <a:ext cx="371192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8197" r="-65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EA83D9F-01E3-D1CA-0EDF-97200EFCB3AC}"/>
              </a:ext>
            </a:extLst>
          </p:cNvPr>
          <p:cNvSpPr txBox="1"/>
          <p:nvPr/>
        </p:nvSpPr>
        <p:spPr>
          <a:xfrm>
            <a:off x="5972376" y="5637246"/>
            <a:ext cx="5389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взаимодействия нейтрон-пион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образованием протона</a:t>
            </a:r>
          </a:p>
        </p:txBody>
      </p:sp>
    </p:spTree>
    <p:extLst>
      <p:ext uri="{BB962C8B-B14F-4D97-AF65-F5344CB8AC3E}">
        <p14:creationId xmlns:p14="http://schemas.microsoft.com/office/powerpoint/2010/main" val="122585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48269-E583-CC74-92F9-F64AF2CC7D67}"/>
              </a:ext>
            </a:extLst>
          </p:cNvPr>
          <p:cNvSpPr txBox="1"/>
          <p:nvPr/>
        </p:nvSpPr>
        <p:spPr>
          <a:xfrm>
            <a:off x="995680" y="375920"/>
            <a:ext cx="1020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Цвет. Конфайнмент. Асимптотическая свобода. Квантовая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хромодинамика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4C0C7-1B28-ACB2-AB17-06A5A762EC62}"/>
              </a:ext>
            </a:extLst>
          </p:cNvPr>
          <p:cNvSpPr txBox="1"/>
          <p:nvPr/>
        </p:nvSpPr>
        <p:spPr>
          <a:xfrm>
            <a:off x="1127760" y="2245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505E-CA62-C541-11A3-0ABDCC7B72AD}"/>
                  </a:ext>
                </a:extLst>
              </p:cNvPr>
              <p:cNvSpPr txBox="1"/>
              <p:nvPr/>
            </p:nvSpPr>
            <p:spPr>
              <a:xfrm>
                <a:off x="914400" y="1838960"/>
                <a:ext cx="103632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Преблема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-гиперона 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кварковый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состав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𝑢𝑢𝑢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спин 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/2,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орбитальный момент 0), новое квантовое число кварков --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цвет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(Боголюбов,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Струминский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Тавхедидзе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1965, Хан,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Намбу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1965). Взаимодействие кварков путем обмена 8-компонентными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янг-миллсовскими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бозонами – 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глюонами</a:t>
                </a:r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Намбу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(1970) – сила взаимодействия между кварками не убывает с расстоянием,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кварковое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поле действует как натянутая между кварками струна. Гипотеза удержания (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конфайнмента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кварков: кварки не могут быть вырваны из адронов поодиночке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Гросс,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Вильчек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Политцер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(1973) – на малых расстояниях кварки, наоборот, почти не взаимодействуют (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асимптотическая свобода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505E-CA62-C541-11A3-0ABDCC7B7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38960"/>
                <a:ext cx="10363200" cy="4524315"/>
              </a:xfrm>
              <a:prstGeom prst="rect">
                <a:avLst/>
              </a:prstGeom>
              <a:blipFill>
                <a:blip r:embed="rId2"/>
                <a:stretch>
                  <a:fillRect l="-882" t="-1078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68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C36B3-3F22-E57C-4F46-A11AA9D50645}"/>
              </a:ext>
            </a:extLst>
          </p:cNvPr>
          <p:cNvSpPr txBox="1"/>
          <p:nvPr/>
        </p:nvSpPr>
        <p:spPr>
          <a:xfrm>
            <a:off x="995680" y="965200"/>
            <a:ext cx="1020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адронах неких составных частей (партонов), практически не взаимодействующих между собой, подтверждалось экспериментами 60-х годов по рассеянию при больших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энегиях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1979 по наблюдению струй (джетов,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множественном образовании частиц в столкновениях было подтверждено существование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такое необычное взаимодействие (малое на малых расстояниях и практически постоянное на больших)т возможно только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неабелевой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калибровочной теории.</a:t>
            </a:r>
          </a:p>
        </p:txBody>
      </p:sp>
    </p:spTree>
    <p:extLst>
      <p:ext uri="{BB962C8B-B14F-4D97-AF65-F5344CB8AC3E}">
        <p14:creationId xmlns:p14="http://schemas.microsoft.com/office/powerpoint/2010/main" val="9940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61AA7-2EF7-0590-6F42-FAE4C964CA0B}"/>
              </a:ext>
            </a:extLst>
          </p:cNvPr>
          <p:cNvSpPr txBox="1"/>
          <p:nvPr/>
        </p:nvSpPr>
        <p:spPr>
          <a:xfrm>
            <a:off x="3927489" y="416560"/>
            <a:ext cx="4337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четности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DA15C4-E36E-2981-38B7-02016ADF17BC}"/>
                  </a:ext>
                </a:extLst>
              </p:cNvPr>
              <p:cNvSpPr txBox="1"/>
              <p:nvPr/>
            </p:nvSpPr>
            <p:spPr>
              <a:xfrm>
                <a:off x="817879" y="1310894"/>
                <a:ext cx="10556240" cy="2192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Законы электродинамики остаются неизменными при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отражении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зеркале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 неизменность имеет следствия, называемые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сохранением четности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Янг, Ли (1956) – теоретическое предсказание (Нобелевская премия, 1957), Ву (1956) – экспериментальное подтверждение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несохранения четности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бета-распаде кобальта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-60</a:t>
                </a:r>
              </a:p>
              <a:p>
                <a:endParaRPr lang="ru-RU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Ni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DA15C4-E36E-2981-38B7-02016ADF1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79" y="1310894"/>
                <a:ext cx="10556240" cy="2192523"/>
              </a:xfrm>
              <a:prstGeom prst="rect">
                <a:avLst/>
              </a:prstGeom>
              <a:blipFill>
                <a:blip r:embed="rId2"/>
                <a:stretch>
                  <a:fillRect l="-577" t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1C6370E-F477-67B4-2605-E9F9F7BF0349}"/>
              </a:ext>
            </a:extLst>
          </p:cNvPr>
          <p:cNvCxnSpPr/>
          <p:nvPr/>
        </p:nvCxnSpPr>
        <p:spPr>
          <a:xfrm>
            <a:off x="5669280" y="4043680"/>
            <a:ext cx="0" cy="1717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B602FB8-6B0E-D9CD-9347-B2E9624AA14C}"/>
              </a:ext>
            </a:extLst>
          </p:cNvPr>
          <p:cNvGrpSpPr/>
          <p:nvPr/>
        </p:nvGrpSpPr>
        <p:grpSpPr>
          <a:xfrm>
            <a:off x="6979920" y="5207440"/>
            <a:ext cx="692640" cy="144000"/>
            <a:chOff x="2346960" y="5617600"/>
            <a:chExt cx="692640" cy="144000"/>
          </a:xfrm>
        </p:grpSpPr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7C2FA240-8416-191C-6303-50C0B48F5F2C}"/>
                </a:ext>
              </a:extLst>
            </p:cNvPr>
            <p:cNvCxnSpPr/>
            <p:nvPr/>
          </p:nvCxnSpPr>
          <p:spPr>
            <a:xfrm flipH="1">
              <a:off x="2346960" y="5689600"/>
              <a:ext cx="5486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109AF73-ABCA-35BE-2D67-96D4EFD0D9AB}"/>
                </a:ext>
              </a:extLst>
            </p:cNvPr>
            <p:cNvSpPr/>
            <p:nvPr/>
          </p:nvSpPr>
          <p:spPr>
            <a:xfrm>
              <a:off x="2895600" y="5617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64BA557-C800-4649-2115-B6575C5973A5}"/>
              </a:ext>
            </a:extLst>
          </p:cNvPr>
          <p:cNvGrpSpPr/>
          <p:nvPr/>
        </p:nvGrpSpPr>
        <p:grpSpPr>
          <a:xfrm rot="7475208">
            <a:off x="7831159" y="4574722"/>
            <a:ext cx="1098160" cy="616000"/>
            <a:chOff x="1869440" y="4785360"/>
            <a:chExt cx="1098160" cy="616000"/>
          </a:xfrm>
        </p:grpSpPr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CCB1B85E-6BDC-F136-199E-D5FD45FCCDB7}"/>
                </a:ext>
              </a:extLst>
            </p:cNvPr>
            <p:cNvCxnSpPr/>
            <p:nvPr/>
          </p:nvCxnSpPr>
          <p:spPr>
            <a:xfrm flipH="1" flipV="1">
              <a:off x="1869440" y="4785360"/>
              <a:ext cx="955040" cy="508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D0CA420-1BF8-C9AD-329D-2DBD23C35E86}"/>
                </a:ext>
              </a:extLst>
            </p:cNvPr>
            <p:cNvSpPr/>
            <p:nvPr/>
          </p:nvSpPr>
          <p:spPr>
            <a:xfrm>
              <a:off x="2823600" y="525736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1DD0FA-4FCB-D147-541E-D340BB6E3A0A}"/>
                  </a:ext>
                </a:extLst>
              </p:cNvPr>
              <p:cNvSpPr txBox="1"/>
              <p:nvPr/>
            </p:nvSpPr>
            <p:spPr>
              <a:xfrm>
                <a:off x="7431443" y="5453823"/>
                <a:ext cx="3382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1DD0FA-4FCB-D147-541E-D340BB6E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443" y="5453823"/>
                <a:ext cx="338234" cy="307777"/>
              </a:xfrm>
              <a:prstGeom prst="rect">
                <a:avLst/>
              </a:prstGeom>
              <a:blipFill>
                <a:blip r:embed="rId3"/>
                <a:stretch>
                  <a:fillRect l="-16071" r="-1785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2AC866-9373-9FD4-5DBF-7A58CC1ABA7D}"/>
                  </a:ext>
                </a:extLst>
              </p:cNvPr>
              <p:cNvSpPr txBox="1"/>
              <p:nvPr/>
            </p:nvSpPr>
            <p:spPr>
              <a:xfrm>
                <a:off x="7733856" y="4748751"/>
                <a:ext cx="1899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2AC866-9373-9FD4-5DBF-7A58CC1AB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856" y="4748751"/>
                <a:ext cx="189988" cy="307777"/>
              </a:xfrm>
              <a:prstGeom prst="rect">
                <a:avLst/>
              </a:prstGeom>
              <a:blipFill>
                <a:blip r:embed="rId4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F0E979-E053-CAB2-CC33-235FC4846E65}"/>
                  </a:ext>
                </a:extLst>
              </p:cNvPr>
              <p:cNvSpPr txBox="1"/>
              <p:nvPr/>
            </p:nvSpPr>
            <p:spPr>
              <a:xfrm>
                <a:off x="6971175" y="5350049"/>
                <a:ext cx="1859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F0E979-E053-CAB2-CC33-235FC4846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175" y="5350049"/>
                <a:ext cx="185948" cy="307777"/>
              </a:xfrm>
              <a:prstGeom prst="rect">
                <a:avLst/>
              </a:prstGeom>
              <a:blipFill>
                <a:blip r:embed="rId5"/>
                <a:stretch>
                  <a:fillRect l="-20000" r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FCD1D6C-1547-D71A-7CBA-DE8766B52DAA}"/>
              </a:ext>
            </a:extLst>
          </p:cNvPr>
          <p:cNvGrpSpPr/>
          <p:nvPr/>
        </p:nvGrpSpPr>
        <p:grpSpPr>
          <a:xfrm>
            <a:off x="3196995" y="4132869"/>
            <a:ext cx="1439997" cy="1555554"/>
            <a:chOff x="1696720" y="4585823"/>
            <a:chExt cx="1439997" cy="1555554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67145389-9E7C-52D6-9C0A-9B59AC7328E5}"/>
                </a:ext>
              </a:extLst>
            </p:cNvPr>
            <p:cNvGrpSpPr/>
            <p:nvPr/>
          </p:nvGrpSpPr>
          <p:grpSpPr>
            <a:xfrm>
              <a:off x="2346960" y="5617600"/>
              <a:ext cx="692640" cy="144000"/>
              <a:chOff x="2346960" y="5617600"/>
              <a:chExt cx="692640" cy="144000"/>
            </a:xfrm>
          </p:grpSpPr>
          <p:cxnSp>
            <p:nvCxnSpPr>
              <p:cNvPr id="5" name="Прямая со стрелкой 4">
                <a:extLst>
                  <a:ext uri="{FF2B5EF4-FFF2-40B4-BE49-F238E27FC236}">
                    <a16:creationId xmlns:a16="http://schemas.microsoft.com/office/drawing/2014/main" id="{9646D998-8EC9-89DF-585D-0216C8415090}"/>
                  </a:ext>
                </a:extLst>
              </p:cNvPr>
              <p:cNvCxnSpPr/>
              <p:nvPr/>
            </p:nvCxnSpPr>
            <p:spPr>
              <a:xfrm flipH="1">
                <a:off x="2346960" y="5689600"/>
                <a:ext cx="54864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FAC4E254-467A-CE0F-FAFA-C46721B10C4E}"/>
                  </a:ext>
                </a:extLst>
              </p:cNvPr>
              <p:cNvSpPr/>
              <p:nvPr/>
            </p:nvSpPr>
            <p:spPr>
              <a:xfrm>
                <a:off x="2895600" y="561760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7ECA18D-728C-B833-4205-76CFC6A9060A}"/>
                </a:ext>
              </a:extLst>
            </p:cNvPr>
            <p:cNvGrpSpPr/>
            <p:nvPr/>
          </p:nvGrpSpPr>
          <p:grpSpPr>
            <a:xfrm>
              <a:off x="1696720" y="5001600"/>
              <a:ext cx="1098160" cy="616000"/>
              <a:chOff x="1869440" y="4785360"/>
              <a:chExt cx="1098160" cy="616000"/>
            </a:xfrm>
          </p:grpSpPr>
          <p:cxnSp>
            <p:nvCxnSpPr>
              <p:cNvPr id="10" name="Прямая со стрелкой 9">
                <a:extLst>
                  <a:ext uri="{FF2B5EF4-FFF2-40B4-BE49-F238E27FC236}">
                    <a16:creationId xmlns:a16="http://schemas.microsoft.com/office/drawing/2014/main" id="{644B991F-DAE3-9649-DE30-C9A0D66793D5}"/>
                  </a:ext>
                </a:extLst>
              </p:cNvPr>
              <p:cNvCxnSpPr/>
              <p:nvPr/>
            </p:nvCxnSpPr>
            <p:spPr>
              <a:xfrm flipH="1" flipV="1">
                <a:off x="1869440" y="4785360"/>
                <a:ext cx="955040" cy="508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DEB5A101-720B-2308-EA0B-FE3D602CA183}"/>
                  </a:ext>
                </a:extLst>
              </p:cNvPr>
              <p:cNvSpPr/>
              <p:nvPr/>
            </p:nvSpPr>
            <p:spPr>
              <a:xfrm>
                <a:off x="2823600" y="525736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EA8106-2647-D6FA-8A55-86D2D6362E00}"/>
                    </a:ext>
                  </a:extLst>
                </p:cNvPr>
                <p:cNvSpPr txBox="1"/>
                <p:nvPr/>
              </p:nvSpPr>
              <p:spPr>
                <a:xfrm>
                  <a:off x="2798483" y="5833600"/>
                  <a:ext cx="3382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EA8106-2647-D6FA-8A55-86D2D6362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483" y="5833600"/>
                  <a:ext cx="33823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6071" r="-17857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1DB3C6-503A-CFE8-1864-F595AF6552B4}"/>
                    </a:ext>
                  </a:extLst>
                </p:cNvPr>
                <p:cNvSpPr txBox="1"/>
                <p:nvPr/>
              </p:nvSpPr>
              <p:spPr>
                <a:xfrm>
                  <a:off x="2726921" y="5119935"/>
                  <a:ext cx="1899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1DB3C6-503A-CFE8-1864-F595AF6552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921" y="5119935"/>
                  <a:ext cx="189988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5625" r="-1562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0F468D-7A6B-5036-4D70-EB584D467412}"/>
                    </a:ext>
                  </a:extLst>
                </p:cNvPr>
                <p:cNvSpPr txBox="1"/>
                <p:nvPr/>
              </p:nvSpPr>
              <p:spPr>
                <a:xfrm>
                  <a:off x="2338215" y="5715712"/>
                  <a:ext cx="18594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0F468D-7A6B-5036-4D70-EB584D467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215" y="5715712"/>
                  <a:ext cx="185948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9C7C0B-86F4-60AB-9C13-487C118DFAA8}"/>
                    </a:ext>
                  </a:extLst>
                </p:cNvPr>
                <p:cNvSpPr txBox="1"/>
                <p:nvPr/>
              </p:nvSpPr>
              <p:spPr>
                <a:xfrm>
                  <a:off x="1696720" y="4585823"/>
                  <a:ext cx="21640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9C7C0B-86F4-60AB-9C13-487C118DF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720" y="4585823"/>
                  <a:ext cx="21640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7778" r="-30556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0221E7-25A9-433F-963C-0EABD2F79B08}"/>
                  </a:ext>
                </a:extLst>
              </p:cNvPr>
              <p:cNvSpPr txBox="1"/>
              <p:nvPr/>
            </p:nvSpPr>
            <p:spPr>
              <a:xfrm>
                <a:off x="8729088" y="4233860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0221E7-25A9-433F-963C-0EABD2F7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088" y="4233860"/>
                <a:ext cx="216406" cy="307777"/>
              </a:xfrm>
              <a:prstGeom prst="rect">
                <a:avLst/>
              </a:prstGeom>
              <a:blipFill>
                <a:blip r:embed="rId10"/>
                <a:stretch>
                  <a:fillRect l="-31429" r="-31429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883B79F-00C7-5585-6588-26F99158FD25}"/>
              </a:ext>
            </a:extLst>
          </p:cNvPr>
          <p:cNvSpPr txBox="1"/>
          <p:nvPr/>
        </p:nvSpPr>
        <p:spPr>
          <a:xfrm>
            <a:off x="3340629" y="622021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мир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6302ED-8FE0-D005-4F1F-EE46080F6023}"/>
              </a:ext>
            </a:extLst>
          </p:cNvPr>
          <p:cNvSpPr txBox="1"/>
          <p:nvPr/>
        </p:nvSpPr>
        <p:spPr>
          <a:xfrm>
            <a:off x="6810030" y="6236997"/>
            <a:ext cx="2009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Зеркальный мир</a:t>
            </a:r>
          </a:p>
        </p:txBody>
      </p:sp>
    </p:spTree>
    <p:extLst>
      <p:ext uri="{BB962C8B-B14F-4D97-AF65-F5344CB8AC3E}">
        <p14:creationId xmlns:p14="http://schemas.microsoft.com/office/powerpoint/2010/main" val="2187204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1B1BD-E449-BB05-9451-B393367221C8}"/>
              </a:ext>
            </a:extLst>
          </p:cNvPr>
          <p:cNvSpPr txBox="1"/>
          <p:nvPr/>
        </p:nvSpPr>
        <p:spPr>
          <a:xfrm>
            <a:off x="3974650" y="294640"/>
            <a:ext cx="424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модель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50E449-DD97-5675-7C0B-1841A2BE4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25" y="1029335"/>
            <a:ext cx="7372350" cy="5534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114ABA-2229-B625-01E6-E367CE96A3A1}"/>
                  </a:ext>
                </a:extLst>
              </p:cNvPr>
              <p:cNvSpPr txBox="1"/>
              <p:nvPr/>
            </p:nvSpPr>
            <p:spPr>
              <a:xfrm>
                <a:off x="8288470" y="1132124"/>
                <a:ext cx="3801931" cy="532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 элементарных частиц: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поколения пар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кварков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поколения пар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лептонов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калибровочных бозона</a:t>
                </a: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Фотон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бозоны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Глюон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Бозон </a:t>
                </a:r>
                <a:r>
                  <a:rPr lang="ru-RU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Хиггса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(25)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свободных параметров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(массы частиц, константы взаимодействия, углы смешивания)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114ABA-2229-B625-01E6-E367CE96A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470" y="1132124"/>
                <a:ext cx="3801931" cy="5328446"/>
              </a:xfrm>
              <a:prstGeom prst="rect">
                <a:avLst/>
              </a:prstGeom>
              <a:blipFill>
                <a:blip r:embed="rId4"/>
                <a:stretch>
                  <a:fillRect l="-1766" t="-686" b="-1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48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476EB-30D8-F659-64F0-3888C4C93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" y="978852"/>
            <a:ext cx="7381875" cy="5286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04817-42DC-FE4F-478F-93AD7421E3E1}"/>
              </a:ext>
            </a:extLst>
          </p:cNvPr>
          <p:cNvSpPr txBox="1"/>
          <p:nvPr/>
        </p:nvSpPr>
        <p:spPr>
          <a:xfrm>
            <a:off x="8049577" y="5394960"/>
            <a:ext cx="355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частиц в Стандартной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263526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CC141-D507-923A-9C46-226B73102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444" y="267213"/>
            <a:ext cx="5371396" cy="63235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58556F-8772-D95C-F3C4-D1839F7B96B2}"/>
                  </a:ext>
                </a:extLst>
              </p:cNvPr>
              <p:cNvSpPr txBox="1"/>
              <p:nvPr/>
            </p:nvSpPr>
            <p:spPr>
              <a:xfrm>
                <a:off x="6776721" y="1920240"/>
                <a:ext cx="49885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Процессы, описываемые Стандартной моделью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кварк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фермион (кварк или лептон)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заряженный фермион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массивный фермион (кварк или лептон, за исключением нейтрино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массивный бозон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Хиггс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58556F-8772-D95C-F3C4-D1839F7B9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721" y="1920240"/>
                <a:ext cx="4988560" cy="2862322"/>
              </a:xfrm>
              <a:prstGeom prst="rect">
                <a:avLst/>
              </a:prstGeom>
              <a:blipFill>
                <a:blip r:embed="rId4"/>
                <a:stretch>
                  <a:fillRect l="-1345" t="-1064" r="-611" b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00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65157-A71B-DE40-4A10-4ADF15BDBB78}"/>
              </a:ext>
            </a:extLst>
          </p:cNvPr>
          <p:cNvSpPr txBox="1"/>
          <p:nvPr/>
        </p:nvSpPr>
        <p:spPr>
          <a:xfrm>
            <a:off x="853440" y="538480"/>
            <a:ext cx="756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Взаимодействуют только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левоспиральные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компоненты фермионов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314A73A-7A81-9047-1393-997FA8B5136C}"/>
              </a:ext>
            </a:extLst>
          </p:cNvPr>
          <p:cNvCxnSpPr/>
          <p:nvPr/>
        </p:nvCxnSpPr>
        <p:spPr>
          <a:xfrm>
            <a:off x="1706880" y="1645920"/>
            <a:ext cx="0" cy="1016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7774ACF-F1B2-971D-4E93-2264847762B1}"/>
              </a:ext>
            </a:extLst>
          </p:cNvPr>
          <p:cNvCxnSpPr/>
          <p:nvPr/>
        </p:nvCxnSpPr>
        <p:spPr>
          <a:xfrm>
            <a:off x="2397760" y="2153920"/>
            <a:ext cx="104648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674FE8-39B8-CD81-A382-A2D7D9215F85}"/>
              </a:ext>
            </a:extLst>
          </p:cNvPr>
          <p:cNvSpPr txBox="1"/>
          <p:nvPr/>
        </p:nvSpPr>
        <p:spPr>
          <a:xfrm>
            <a:off x="1097280" y="3230880"/>
            <a:ext cx="3658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поляризации фотона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F26489-2128-6F34-3657-D4FB94A29BB0}"/>
              </a:ext>
            </a:extLst>
          </p:cNvPr>
          <p:cNvSpPr/>
          <p:nvPr/>
        </p:nvSpPr>
        <p:spPr>
          <a:xfrm>
            <a:off x="1249680" y="4287520"/>
            <a:ext cx="1044000" cy="104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99365A7-76B4-A487-7CF8-90134699EB92}"/>
              </a:ext>
            </a:extLst>
          </p:cNvPr>
          <p:cNvSpPr/>
          <p:nvPr/>
        </p:nvSpPr>
        <p:spPr>
          <a:xfrm>
            <a:off x="2922240" y="4287520"/>
            <a:ext cx="1044000" cy="104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1252C18-E1A0-23B8-7454-5BAB2F4EC30D}"/>
              </a:ext>
            </a:extLst>
          </p:cNvPr>
          <p:cNvCxnSpPr/>
          <p:nvPr/>
        </p:nvCxnSpPr>
        <p:spPr>
          <a:xfrm>
            <a:off x="1728000" y="4284000"/>
            <a:ext cx="64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25057E9-2F62-C81D-0A8F-A2221E893DCA}"/>
              </a:ext>
            </a:extLst>
          </p:cNvPr>
          <p:cNvCxnSpPr/>
          <p:nvPr/>
        </p:nvCxnSpPr>
        <p:spPr>
          <a:xfrm flipH="1">
            <a:off x="3384000" y="4284000"/>
            <a:ext cx="914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067C51-BE3B-23B0-29D6-9C09D5483CE5}"/>
              </a:ext>
            </a:extLst>
          </p:cNvPr>
          <p:cNvSpPr txBox="1"/>
          <p:nvPr/>
        </p:nvSpPr>
        <p:spPr>
          <a:xfrm>
            <a:off x="727680" y="5919410"/>
            <a:ext cx="438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Правая и левая круговые поляризации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EE7E6B5-B640-57D7-CC17-CDC02E6A55DB}"/>
              </a:ext>
            </a:extLst>
          </p:cNvPr>
          <p:cNvCxnSpPr/>
          <p:nvPr/>
        </p:nvCxnSpPr>
        <p:spPr>
          <a:xfrm flipV="1">
            <a:off x="8416536" y="1850087"/>
            <a:ext cx="0" cy="607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BB3CC2C-E197-3BE4-AE68-D1B529FBC8EC}"/>
              </a:ext>
            </a:extLst>
          </p:cNvPr>
          <p:cNvCxnSpPr/>
          <p:nvPr/>
        </p:nvCxnSpPr>
        <p:spPr>
          <a:xfrm>
            <a:off x="9469120" y="1850087"/>
            <a:ext cx="0" cy="607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7E8192C-8A9A-F9BE-7C83-D84C254927F3}"/>
              </a:ext>
            </a:extLst>
          </p:cNvPr>
          <p:cNvSpPr txBox="1"/>
          <p:nvPr/>
        </p:nvSpPr>
        <p:spPr>
          <a:xfrm>
            <a:off x="5821680" y="3230880"/>
            <a:ext cx="573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спин вверх/вниз частицы со спином 1/2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EC886B-B9F6-CAD5-C1DD-94D3564E6DC2}"/>
              </a:ext>
            </a:extLst>
          </p:cNvPr>
          <p:cNvGrpSpPr/>
          <p:nvPr/>
        </p:nvGrpSpPr>
        <p:grpSpPr>
          <a:xfrm>
            <a:off x="8997704" y="4809520"/>
            <a:ext cx="2127496" cy="0"/>
            <a:chOff x="8967224" y="4521200"/>
            <a:chExt cx="2127496" cy="0"/>
          </a:xfrm>
        </p:grpSpPr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4D67E1C0-184E-F916-A57F-3A4667860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7224" y="4521200"/>
              <a:ext cx="6847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47CE5F8E-4327-7CFD-4314-ED9D1DC7974E}"/>
                </a:ext>
              </a:extLst>
            </p:cNvPr>
            <p:cNvCxnSpPr/>
            <p:nvPr/>
          </p:nvCxnSpPr>
          <p:spPr>
            <a:xfrm>
              <a:off x="9652000" y="4521200"/>
              <a:ext cx="1442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E864FFF-59A2-757F-4889-A8912DF244EF}"/>
              </a:ext>
            </a:extLst>
          </p:cNvPr>
          <p:cNvGrpSpPr/>
          <p:nvPr/>
        </p:nvGrpSpPr>
        <p:grpSpPr>
          <a:xfrm>
            <a:off x="6593840" y="4738400"/>
            <a:ext cx="1442720" cy="71120"/>
            <a:chOff x="6847840" y="4450080"/>
            <a:chExt cx="1442720" cy="71120"/>
          </a:xfrm>
        </p:grpSpPr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F2BF68D5-52F3-4277-2673-B6B6BAA1EB2E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40" y="4450080"/>
              <a:ext cx="7213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950E7EFD-CFAC-03F1-020E-1F5DA742CB0B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40" y="4521200"/>
              <a:ext cx="1442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EEC21C9-0CDE-F873-0DE3-D89E143336CB}"/>
              </a:ext>
            </a:extLst>
          </p:cNvPr>
          <p:cNvSpPr txBox="1"/>
          <p:nvPr/>
        </p:nvSpPr>
        <p:spPr>
          <a:xfrm>
            <a:off x="6614160" y="5634108"/>
            <a:ext cx="45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Право-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левоспиральные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компоненты: спин по/против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207515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F1F21-257F-E98C-EDCB-BF5833033DCF}"/>
              </a:ext>
            </a:extLst>
          </p:cNvPr>
          <p:cNvSpPr txBox="1"/>
          <p:nvPr/>
        </p:nvSpPr>
        <p:spPr>
          <a:xfrm>
            <a:off x="1031240" y="254000"/>
            <a:ext cx="1012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Янга-Миллса (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неабелевы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калибровочные поля) – обобщение электродинамики Максвелла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3CDA64-0F98-CAC1-FB10-D8462578074C}"/>
                  </a:ext>
                </a:extLst>
              </p:cNvPr>
              <p:cNvSpPr txBox="1"/>
              <p:nvPr/>
            </p:nvSpPr>
            <p:spPr>
              <a:xfrm>
                <a:off x="802641" y="1666240"/>
                <a:ext cx="10739120" cy="481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Электродинамика: потенциалы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поля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калибровочные преобразования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калибровочных преобразованиях поля не меняются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Янг, Миллс (1954):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потенциалы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 2,  3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ru-RU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Калибровочные преобразования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матрица поворота,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совокупность соответствующих углов поворота, при калибровочных преобразованиях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3CDA64-0F98-CAC1-FB10-D8462578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1" y="1666240"/>
                <a:ext cx="10739120" cy="4812792"/>
              </a:xfrm>
              <a:prstGeom prst="rect">
                <a:avLst/>
              </a:prstGeom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85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80DCB4-24EA-5F66-76D1-D1FD7B8AAEED}"/>
                  </a:ext>
                </a:extLst>
              </p:cNvPr>
              <p:cNvSpPr txBox="1"/>
              <p:nvPr/>
            </p:nvSpPr>
            <p:spPr>
              <a:xfrm>
                <a:off x="853440" y="589280"/>
                <a:ext cx="105156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теории Янга-Миллса </a:t>
                </a:r>
                <a:r>
                  <a:rPr lang="ru-RU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нелинейны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 отличие от теории Максвелла), на языке диаграмм Фейнмана содержат вершины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трех- и </a:t>
                </a:r>
                <a:r>
                  <a:rPr lang="ru-RU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четырехчастичных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взаимодействий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Как и в теории Максвелла, масса частиц в теории Янга-Миллса равна нулю, они являются бозонами (спин 1) и имеют две поляризации.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 построить теорию Янга-Миллса, в которой индекс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пробегает другой набор значений, в частности, от 1 до 8.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80DCB4-24EA-5F66-76D1-D1FD7B8AA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589280"/>
                <a:ext cx="10515600" cy="2246769"/>
              </a:xfrm>
              <a:prstGeom prst="rect">
                <a:avLst/>
              </a:prstGeom>
              <a:blipFill>
                <a:blip r:embed="rId2"/>
                <a:stretch>
                  <a:fillRect l="-580" t="-1630" r="-696" b="-40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767F536-83EA-DB8C-526B-7C4E84A92FEC}"/>
              </a:ext>
            </a:extLst>
          </p:cNvPr>
          <p:cNvGrpSpPr/>
          <p:nvPr/>
        </p:nvGrpSpPr>
        <p:grpSpPr>
          <a:xfrm>
            <a:off x="1048769" y="3944270"/>
            <a:ext cx="3813071" cy="1344841"/>
            <a:chOff x="3223009" y="3934110"/>
            <a:chExt cx="3813071" cy="134484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E4B9E33-4116-196D-0495-C903253F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27651">
              <a:off x="5004000" y="3934110"/>
              <a:ext cx="2005809" cy="12701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AA3D0C0-CA08-B25B-CC96-2E844E8D3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009" y="4536424"/>
              <a:ext cx="2005793" cy="12701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BDF0553-BF95-E099-1DE9-37904A865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2216">
              <a:off x="5030287" y="5151935"/>
              <a:ext cx="2005793" cy="127016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07B9007-F23E-32B1-5557-B929D18D21CC}"/>
              </a:ext>
            </a:extLst>
          </p:cNvPr>
          <p:cNvGrpSpPr/>
          <p:nvPr/>
        </p:nvGrpSpPr>
        <p:grpSpPr>
          <a:xfrm>
            <a:off x="6794249" y="2898529"/>
            <a:ext cx="3432600" cy="2407889"/>
            <a:chOff x="6458969" y="3437009"/>
            <a:chExt cx="3432600" cy="24078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A8FF53C-EE9F-592E-4086-9A2F14570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59991">
              <a:off x="6458969" y="4435854"/>
              <a:ext cx="1923031" cy="12177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7CC6257-7EF2-A61C-63DD-9B12A8832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39943">
              <a:off x="7881369" y="4337637"/>
              <a:ext cx="1923031" cy="121775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A191414-AFE7-D012-DD68-1587F9E3A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548">
              <a:off x="7968538" y="5602595"/>
              <a:ext cx="1923031" cy="121775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0C69A8F-A61D-D9E9-455A-D6AAD1E76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4341">
              <a:off x="6542515" y="5723123"/>
              <a:ext cx="1923031" cy="121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35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7D8E7A-75A2-CC27-C40D-B5883B65FA97}"/>
              </a:ext>
            </a:extLst>
          </p:cNvPr>
          <p:cNvSpPr txBox="1"/>
          <p:nvPr/>
        </p:nvSpPr>
        <p:spPr>
          <a:xfrm>
            <a:off x="883921" y="1371600"/>
            <a:ext cx="1061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Радиационные поправки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неабелевой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калибровочной теории имеют особенность: наряду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янг-миллсовскими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бозонами в замкнутые петли приходится вводить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(Фаддеев, Попов, 1967) – фиктивные фермионы со спином 0 (то есть нарушающие связь спина со статистикой)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19201-FFC3-BC95-5EB7-8DC7D1335C94}"/>
              </a:ext>
            </a:extLst>
          </p:cNvPr>
          <p:cNvSpPr txBox="1"/>
          <p:nvPr/>
        </p:nvSpPr>
        <p:spPr>
          <a:xfrm>
            <a:off x="3693419" y="508000"/>
            <a:ext cx="4805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Духи Фаддеева-Попова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01ACB3-30FA-4671-08D1-F7F0F9762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47" y="3871019"/>
            <a:ext cx="3479180" cy="149107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8424085-91B2-3CD4-8F59-72A272E559AF}"/>
              </a:ext>
            </a:extLst>
          </p:cNvPr>
          <p:cNvGrpSpPr/>
          <p:nvPr/>
        </p:nvGrpSpPr>
        <p:grpSpPr>
          <a:xfrm>
            <a:off x="6333234" y="3679206"/>
            <a:ext cx="3864087" cy="1874705"/>
            <a:chOff x="6333234" y="3679206"/>
            <a:chExt cx="3864087" cy="18747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2E474C6-3531-ACD7-FB68-1F82982EB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234" y="3679206"/>
              <a:ext cx="3864087" cy="1874705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E6FE475-673D-AEB3-C77A-D3EDBE93BEED}"/>
                </a:ext>
              </a:extLst>
            </p:cNvPr>
            <p:cNvSpPr/>
            <p:nvPr/>
          </p:nvSpPr>
          <p:spPr>
            <a:xfrm>
              <a:off x="7632000" y="4098398"/>
              <a:ext cx="1198705" cy="1036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6122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979F91-7B2C-524F-9C6F-470366A585C7}"/>
              </a:ext>
            </a:extLst>
          </p:cNvPr>
          <p:cNvSpPr txBox="1"/>
          <p:nvPr/>
        </p:nvSpPr>
        <p:spPr>
          <a:xfrm>
            <a:off x="716290" y="416560"/>
            <a:ext cx="10759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Хиггса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Спонтанное нарушение симметрии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32243D5-7AD4-3234-8307-ED72D424E99A}"/>
              </a:ext>
            </a:extLst>
          </p:cNvPr>
          <p:cNvGrpSpPr/>
          <p:nvPr/>
        </p:nvGrpSpPr>
        <p:grpSpPr>
          <a:xfrm>
            <a:off x="7894320" y="2133599"/>
            <a:ext cx="3241040" cy="1892438"/>
            <a:chOff x="6380480" y="2296159"/>
            <a:chExt cx="3241040" cy="1892438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1A2EAF7E-71EC-C977-A1C1-C0D9EB7418D1}"/>
                </a:ext>
              </a:extLst>
            </p:cNvPr>
            <p:cNvSpPr/>
            <p:nvPr/>
          </p:nvSpPr>
          <p:spPr>
            <a:xfrm>
              <a:off x="6380480" y="2296160"/>
              <a:ext cx="1686560" cy="1892437"/>
            </a:xfrm>
            <a:custGeom>
              <a:avLst/>
              <a:gdLst>
                <a:gd name="connsiteX0" fmla="*/ 0 w 1686560"/>
                <a:gd name="connsiteY0" fmla="*/ 0 h 1892437"/>
                <a:gd name="connsiteX1" fmla="*/ 355600 w 1686560"/>
                <a:gd name="connsiteY1" fmla="*/ 1310640 h 1892437"/>
                <a:gd name="connsiteX2" fmla="*/ 568960 w 1686560"/>
                <a:gd name="connsiteY2" fmla="*/ 1757680 h 1892437"/>
                <a:gd name="connsiteX3" fmla="*/ 792480 w 1686560"/>
                <a:gd name="connsiteY3" fmla="*/ 1889760 h 1892437"/>
                <a:gd name="connsiteX4" fmla="*/ 1026160 w 1686560"/>
                <a:gd name="connsiteY4" fmla="*/ 1828800 h 1892437"/>
                <a:gd name="connsiteX5" fmla="*/ 1188720 w 1686560"/>
                <a:gd name="connsiteY5" fmla="*/ 1625600 h 1892437"/>
                <a:gd name="connsiteX6" fmla="*/ 1351280 w 1686560"/>
                <a:gd name="connsiteY6" fmla="*/ 1341120 h 1892437"/>
                <a:gd name="connsiteX7" fmla="*/ 1534160 w 1686560"/>
                <a:gd name="connsiteY7" fmla="*/ 1198880 h 1892437"/>
                <a:gd name="connsiteX8" fmla="*/ 1686560 w 1686560"/>
                <a:gd name="connsiteY8" fmla="*/ 1198880 h 189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560" h="1892437">
                  <a:moveTo>
                    <a:pt x="0" y="0"/>
                  </a:moveTo>
                  <a:cubicBezTo>
                    <a:pt x="130386" y="508846"/>
                    <a:pt x="260773" y="1017693"/>
                    <a:pt x="355600" y="1310640"/>
                  </a:cubicBezTo>
                  <a:cubicBezTo>
                    <a:pt x="450427" y="1603587"/>
                    <a:pt x="496147" y="1661160"/>
                    <a:pt x="568960" y="1757680"/>
                  </a:cubicBezTo>
                  <a:cubicBezTo>
                    <a:pt x="641773" y="1854200"/>
                    <a:pt x="716280" y="1877907"/>
                    <a:pt x="792480" y="1889760"/>
                  </a:cubicBezTo>
                  <a:cubicBezTo>
                    <a:pt x="868680" y="1901613"/>
                    <a:pt x="960120" y="1872827"/>
                    <a:pt x="1026160" y="1828800"/>
                  </a:cubicBezTo>
                  <a:cubicBezTo>
                    <a:pt x="1092200" y="1784773"/>
                    <a:pt x="1134533" y="1706880"/>
                    <a:pt x="1188720" y="1625600"/>
                  </a:cubicBezTo>
                  <a:cubicBezTo>
                    <a:pt x="1242907" y="1544320"/>
                    <a:pt x="1293707" y="1412240"/>
                    <a:pt x="1351280" y="1341120"/>
                  </a:cubicBezTo>
                  <a:cubicBezTo>
                    <a:pt x="1408853" y="1270000"/>
                    <a:pt x="1478280" y="1222587"/>
                    <a:pt x="1534160" y="1198880"/>
                  </a:cubicBezTo>
                  <a:cubicBezTo>
                    <a:pt x="1590040" y="1175173"/>
                    <a:pt x="1638300" y="1187026"/>
                    <a:pt x="1686560" y="11988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C976E78C-90AB-9CDF-C334-00D423964686}"/>
                </a:ext>
              </a:extLst>
            </p:cNvPr>
            <p:cNvSpPr/>
            <p:nvPr/>
          </p:nvSpPr>
          <p:spPr>
            <a:xfrm flipH="1">
              <a:off x="7934960" y="2296159"/>
              <a:ext cx="1686560" cy="1892437"/>
            </a:xfrm>
            <a:custGeom>
              <a:avLst/>
              <a:gdLst>
                <a:gd name="connsiteX0" fmla="*/ 0 w 1686560"/>
                <a:gd name="connsiteY0" fmla="*/ 0 h 1892437"/>
                <a:gd name="connsiteX1" fmla="*/ 355600 w 1686560"/>
                <a:gd name="connsiteY1" fmla="*/ 1310640 h 1892437"/>
                <a:gd name="connsiteX2" fmla="*/ 568960 w 1686560"/>
                <a:gd name="connsiteY2" fmla="*/ 1757680 h 1892437"/>
                <a:gd name="connsiteX3" fmla="*/ 792480 w 1686560"/>
                <a:gd name="connsiteY3" fmla="*/ 1889760 h 1892437"/>
                <a:gd name="connsiteX4" fmla="*/ 1026160 w 1686560"/>
                <a:gd name="connsiteY4" fmla="*/ 1828800 h 1892437"/>
                <a:gd name="connsiteX5" fmla="*/ 1188720 w 1686560"/>
                <a:gd name="connsiteY5" fmla="*/ 1625600 h 1892437"/>
                <a:gd name="connsiteX6" fmla="*/ 1351280 w 1686560"/>
                <a:gd name="connsiteY6" fmla="*/ 1341120 h 1892437"/>
                <a:gd name="connsiteX7" fmla="*/ 1534160 w 1686560"/>
                <a:gd name="connsiteY7" fmla="*/ 1198880 h 1892437"/>
                <a:gd name="connsiteX8" fmla="*/ 1686560 w 1686560"/>
                <a:gd name="connsiteY8" fmla="*/ 1198880 h 189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560" h="1892437">
                  <a:moveTo>
                    <a:pt x="0" y="0"/>
                  </a:moveTo>
                  <a:cubicBezTo>
                    <a:pt x="130386" y="508846"/>
                    <a:pt x="260773" y="1017693"/>
                    <a:pt x="355600" y="1310640"/>
                  </a:cubicBezTo>
                  <a:cubicBezTo>
                    <a:pt x="450427" y="1603587"/>
                    <a:pt x="496147" y="1661160"/>
                    <a:pt x="568960" y="1757680"/>
                  </a:cubicBezTo>
                  <a:cubicBezTo>
                    <a:pt x="641773" y="1854200"/>
                    <a:pt x="716280" y="1877907"/>
                    <a:pt x="792480" y="1889760"/>
                  </a:cubicBezTo>
                  <a:cubicBezTo>
                    <a:pt x="868680" y="1901613"/>
                    <a:pt x="960120" y="1872827"/>
                    <a:pt x="1026160" y="1828800"/>
                  </a:cubicBezTo>
                  <a:cubicBezTo>
                    <a:pt x="1092200" y="1784773"/>
                    <a:pt x="1134533" y="1706880"/>
                    <a:pt x="1188720" y="1625600"/>
                  </a:cubicBezTo>
                  <a:cubicBezTo>
                    <a:pt x="1242907" y="1544320"/>
                    <a:pt x="1293707" y="1412240"/>
                    <a:pt x="1351280" y="1341120"/>
                  </a:cubicBezTo>
                  <a:cubicBezTo>
                    <a:pt x="1408853" y="1270000"/>
                    <a:pt x="1478280" y="1222587"/>
                    <a:pt x="1534160" y="1198880"/>
                  </a:cubicBezTo>
                  <a:cubicBezTo>
                    <a:pt x="1590040" y="1175173"/>
                    <a:pt x="1638300" y="1187026"/>
                    <a:pt x="1686560" y="11988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2F895C7-696B-55CD-1D12-CD815B521CF2}"/>
                </a:ext>
              </a:extLst>
            </p:cNvPr>
            <p:cNvSpPr/>
            <p:nvPr/>
          </p:nvSpPr>
          <p:spPr>
            <a:xfrm>
              <a:off x="8688240" y="399000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59576B-B8D9-DFD6-FE59-9169497E19FC}"/>
              </a:ext>
            </a:extLst>
          </p:cNvPr>
          <p:cNvSpPr txBox="1"/>
          <p:nvPr/>
        </p:nvSpPr>
        <p:spPr>
          <a:xfrm>
            <a:off x="716290" y="1934614"/>
            <a:ext cx="6670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Хиггс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(1964): полям Янга-Миллса можно придать массу, если ввести в теорию их взаимодействие с гипотетическим скалярным полем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Хиггса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 неправильным  (отрицательным) квадратом массы и положительным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четырехчастичным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бозон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Хиггса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обнаружен в экспериментах на БАК (масса 126 ГэВ).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112FB-1D01-D6A0-65F3-AA03246C035E}"/>
                  </a:ext>
                </a:extLst>
              </p:cNvPr>
              <p:cNvSpPr txBox="1"/>
              <p:nvPr/>
            </p:nvSpPr>
            <p:spPr>
              <a:xfrm>
                <a:off x="8229600" y="4696634"/>
                <a:ext cx="27025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112FB-1D01-D6A0-65F3-AA03246C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696634"/>
                <a:ext cx="270256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75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631A3-BF8E-24F2-6981-0DB7C38366E2}"/>
              </a:ext>
            </a:extLst>
          </p:cNvPr>
          <p:cNvSpPr txBox="1"/>
          <p:nvPr/>
        </p:nvSpPr>
        <p:spPr>
          <a:xfrm>
            <a:off x="690880" y="579120"/>
            <a:ext cx="1081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Объединенная теория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электрослабых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взаимодействий (Вайнберг, Салам,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Глешоу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8032B1-3730-7B62-360A-A67EBCE6842C}"/>
                  </a:ext>
                </a:extLst>
              </p:cNvPr>
              <p:cNvSpPr txBox="1"/>
              <p:nvPr/>
            </p:nvSpPr>
            <p:spPr>
              <a:xfrm>
                <a:off x="1005841" y="2397760"/>
                <a:ext cx="10312400" cy="101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Четырехфермионное взаимодействие Ферми заменяется двумя взаимодействиями через промежуточный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тяжелый калибровочный бозон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Массы частиц возникают за счет взаимодействия с полем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Хиггса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8032B1-3730-7B62-360A-A67EBCE68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1" y="2397760"/>
                <a:ext cx="10312400" cy="1019574"/>
              </a:xfrm>
              <a:prstGeom prst="rect">
                <a:avLst/>
              </a:prstGeom>
              <a:blipFill>
                <a:blip r:embed="rId2"/>
                <a:stretch>
                  <a:fillRect l="-591" t="-2976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6819D69-93D1-4EAC-C31A-68B19A322AEE}"/>
              </a:ext>
            </a:extLst>
          </p:cNvPr>
          <p:cNvGrpSpPr/>
          <p:nvPr/>
        </p:nvGrpSpPr>
        <p:grpSpPr>
          <a:xfrm>
            <a:off x="1534485" y="3897162"/>
            <a:ext cx="2963683" cy="1843614"/>
            <a:chOff x="5578165" y="4811562"/>
            <a:chExt cx="2963683" cy="1843614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B517B12-BAEE-AE84-805A-96C625299786}"/>
                </a:ext>
              </a:extLst>
            </p:cNvPr>
            <p:cNvCxnSpPr/>
            <p:nvPr/>
          </p:nvCxnSpPr>
          <p:spPr>
            <a:xfrm>
              <a:off x="5926472" y="5134127"/>
              <a:ext cx="2281561" cy="13671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D917647-1AA4-AE38-2904-7C559EDB2101}"/>
                </a:ext>
              </a:extLst>
            </p:cNvPr>
            <p:cNvCxnSpPr/>
            <p:nvPr/>
          </p:nvCxnSpPr>
          <p:spPr>
            <a:xfrm flipV="1">
              <a:off x="5926472" y="4965451"/>
              <a:ext cx="2281561" cy="1535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195AE3CA-7A97-5C79-02EC-06B70447F5E0}"/>
                </a:ext>
              </a:extLst>
            </p:cNvPr>
            <p:cNvSpPr/>
            <p:nvPr/>
          </p:nvSpPr>
          <p:spPr>
            <a:xfrm rot="14300896">
              <a:off x="7574611" y="529578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>
              <a:extLst>
                <a:ext uri="{FF2B5EF4-FFF2-40B4-BE49-F238E27FC236}">
                  <a16:creationId xmlns:a16="http://schemas.microsoft.com/office/drawing/2014/main" id="{9249C1AD-381D-AE63-D1E0-40458F6B58CC}"/>
                </a:ext>
              </a:extLst>
            </p:cNvPr>
            <p:cNvSpPr/>
            <p:nvPr/>
          </p:nvSpPr>
          <p:spPr>
            <a:xfrm rot="3239376">
              <a:off x="6410812" y="6069812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AA6CD1FE-5C2C-9F7A-EF85-62021C9CB5BF}"/>
                </a:ext>
              </a:extLst>
            </p:cNvPr>
            <p:cNvSpPr/>
            <p:nvPr/>
          </p:nvSpPr>
          <p:spPr>
            <a:xfrm rot="18241978">
              <a:off x="6410969" y="5393129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A6D08BEA-751B-84F2-F98F-39BE04A466F0}"/>
                </a:ext>
              </a:extLst>
            </p:cNvPr>
            <p:cNvSpPr/>
            <p:nvPr/>
          </p:nvSpPr>
          <p:spPr>
            <a:xfrm rot="7372531">
              <a:off x="7450474" y="601280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C4FA92-6AED-F649-7A3A-7E179EF7486F}"/>
                    </a:ext>
                  </a:extLst>
                </p:cNvPr>
                <p:cNvSpPr txBox="1"/>
                <p:nvPr/>
              </p:nvSpPr>
              <p:spPr>
                <a:xfrm>
                  <a:off x="5578165" y="6347399"/>
                  <a:ext cx="209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C4FA92-6AED-F649-7A3A-7E179EF74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165" y="6347399"/>
                  <a:ext cx="20954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7B913E-E20F-DD0B-5C75-EB8A7997FFD2}"/>
                    </a:ext>
                  </a:extLst>
                </p:cNvPr>
                <p:cNvSpPr txBox="1"/>
                <p:nvPr/>
              </p:nvSpPr>
              <p:spPr>
                <a:xfrm>
                  <a:off x="5584193" y="4965451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7B913E-E20F-DD0B-5C75-EB8A7997FF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93" y="4965451"/>
                  <a:ext cx="20351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0303" t="-12000" r="-72727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4D7F0DC-F93B-844A-F585-EBA79528A6AD}"/>
                    </a:ext>
                  </a:extLst>
                </p:cNvPr>
                <p:cNvSpPr txBox="1"/>
                <p:nvPr/>
              </p:nvSpPr>
              <p:spPr>
                <a:xfrm>
                  <a:off x="8346795" y="4811562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4D7F0DC-F93B-844A-F585-EBA79528A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795" y="4811562"/>
                  <a:ext cx="1950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750" t="-1961" r="-106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D86A7F-FC94-1A49-C606-205B7E65662A}"/>
                    </a:ext>
                  </a:extLst>
                </p:cNvPr>
                <p:cNvSpPr txBox="1"/>
                <p:nvPr/>
              </p:nvSpPr>
              <p:spPr>
                <a:xfrm>
                  <a:off x="8346795" y="6347399"/>
                  <a:ext cx="1899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D86A7F-FC94-1A49-C606-205B7E656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795" y="6347399"/>
                  <a:ext cx="18998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F80A1A2-C86F-2F24-9A25-D45B8DB74B7A}"/>
                    </a:ext>
                  </a:extLst>
                </p:cNvPr>
                <p:cNvSpPr txBox="1"/>
                <p:nvPr/>
              </p:nvSpPr>
              <p:spPr>
                <a:xfrm>
                  <a:off x="6781533" y="5839411"/>
                  <a:ext cx="5452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F80A1A2-C86F-2F24-9A25-D45B8DB74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533" y="5839411"/>
                  <a:ext cx="54529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CFC85EF-C8D2-EA49-C0D6-03279A33CBF8}"/>
              </a:ext>
            </a:extLst>
          </p:cNvPr>
          <p:cNvGrpSpPr/>
          <p:nvPr/>
        </p:nvGrpSpPr>
        <p:grpSpPr>
          <a:xfrm>
            <a:off x="6479033" y="3897162"/>
            <a:ext cx="3657935" cy="1843614"/>
            <a:chOff x="6479033" y="3897162"/>
            <a:chExt cx="3657935" cy="1843614"/>
          </a:xfrm>
        </p:grpSpPr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7399CEA-3A74-A884-B99F-A34499F734F3}"/>
                </a:ext>
              </a:extLst>
            </p:cNvPr>
            <p:cNvSpPr/>
            <p:nvPr/>
          </p:nvSpPr>
          <p:spPr>
            <a:xfrm rot="14300896">
              <a:off x="9169731" y="438138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id="{29F0A010-9577-3346-2947-C89DB86D61FB}"/>
                </a:ext>
              </a:extLst>
            </p:cNvPr>
            <p:cNvSpPr/>
            <p:nvPr/>
          </p:nvSpPr>
          <p:spPr>
            <a:xfrm rot="3239376">
              <a:off x="7141464" y="5172472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8ECE7E74-476D-BAC3-4B28-19C0838C4418}"/>
                </a:ext>
              </a:extLst>
            </p:cNvPr>
            <p:cNvSpPr/>
            <p:nvPr/>
          </p:nvSpPr>
          <p:spPr>
            <a:xfrm rot="18241978">
              <a:off x="7132755" y="4404470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2E0F3328-793D-A51B-B412-C311C50BE0CE}"/>
                </a:ext>
              </a:extLst>
            </p:cNvPr>
            <p:cNvSpPr/>
            <p:nvPr/>
          </p:nvSpPr>
          <p:spPr>
            <a:xfrm rot="7372531">
              <a:off x="9045594" y="509840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72DB82F-0360-DA3B-DD71-2FA4CDA5E8BA}"/>
                    </a:ext>
                  </a:extLst>
                </p:cNvPr>
                <p:cNvSpPr txBox="1"/>
                <p:nvPr/>
              </p:nvSpPr>
              <p:spPr>
                <a:xfrm>
                  <a:off x="6479033" y="5411566"/>
                  <a:ext cx="209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72DB82F-0360-DA3B-DD71-2FA4CDA5E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9033" y="5411566"/>
                  <a:ext cx="20954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839702E-58B0-9824-F4FD-91C505B88A9A}"/>
                    </a:ext>
                  </a:extLst>
                </p:cNvPr>
                <p:cNvSpPr txBox="1"/>
                <p:nvPr/>
              </p:nvSpPr>
              <p:spPr>
                <a:xfrm>
                  <a:off x="6485061" y="4038972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839702E-58B0-9824-F4FD-91C505B88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5061" y="4038972"/>
                  <a:ext cx="20351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0303" t="-12000" r="-72727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D271A0-BCF7-52B8-046F-1BFF22D8CD29}"/>
                    </a:ext>
                  </a:extLst>
                </p:cNvPr>
                <p:cNvSpPr txBox="1"/>
                <p:nvPr/>
              </p:nvSpPr>
              <p:spPr>
                <a:xfrm>
                  <a:off x="9941915" y="3897162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D271A0-BCF7-52B8-046F-1BFF22D8C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915" y="3897162"/>
                  <a:ext cx="1950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750" t="-1961" r="-106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B276CFB-F545-F175-351A-D83864E27A39}"/>
                    </a:ext>
                  </a:extLst>
                </p:cNvPr>
                <p:cNvSpPr txBox="1"/>
                <p:nvPr/>
              </p:nvSpPr>
              <p:spPr>
                <a:xfrm>
                  <a:off x="9941915" y="5432999"/>
                  <a:ext cx="1899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B276CFB-F545-F175-351A-D83864E27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915" y="5432999"/>
                  <a:ext cx="18998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1F027B7-8822-FFE0-5ED6-A7211D2C5034}"/>
                </a:ext>
              </a:extLst>
            </p:cNvPr>
            <p:cNvCxnSpPr>
              <a:cxnSpLocks/>
            </p:cNvCxnSpPr>
            <p:nvPr/>
          </p:nvCxnSpPr>
          <p:spPr>
            <a:xfrm>
              <a:off x="8503920" y="4818969"/>
              <a:ext cx="1356681" cy="767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96F6658-DBE7-3705-49FA-6AB23AA50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3920" y="4118151"/>
              <a:ext cx="1356681" cy="700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B2ED089-DD4E-C57F-0E8B-39E5E10B2BB7}"/>
                </a:ext>
              </a:extLst>
            </p:cNvPr>
            <p:cNvCxnSpPr/>
            <p:nvPr/>
          </p:nvCxnSpPr>
          <p:spPr>
            <a:xfrm>
              <a:off x="6859468" y="4219727"/>
              <a:ext cx="851972" cy="683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3CFD30B6-50F6-8243-44CE-CC333F2012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3913" y="4903307"/>
              <a:ext cx="907527" cy="580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499E7D8D-F2A8-931B-078E-C86835D4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6418">
              <a:off x="7717696" y="4782980"/>
              <a:ext cx="806166" cy="16121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954BE39-039A-82D3-B79C-325EA43DC133}"/>
                    </a:ext>
                  </a:extLst>
                </p:cNvPr>
                <p:cNvSpPr txBox="1"/>
                <p:nvPr/>
              </p:nvSpPr>
              <p:spPr>
                <a:xfrm>
                  <a:off x="7888632" y="5022708"/>
                  <a:ext cx="46429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954BE39-039A-82D3-B79C-325EA43DC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632" y="5022708"/>
                  <a:ext cx="46429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1842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5BBA595-C6AB-DAAA-6FBC-04D02EEE7297}"/>
              </a:ext>
            </a:extLst>
          </p:cNvPr>
          <p:cNvSpPr txBox="1"/>
          <p:nvPr/>
        </p:nvSpPr>
        <p:spPr>
          <a:xfrm>
            <a:off x="2129105" y="6121085"/>
            <a:ext cx="1762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Ферми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9F4026-748D-8343-5DA7-3CD07BD9AFBC}"/>
              </a:ext>
            </a:extLst>
          </p:cNvPr>
          <p:cNvSpPr txBox="1"/>
          <p:nvPr/>
        </p:nvSpPr>
        <p:spPr>
          <a:xfrm flipH="1">
            <a:off x="6859468" y="6070412"/>
            <a:ext cx="339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Вайнберга-Салама</a:t>
            </a:r>
          </a:p>
        </p:txBody>
      </p:sp>
    </p:spTree>
    <p:extLst>
      <p:ext uri="{BB962C8B-B14F-4D97-AF65-F5344CB8AC3E}">
        <p14:creationId xmlns:p14="http://schemas.microsoft.com/office/powerpoint/2010/main" val="274308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A7DB2D-475C-AF29-8DFB-71C30ACD50ED}"/>
                  </a:ext>
                </a:extLst>
              </p:cNvPr>
              <p:cNvSpPr txBox="1"/>
              <p:nvPr/>
            </p:nvSpPr>
            <p:spPr>
              <a:xfrm>
                <a:off x="721361" y="457690"/>
                <a:ext cx="11033760" cy="255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Теория Вайнберга-Салама: 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Предсказала наличие тяжелых заряженных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нейтрального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бозонов (открыты экспериментально в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1983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массы 80 и 91 ГэВ)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Предсказала новые типы взаимодействий (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нейтральные слабые токи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в частности, рассеяние нейтрино на протоне (открыто экспериментально в 1973)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A7DB2D-475C-AF29-8DFB-71C30ACD5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1" y="457690"/>
                <a:ext cx="11033760" cy="2558457"/>
              </a:xfrm>
              <a:prstGeom prst="rect">
                <a:avLst/>
              </a:prstGeom>
              <a:blipFill>
                <a:blip r:embed="rId2"/>
                <a:stretch>
                  <a:fillRect l="-552" t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AB83AA1-6050-92B5-4594-1E152901DEAB}"/>
              </a:ext>
            </a:extLst>
          </p:cNvPr>
          <p:cNvGrpSpPr/>
          <p:nvPr/>
        </p:nvGrpSpPr>
        <p:grpSpPr>
          <a:xfrm>
            <a:off x="2688123" y="3347720"/>
            <a:ext cx="2149984" cy="2813643"/>
            <a:chOff x="7205082" y="3352313"/>
            <a:chExt cx="2149984" cy="28136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D80F90-E36E-1CD3-EA44-50C53A68CE8C}"/>
                    </a:ext>
                  </a:extLst>
                </p:cNvPr>
                <p:cNvSpPr txBox="1"/>
                <p:nvPr/>
              </p:nvSpPr>
              <p:spPr>
                <a:xfrm>
                  <a:off x="7212460" y="5853941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D80F90-E36E-1CD3-EA44-50C53A68C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460" y="5853941"/>
                  <a:ext cx="20351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9412" r="-26471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556A0D1-CD74-3BA3-87FD-567E2689750B}"/>
                    </a:ext>
                  </a:extLst>
                </p:cNvPr>
                <p:cNvSpPr txBox="1"/>
                <p:nvPr/>
              </p:nvSpPr>
              <p:spPr>
                <a:xfrm>
                  <a:off x="9140236" y="5858179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556A0D1-CD74-3BA3-87FD-567E26897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0236" y="5858179"/>
                  <a:ext cx="20351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6471" b="-235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01B083-A997-098C-DC70-FC882D2C46CF}"/>
                    </a:ext>
                  </a:extLst>
                </p:cNvPr>
                <p:cNvSpPr txBox="1"/>
                <p:nvPr/>
              </p:nvSpPr>
              <p:spPr>
                <a:xfrm>
                  <a:off x="7205082" y="3352313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01B083-A997-098C-DC70-FC882D2C4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082" y="3352313"/>
                  <a:ext cx="1950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750" r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BE1A5ED-74BB-D046-2919-2224E1FC71AF}"/>
                    </a:ext>
                  </a:extLst>
                </p:cNvPr>
                <p:cNvSpPr txBox="1"/>
                <p:nvPr/>
              </p:nvSpPr>
              <p:spPr>
                <a:xfrm>
                  <a:off x="9160013" y="3426399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BE1A5ED-74BB-D046-2919-2224E1FC71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013" y="3426399"/>
                  <a:ext cx="19505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8750" r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77C27BA1-7911-CEE0-FA6B-BCFCF808BD3A}"/>
                </a:ext>
              </a:extLst>
            </p:cNvPr>
            <p:cNvGrpSpPr/>
            <p:nvPr/>
          </p:nvGrpSpPr>
          <p:grpSpPr>
            <a:xfrm>
              <a:off x="7224446" y="3756212"/>
              <a:ext cx="2012503" cy="2066336"/>
              <a:chOff x="7224446" y="3756212"/>
              <a:chExt cx="2012503" cy="2066336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948B5EDE-762D-DF9B-5465-B7C161D8F935}"/>
                  </a:ext>
                </a:extLst>
              </p:cNvPr>
              <p:cNvGrpSpPr/>
              <p:nvPr/>
            </p:nvGrpSpPr>
            <p:grpSpPr>
              <a:xfrm rot="17741282">
                <a:off x="8378212" y="3670210"/>
                <a:ext cx="734980" cy="974093"/>
                <a:chOff x="8657568" y="4649222"/>
                <a:chExt cx="734980" cy="974093"/>
              </a:xfrm>
            </p:grpSpPr>
            <p:sp>
              <p:nvSpPr>
                <p:cNvPr id="7" name="Равнобедренный треугольник 6">
                  <a:extLst>
                    <a:ext uri="{FF2B5EF4-FFF2-40B4-BE49-F238E27FC236}">
                      <a16:creationId xmlns:a16="http://schemas.microsoft.com/office/drawing/2014/main" id="{A5601B11-9AAF-BA62-947C-495F82265CD2}"/>
                    </a:ext>
                  </a:extLst>
                </p:cNvPr>
                <p:cNvSpPr/>
                <p:nvPr/>
              </p:nvSpPr>
              <p:spPr>
                <a:xfrm rot="7372531">
                  <a:off x="9045594" y="5098406"/>
                  <a:ext cx="108000" cy="144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" name="Прямая соединительная линия 11">
                  <a:extLst>
                    <a:ext uri="{FF2B5EF4-FFF2-40B4-BE49-F238E27FC236}">
                      <a16:creationId xmlns:a16="http://schemas.microsoft.com/office/drawing/2014/main" id="{AEDF0B41-4BD3-0559-A061-51B470920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302262">
                  <a:off x="8657568" y="4649222"/>
                  <a:ext cx="734980" cy="9740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Равнобедренный треугольник 3">
                <a:extLst>
                  <a:ext uri="{FF2B5EF4-FFF2-40B4-BE49-F238E27FC236}">
                    <a16:creationId xmlns:a16="http://schemas.microsoft.com/office/drawing/2014/main" id="{8C85BAF8-7B4A-09CB-815B-1FB839CA295D}"/>
                  </a:ext>
                </a:extLst>
              </p:cNvPr>
              <p:cNvSpPr/>
              <p:nvPr/>
            </p:nvSpPr>
            <p:spPr>
              <a:xfrm rot="7232117">
                <a:off x="7554545" y="3963330"/>
                <a:ext cx="108000" cy="144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61A0E958-10D0-F2BD-5263-7A089784A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4446" y="3756212"/>
                <a:ext cx="1043303" cy="7451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B36A8018-80B3-5C5F-9446-2E4844F2E5B6}"/>
                  </a:ext>
                </a:extLst>
              </p:cNvPr>
              <p:cNvGrpSpPr/>
              <p:nvPr/>
            </p:nvGrpSpPr>
            <p:grpSpPr>
              <a:xfrm rot="10418697">
                <a:off x="8218443" y="5288282"/>
                <a:ext cx="1018506" cy="428590"/>
                <a:chOff x="6832267" y="4366045"/>
                <a:chExt cx="1018506" cy="428590"/>
              </a:xfrm>
            </p:grpSpPr>
            <p:sp>
              <p:nvSpPr>
                <p:cNvPr id="6" name="Равнобедренный треугольник 5">
                  <a:extLst>
                    <a:ext uri="{FF2B5EF4-FFF2-40B4-BE49-F238E27FC236}">
                      <a16:creationId xmlns:a16="http://schemas.microsoft.com/office/drawing/2014/main" id="{7C023125-7FE7-02E5-CADF-BDD595B7B8BA}"/>
                    </a:ext>
                  </a:extLst>
                </p:cNvPr>
                <p:cNvSpPr/>
                <p:nvPr/>
              </p:nvSpPr>
              <p:spPr>
                <a:xfrm rot="18241978">
                  <a:off x="7132755" y="4404470"/>
                  <a:ext cx="108000" cy="144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:a16="http://schemas.microsoft.com/office/drawing/2014/main" id="{31B9AB26-877F-358A-301B-57BB11199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8199">
                  <a:off x="6832267" y="4366045"/>
                  <a:ext cx="1018506" cy="4285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566C1BB3-8853-74B2-9E05-C30A95196451}"/>
                  </a:ext>
                </a:extLst>
              </p:cNvPr>
              <p:cNvGrpSpPr/>
              <p:nvPr/>
            </p:nvGrpSpPr>
            <p:grpSpPr>
              <a:xfrm rot="243544">
                <a:off x="7322001" y="5242483"/>
                <a:ext cx="907527" cy="580065"/>
                <a:chOff x="6831690" y="4903307"/>
                <a:chExt cx="907527" cy="580065"/>
              </a:xfrm>
            </p:grpSpPr>
            <p:sp>
              <p:nvSpPr>
                <p:cNvPr id="5" name="Равнобедренный треугольник 4">
                  <a:extLst>
                    <a:ext uri="{FF2B5EF4-FFF2-40B4-BE49-F238E27FC236}">
                      <a16:creationId xmlns:a16="http://schemas.microsoft.com/office/drawing/2014/main" id="{42D047B4-547E-9870-1FD9-C068F3F7EE88}"/>
                    </a:ext>
                  </a:extLst>
                </p:cNvPr>
                <p:cNvSpPr/>
                <p:nvPr/>
              </p:nvSpPr>
              <p:spPr>
                <a:xfrm rot="3239376">
                  <a:off x="7141464" y="5172472"/>
                  <a:ext cx="108000" cy="144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:a16="http://schemas.microsoft.com/office/drawing/2014/main" id="{22529FA8-800C-2759-D553-06DA984A4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31690" y="4903307"/>
                  <a:ext cx="907527" cy="58006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CAD90F8-8B04-D897-C589-86990B6FC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79962">
                <a:off x="7841356" y="4790129"/>
                <a:ext cx="806166" cy="16121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068F824-754F-B175-B84D-0566692B54AC}"/>
                    </a:ext>
                  </a:extLst>
                </p:cNvPr>
                <p:cNvSpPr txBox="1"/>
                <p:nvPr/>
              </p:nvSpPr>
              <p:spPr>
                <a:xfrm>
                  <a:off x="8339069" y="4730807"/>
                  <a:ext cx="21627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068F824-754F-B175-B84D-0566692B5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069" y="4730807"/>
                  <a:ext cx="216277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8571" r="-25714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3CE266F-7F64-DA35-BA6F-06AB3A358021}"/>
              </a:ext>
            </a:extLst>
          </p:cNvPr>
          <p:cNvSpPr txBox="1"/>
          <p:nvPr/>
        </p:nvSpPr>
        <p:spPr>
          <a:xfrm>
            <a:off x="5872480" y="4553708"/>
            <a:ext cx="369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нейтрино на протоне</a:t>
            </a:r>
          </a:p>
        </p:txBody>
      </p:sp>
    </p:spTree>
    <p:extLst>
      <p:ext uri="{BB962C8B-B14F-4D97-AF65-F5344CB8AC3E}">
        <p14:creationId xmlns:p14="http://schemas.microsoft.com/office/powerpoint/2010/main" val="387250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1470</Words>
  <Application>Microsoft Office PowerPoint</Application>
  <PresentationFormat>Широкоэкранный</PresentationFormat>
  <Paragraphs>205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dvp1234567@outlook.com</dc:creator>
  <cp:lastModifiedBy>dvp1234567@outlook.com</cp:lastModifiedBy>
  <cp:revision>21</cp:revision>
  <dcterms:created xsi:type="dcterms:W3CDTF">2022-05-31T12:01:13Z</dcterms:created>
  <dcterms:modified xsi:type="dcterms:W3CDTF">2022-06-02T12:27:33Z</dcterms:modified>
</cp:coreProperties>
</file>