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66" r:id="rId3"/>
    <p:sldId id="267" r:id="rId4"/>
    <p:sldId id="268" r:id="rId5"/>
    <p:sldId id="269" r:id="rId6"/>
    <p:sldId id="270" r:id="rId7"/>
    <p:sldId id="257" r:id="rId8"/>
    <p:sldId id="258" r:id="rId9"/>
    <p:sldId id="259" r:id="rId10"/>
    <p:sldId id="260" r:id="rId11"/>
    <p:sldId id="282" r:id="rId12"/>
    <p:sldId id="261" r:id="rId13"/>
    <p:sldId id="280" r:id="rId14"/>
    <p:sldId id="262" r:id="rId15"/>
    <p:sldId id="263" r:id="rId16"/>
    <p:sldId id="264" r:id="rId17"/>
    <p:sldId id="281" r:id="rId18"/>
    <p:sldId id="271" r:id="rId19"/>
    <p:sldId id="272" r:id="rId20"/>
    <p:sldId id="273" r:id="rId21"/>
    <p:sldId id="275" r:id="rId22"/>
    <p:sldId id="274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B451EE-AA06-0404-863B-CE7808249B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5138DFF-8B61-36E7-8603-5533B31EBF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23F43E2-6866-A0C6-936D-FAAFBF643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8F70E-CDC9-4FA2-A97A-98ECAD946971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FEBD6A-B361-B0A8-5E05-07D44FAB4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9DB974-AECC-F05D-3273-A72DB7ADC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1C28-C68D-42DA-9EAA-5BF8C993F5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7844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83E991-082E-3D7F-0539-B16A13D76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F80E32C-61D0-5E4B-A3F1-FFC0FACF31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B35C7E9-5C8E-4711-BC9D-C150174A0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8F70E-CDC9-4FA2-A97A-98ECAD946971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B74A69-2A4C-591F-0C7D-3A0FEBD6F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150291F-30C5-E624-25B4-D4C418058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1C28-C68D-42DA-9EAA-5BF8C993F5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8556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2296A84-A514-D5A2-E4B0-3D670E1E70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129D033-3C32-BF80-5D58-8E428B39B9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0137043-A15E-DE3A-73B0-A796AD589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8F70E-CDC9-4FA2-A97A-98ECAD946971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FC78E58-14DD-C102-C6DE-CC0FAB149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C214DE0-FD1D-C495-4111-79538C957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1C28-C68D-42DA-9EAA-5BF8C993F5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2542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F46E71-545E-AD6E-340A-13CCE66D7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967B02B-8102-9C45-2449-EDD3D93BAD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42D294-127A-2EA8-EE7B-88B98D171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8F70E-CDC9-4FA2-A97A-98ECAD946971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0FDF803-1878-16DA-EE59-E46914B20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1A58732-7737-A2C6-4A84-E10A73145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1C28-C68D-42DA-9EAA-5BF8C993F5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977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802878-7D65-F79C-67BB-61378D254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BF2E24B-3B3A-FE21-D1F9-ECA3381523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D1F453-70C7-1DE4-94D0-0886B0271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8F70E-CDC9-4FA2-A97A-98ECAD946971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E18E980-ED6E-BE5B-D5F3-5489A3D9F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A81DE3B-4228-6E53-E77B-A21F0E354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1C28-C68D-42DA-9EAA-5BF8C993F5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8027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303569-37C8-C93E-62CE-5CB066A77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FB93230-60B2-71A0-7506-F5ADD5715D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2687011-B962-98DC-15C5-209A9A5511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CB3A32F-C7AD-F1FE-8B55-B380DCDA2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8F70E-CDC9-4FA2-A97A-98ECAD946971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8155D65-1228-E60E-3C5E-45818B13A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879093B-A310-7F23-D944-35C5B8E92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1C28-C68D-42DA-9EAA-5BF8C993F5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6518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D4078D-4FBD-67F1-68C3-3254EE415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4014C9A-D8E0-9752-ACB1-A34FE77B12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8CF8172-EACE-C4F2-D200-ECF99CB931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AD302CA-9D22-6B71-ED50-D54FC1206C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0370B8C-F648-249C-6709-DF4DCCBF2C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E7B3113-AA69-2D5E-9210-865F20DB5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8F70E-CDC9-4FA2-A97A-98ECAD946971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44B24BA-B0FE-8051-0A54-66BEBB70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F077130-AD8D-7A0D-A55C-DD75C43E3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1C28-C68D-42DA-9EAA-5BF8C993F5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1366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E1C38C-83C0-3DC3-BEDF-D93F73F51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B859244-10B9-06BA-826C-68ADCE15B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8F70E-CDC9-4FA2-A97A-98ECAD946971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FBEA538-FEB4-7B57-ED71-0C9052773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C5878F5-16A6-D2B4-A6E5-136263836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1C28-C68D-42DA-9EAA-5BF8C993F5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3852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38EB102-6198-5861-493B-52F023529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8F70E-CDC9-4FA2-A97A-98ECAD946971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02926B6-DF70-6DF4-6C57-04E947DC1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61F8147-5E89-AC90-733F-88B56FEA6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1C28-C68D-42DA-9EAA-5BF8C993F5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9337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2C8D2D-6534-7D25-BB5B-663D8AFB2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622137D-8AB7-ED5F-68ED-2F824C44FB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6ED7437-F972-6D00-90DE-CFA93A0306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E85C3E3-95FF-EB14-826F-7388C3610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8F70E-CDC9-4FA2-A97A-98ECAD946971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8364AB3-306E-FFAB-E326-8F4EC26B2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E63F7D6-363A-3B79-5BDA-1C964E9E3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1C28-C68D-42DA-9EAA-5BF8C993F5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1898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F22F26-C64D-6211-48BA-C33C8A0ED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8CE0C3F-A0C0-1997-E117-FBED35D4B9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8F1CA05-6542-CB20-7BE8-EB7138F4A2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D66A02A-85D4-7BA0-C44D-8137D4E52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8F70E-CDC9-4FA2-A97A-98ECAD946971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484E3E2-9949-10CB-A515-0137054B2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8E82F95-81EA-7290-534C-4D5E5C209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31C28-C68D-42DA-9EAA-5BF8C993F5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7204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8F07A3-4CEC-EF32-D852-DFF0019D5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CB3E470-9379-60A2-5F18-3A4F3664BA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9AE010-A7FA-7884-2853-7E3B06DE03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38F70E-CDC9-4FA2-A97A-98ECAD946971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5B8B4AE-5533-10E4-BF21-3F9A2E3A16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7EB38C-03C6-A959-3436-B80F13E508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731C28-C68D-42DA-9EAA-5BF8C993F5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8694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0.png"/><Relationship Id="rId7" Type="http://schemas.openxmlformats.org/officeDocument/2006/relationships/image" Target="../media/image27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3.png"/><Relationship Id="rId7" Type="http://schemas.openxmlformats.org/officeDocument/2006/relationships/image" Target="../media/image3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sv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sv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12" Type="http://schemas.openxmlformats.org/officeDocument/2006/relationships/image" Target="../media/image56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Relationship Id="rId14" Type="http://schemas.openxmlformats.org/officeDocument/2006/relationships/image" Target="../media/image5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C0CBF94-96EA-F7F4-F857-88ED98CB3B80}"/>
              </a:ext>
            </a:extLst>
          </p:cNvPr>
          <p:cNvSpPr txBox="1"/>
          <p:nvPr/>
        </p:nvSpPr>
        <p:spPr>
          <a:xfrm>
            <a:off x="3469864" y="355600"/>
            <a:ext cx="52522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Сильные взаимодействия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E9B857-FA76-BBAA-39B2-8912E503A0E4}"/>
              </a:ext>
            </a:extLst>
          </p:cNvPr>
          <p:cNvSpPr txBox="1"/>
          <p:nvPr/>
        </p:nvSpPr>
        <p:spPr>
          <a:xfrm>
            <a:off x="833120" y="1615440"/>
            <a:ext cx="1050544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Резерфорд (1911) – обнаружение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атомного ядра</a:t>
            </a:r>
          </a:p>
          <a:p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Резерфорд (1919) – ядерные реакции, ядро атома водорода как элементарная частица (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протон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Протон-электронная модель ядра. Трудности в объяснении спина ядер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Чедвик (1932) – открытие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нейтрона</a:t>
            </a:r>
          </a:p>
          <a:p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Иваненко, Гейзенберг (1932) –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нейтрон-протонная модель ядра</a:t>
            </a:r>
          </a:p>
        </p:txBody>
      </p:sp>
    </p:spTree>
    <p:extLst>
      <p:ext uri="{BB962C8B-B14F-4D97-AF65-F5344CB8AC3E}">
        <p14:creationId xmlns:p14="http://schemas.microsoft.com/office/powerpoint/2010/main" val="1126271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F9F1F21-257F-E98C-EDCB-BF5833033DCF}"/>
              </a:ext>
            </a:extLst>
          </p:cNvPr>
          <p:cNvSpPr txBox="1"/>
          <p:nvPr/>
        </p:nvSpPr>
        <p:spPr>
          <a:xfrm>
            <a:off x="1031240" y="254000"/>
            <a:ext cx="10129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Поля Янга-Миллса (</a:t>
            </a:r>
            <a:r>
              <a:rPr kumimoji="0" lang="ru-RU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неабелевы</a:t>
            </a: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калибровочные поля) – обобщение электродинамики Максвелла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A3CDA64-0F98-CAC1-FB10-D8462578074C}"/>
                  </a:ext>
                </a:extLst>
              </p:cNvPr>
              <p:cNvSpPr txBox="1"/>
              <p:nvPr/>
            </p:nvSpPr>
            <p:spPr>
              <a:xfrm>
                <a:off x="802641" y="1666240"/>
                <a:ext cx="10739120" cy="46632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Электродинамика: потенциалы </a:t>
                </a:r>
                <a14:m>
                  <m:oMath xmlns:m="http://schemas.openxmlformats.org/officeDocument/2006/math">
                    <m:r>
                      <a:rPr kumimoji="0" lang="ru-RU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(</m:t>
                    </m:r>
                    <m:r>
                      <a:rPr kumimoji="0" lang="ru-RU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kumimoji="0" lang="en-US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𝑨</m:t>
                    </m:r>
                    <m:r>
                      <a:rPr kumimoji="0" lang="ru-RU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0" lang="ru-RU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поля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kumimoji="0" lang="ru-RU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𝑬</m:t>
                    </m:r>
                    <m:r>
                      <a:rPr kumimoji="0" lang="en-US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=−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𝛻𝜑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kumimoji="0" 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𝑨</m:t>
                        </m:r>
                      </m:num>
                      <m:den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  </a:t>
                </a:r>
                <a14:m>
                  <m:oMath xmlns:m="http://schemas.openxmlformats.org/officeDocument/2006/math">
                    <m:r>
                      <a:rPr kumimoji="0" lang="en-US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𝑩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∇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kumimoji="0" lang="en-US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 </a:t>
                </a:r>
                <a:r>
                  <a:rPr kumimoji="0" lang="ru-RU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калибровочные преобразования</a:t>
                </a: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ru-RU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ru-RU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  <m:sup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𝜑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  </m:t>
                      </m:r>
                      <m:sSup>
                        <m:sSup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𝑨</m:t>
                          </m:r>
                        </m:e>
                        <m:sup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kumimoji="0" lang="en-US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𝑨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∇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/>
                <a:r>
                  <a:rPr kumimoji="0" lang="ru-RU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при калибровочных преобразованиях поля не меняются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𝑬</m:t>
                        </m:r>
                      </m:e>
                      <m:sup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kumimoji="0" lang="en-US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𝑬</m:t>
                    </m:r>
                  </m:oMath>
                </a14:m>
                <a:r>
                  <a:rPr kumimoji="0" lang="en-US" sz="24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  <m:sup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𝑩</m:t>
                    </m:r>
                  </m:oMath>
                </a14:m>
                <a:r>
                  <a:rPr kumimoji="0" lang="en-US" sz="24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kumimoji="0" lang="ru-RU" sz="24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Янг, Миллс (1954): </a:t>
                </a:r>
                <a:r>
                  <a:rPr kumimoji="0" lang="ru-RU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потенциалы </a:t>
                </a:r>
                <a14:m>
                  <m:oMath xmlns:m="http://schemas.openxmlformats.org/officeDocument/2006/math">
                    <m:r>
                      <a:rPr kumimoji="0" lang="ru-RU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p>
                      <m:sSupPr>
                        <m:ctrlPr>
                          <a:rPr kumimoji="0" lang="ru-RU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ru-RU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𝜑</m:t>
                        </m:r>
                      </m:e>
                      <m:sup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sup>
                    </m:sSup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p>
                      <m:sSup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p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sup>
                    </m:sSup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kumimoji="0" lang="en-US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=1,  2,  3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 </a:t>
                </a:r>
                <a:r>
                  <a:rPr kumimoji="0" lang="ru-RU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поля</a:t>
                </a: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ru-RU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kumimoji="0" 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𝑬</m:t>
                          </m:r>
                        </m:e>
                        <m:sup>
                          <m:r>
                            <a:rPr kumimoji="0" lang="ru-RU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p>
                      </m:sSup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∇</m:t>
                      </m:r>
                      <m:sSup>
                        <m:sSup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𝜑</m:t>
                          </m:r>
                        </m:e>
                        <m:sup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p>
                      </m:sSup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kumimoji="0" lang="en-US" sz="2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𝑨</m:t>
                              </m:r>
                            </m:e>
                            <m:sup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p>
                          </m:sSup>
                        </m:num>
                        <m:den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den>
                      </m:f>
                      <m:r>
                        <a:rPr kumimoji="0" lang="en-US" sz="2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𝜑</m:t>
                          </m:r>
                        </m:e>
                        <m:sup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kumimoji="0" 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𝑨</m:t>
                          </m:r>
                        </m:e>
                        <m:sup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𝜑</m:t>
                          </m:r>
                        </m:e>
                        <m:sup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sSup>
                        <m:sSup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kumimoji="0" 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𝑨</m:t>
                          </m:r>
                        </m:e>
                        <m:sup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 </m:t>
                      </m:r>
                      <m:r>
                        <a:rPr kumimoji="0" lang="en-US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sSup>
                        <m:sSupPr>
                          <m:ctrlPr>
                            <a:rPr kumimoji="0" 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kumimoji="0" 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𝑩</m:t>
                          </m:r>
                        </m:e>
                        <m:sup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p>
                      </m:sSup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∇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×</m:t>
                      </m:r>
                      <m:sSup>
                        <m:sSup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kumimoji="0" 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𝑨</m:t>
                          </m:r>
                        </m:e>
                        <m:sup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p>
                      </m:sSup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kumimoji="0" 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𝑨</m:t>
                          </m:r>
                        </m:e>
                        <m:sup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×</m:t>
                      </m:r>
                      <m:sSup>
                        <m:sSup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kumimoji="0" 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𝑨</m:t>
                          </m:r>
                        </m:e>
                        <m:sup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kumimoji="0" lang="en-US" sz="2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A3CDA64-0F98-CAC1-FB10-D846257807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641" y="1666240"/>
                <a:ext cx="10739120" cy="4663264"/>
              </a:xfrm>
              <a:prstGeom prst="rect">
                <a:avLst/>
              </a:prstGeom>
              <a:blipFill>
                <a:blip r:embed="rId2"/>
                <a:stretch>
                  <a:fillRect l="-90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79682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490C13B-2D5A-1255-A26D-3AC24EBA5A86}"/>
                  </a:ext>
                </a:extLst>
              </p:cNvPr>
              <p:cNvSpPr txBox="1"/>
              <p:nvPr/>
            </p:nvSpPr>
            <p:spPr>
              <a:xfrm>
                <a:off x="594804" y="289721"/>
                <a:ext cx="11150353" cy="34017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Калибровочные преобразования</a:t>
                </a: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ru-RU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ru-RU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𝜑</m:t>
                          </m:r>
                        </m:e>
                        <m:sup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𝑎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′</m:t>
                          </m:r>
                        </m:sup>
                      </m:sSup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p>
                        <m:sSup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𝑂</m:t>
                          </m:r>
                        </m:e>
                        <m:sup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𝑎𝑏</m:t>
                          </m:r>
                        </m:sup>
                      </m:sSup>
                      <m:sSup>
                        <m:sSup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𝜑</m:t>
                          </m:r>
                        </m:e>
                        <m:sup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𝑏</m:t>
                          </m:r>
                        </m:sup>
                      </m:sSup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−</m:t>
                      </m:r>
                      <m:f>
                        <m:f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𝜕</m:t>
                          </m:r>
                          <m:sSup>
                            <m:sSupPr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𝜔</m:t>
                              </m:r>
                            </m:e>
                            <m:sup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𝑎</m:t>
                              </m:r>
                            </m:sup>
                          </m:sSup>
                        </m:num>
                        <m:den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𝜕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𝑡</m:t>
                          </m:r>
                        </m:den>
                      </m:f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,  </m:t>
                      </m:r>
                      <m:sSup>
                        <m:sSup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𝑨</m:t>
                          </m:r>
                        </m:e>
                        <m:sup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𝑎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′</m:t>
                          </m:r>
                        </m:sup>
                      </m:sSup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sSup>
                        <m:sSup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𝑂</m:t>
                          </m:r>
                        </m:e>
                        <m:sup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𝑎𝑏</m:t>
                          </m:r>
                        </m:sup>
                      </m:sSup>
                      <m:sSup>
                        <m:sSup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𝑨</m:t>
                          </m:r>
                        </m:e>
                        <m:sup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𝑏</m:t>
                          </m:r>
                        </m:sup>
                      </m:sSup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+</m:t>
                      </m:r>
                      <m:r>
                        <m:rPr>
                          <m:sty m:val="p"/>
                        </m:rP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∇</m:t>
                      </m:r>
                      <m:sSup>
                        <m:sSup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𝜔</m:t>
                          </m:r>
                        </m:e>
                        <m:sup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𝑎</m:t>
                          </m:r>
                        </m:sup>
                      </m:sSup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,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𝑂</m:t>
                        </m:r>
                      </m:e>
                      <m:sup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𝑎𝑏</m:t>
                        </m:r>
                      </m:sup>
                    </m:sSup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-- </a:t>
                </a:r>
                <a:r>
                  <a:rPr kumimoji="0" lang="ru-RU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матрица поворота,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𝜔</m:t>
                        </m:r>
                      </m:e>
                      <m:sup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𝑎</m:t>
                        </m:r>
                      </m:sup>
                    </m:sSup>
                  </m:oMath>
                </a14:m>
                <a:r>
                  <a:rPr kumimoji="0" lang="ru-RU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-- совокупность соответствующих углов поворота, при калибровочных преобразованиях</a:t>
                </a: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ru-RU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kumimoji="0" 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m:t>𝑬</m:t>
                          </m:r>
                        </m:e>
                        <m:sup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m:t>𝑎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kumimoji="0" lang="ru-RU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𝑂</m:t>
                          </m:r>
                        </m:e>
                        <m:sup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𝑎𝑏</m:t>
                          </m:r>
                        </m:sup>
                      </m:sSup>
                      <m:sSup>
                        <m:sSupPr>
                          <m:ctrlPr>
                            <a:rPr kumimoji="0" lang="ru-RU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kumimoji="0" 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m:t>𝑬</m:t>
                          </m:r>
                        </m:e>
                        <m:sup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m:t>𝑏</m:t>
                          </m:r>
                        </m:sup>
                      </m:sSup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m:t>,  </m:t>
                      </m:r>
                      <m:sSup>
                        <m:sSupPr>
                          <m:ctrlPr>
                            <a:rPr kumimoji="0" lang="ru-RU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kumimoji="0" 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m:t>𝑩</m:t>
                          </m:r>
                        </m:e>
                        <m:sup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m:t>𝑎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kumimoji="0" lang="ru-RU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𝑂</m:t>
                          </m:r>
                        </m:e>
                        <m:sup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𝑎𝑏</m:t>
                          </m:r>
                        </m:sup>
                      </m:sSup>
                      <m:sSup>
                        <m:sSupPr>
                          <m:ctrlPr>
                            <a:rPr kumimoji="0" lang="ru-RU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kumimoji="0" 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m:t>𝑩</m:t>
                          </m:r>
                        </m:e>
                        <m:sup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m:t>𝑏</m:t>
                          </m:r>
                        </m:sup>
                      </m:sSup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490C13B-2D5A-1255-A26D-3AC24EBA5A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804" y="289721"/>
                <a:ext cx="11150353" cy="3401765"/>
              </a:xfrm>
              <a:prstGeom prst="rect">
                <a:avLst/>
              </a:prstGeom>
              <a:blipFill>
                <a:blip r:embed="rId2"/>
                <a:stretch>
                  <a:fillRect l="-875" t="-1434" r="-114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9AA39BF-339F-4A3D-60F2-1BDAE947E179}"/>
                  </a:ext>
                </a:extLst>
              </p:cNvPr>
              <p:cNvSpPr txBox="1"/>
              <p:nvPr/>
            </p:nvSpPr>
            <p:spPr>
              <a:xfrm>
                <a:off x="594804" y="4278142"/>
                <a:ext cx="3266982" cy="19025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Уравнения Максвелла</a:t>
                </a:r>
              </a:p>
              <a:p>
                <a:pPr algn="ctr"/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ru-RU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∇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𝑬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</m:t>
                      </m:r>
                    </m:oMath>
                  </m:oMathPara>
                </a14:m>
                <a:endParaRPr lang="en-US" sz="24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∇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𝑩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𝑬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9AA39BF-339F-4A3D-60F2-1BDAE947E1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804" y="4278142"/>
                <a:ext cx="3266982" cy="1902572"/>
              </a:xfrm>
              <a:prstGeom prst="rect">
                <a:avLst/>
              </a:prstGeom>
              <a:blipFill>
                <a:blip r:embed="rId3"/>
                <a:stretch>
                  <a:fillRect t="-256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39E3285-97DE-AEC3-35CA-598FB565EA91}"/>
                  </a:ext>
                </a:extLst>
              </p:cNvPr>
              <p:cNvSpPr txBox="1"/>
              <p:nvPr/>
            </p:nvSpPr>
            <p:spPr>
              <a:xfrm>
                <a:off x="4181383" y="4278142"/>
                <a:ext cx="7732450" cy="19414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Уравнения Янга-Миллса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ru-RU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∇</m:t>
                      </m:r>
                      <m:sSup>
                        <m:sSupPr>
                          <m:ctrlPr>
                            <a:rPr kumimoji="0" lang="ru-RU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𝑬</m:t>
                          </m:r>
                        </m:e>
                        <m:sup>
                          <m:r>
                            <a:rPr kumimoji="0" lang="ru-RU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sup>
                      </m:sSup>
                      <m:r>
                        <a:rPr kumimoji="0" lang="ru-RU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+</m:t>
                      </m:r>
                      <m:sSup>
                        <m:sSupPr>
                          <m:ctrlPr>
                            <a:rPr lang="ru-RU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𝑨</m:t>
                          </m:r>
                        </m:e>
                        <m:sup>
                          <m:r>
                            <a:rPr lang="ru-RU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ru-RU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𝑬</m:t>
                          </m:r>
                        </m:e>
                        <m:sup>
                          <m:r>
                            <a:rPr lang="ru-RU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ru-RU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ru-RU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𝑨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sSup>
                        <m:sSupPr>
                          <m:ctrlPr>
                            <a:rPr lang="ru-RU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𝑬</m:t>
                          </m:r>
                        </m:e>
                        <m:sup>
                          <m:r>
                            <a:rPr lang="ru-RU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=0, </m:t>
                      </m:r>
                    </m:oMath>
                  </m:oMathPara>
                </a14:m>
                <a:endParaRPr kumimoji="0" lang="ru-RU" sz="2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𝑐</m:t>
                          </m:r>
                        </m:e>
                        <m:sup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  <m:r>
                            <a:rPr lang="en-US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ru-RU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𝑩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ru-RU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𝑨</m:t>
                              </m:r>
                            </m:e>
                            <m:sup>
                              <m:r>
                                <a:rPr lang="ru-RU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ru-RU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𝑩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ru-RU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𝑨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ru-RU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ru-RU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𝑩</m:t>
                              </m:r>
                            </m:e>
                            <m:sup>
                              <m:r>
                                <a:rPr lang="ru-RU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𝜕</m:t>
                          </m:r>
                          <m:sSup>
                            <m:sSupPr>
                              <m:ctrlPr>
                                <a:rPr lang="ru-RU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𝑬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num>
                        <m:den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𝜕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𝑡</m:t>
                          </m:r>
                        </m:den>
                      </m:f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+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𝜑</m:t>
                          </m:r>
                        </m:e>
                        <m:sup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𝑬</m:t>
                          </m:r>
                        </m:e>
                        <m:sup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𝜑</m:t>
                          </m:r>
                        </m:e>
                        <m:sup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sSup>
                        <m:sSup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𝑬</m:t>
                          </m:r>
                        </m:e>
                        <m:sup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.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39E3285-97DE-AEC3-35CA-598FB565EA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1383" y="4278142"/>
                <a:ext cx="7732450" cy="1941429"/>
              </a:xfrm>
              <a:prstGeom prst="rect">
                <a:avLst/>
              </a:prstGeom>
              <a:blipFill>
                <a:blip r:embed="rId4"/>
                <a:stretch>
                  <a:fillRect t="-251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04854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F80DCB4-24EA-5F66-76D1-D1FD7B8AAEED}"/>
                  </a:ext>
                </a:extLst>
              </p:cNvPr>
              <p:cNvSpPr txBox="1"/>
              <p:nvPr/>
            </p:nvSpPr>
            <p:spPr>
              <a:xfrm>
                <a:off x="853440" y="589280"/>
                <a:ext cx="10515600" cy="2554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Уравнения теории Янга-Миллса </a:t>
                </a:r>
                <a:r>
                  <a:rPr kumimoji="0" lang="ru-RU" sz="2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нелинейны</a:t>
                </a:r>
                <a:r>
                  <a:rPr kumimoji="0" lang="ru-RU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(в отличие от теории Максвелла), на языке диаграмм Фейнмана содержат вершины </a:t>
                </a:r>
                <a:r>
                  <a:rPr kumimoji="0" lang="ru-RU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трех- и </a:t>
                </a:r>
                <a:r>
                  <a:rPr kumimoji="0" lang="ru-RU" sz="2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четырехчастичных</a:t>
                </a:r>
                <a:r>
                  <a:rPr kumimoji="0" lang="ru-RU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взаимодействий</a:t>
                </a:r>
                <a:r>
                  <a:rPr kumimoji="0" lang="ru-RU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.  Как и в теории Максвелла, масса частиц в теории Янга-Миллса равна нулю, они являются бозонами (спин 1) и имеют две поляризации.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Можно построить теорию Янга-Миллса, в которой индекс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ru-RU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пробегает другой набор значений, в частности, от 1 до 8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(</a:t>
                </a:r>
                <a:r>
                  <a:rPr kumimoji="0" lang="ru-RU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такая</a:t>
                </a:r>
                <a:r>
                  <a:rPr kumimoji="0" lang="ru-RU" sz="20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конструкция применяется в теории сильных взаимодействий – квантовой </a:t>
                </a:r>
                <a:r>
                  <a:rPr kumimoji="0" lang="ru-RU" sz="20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хромодинамике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)</a:t>
                </a:r>
                <a:r>
                  <a:rPr kumimoji="0" lang="ru-RU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F80DCB4-24EA-5F66-76D1-D1FD7B8AAE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440" y="589280"/>
                <a:ext cx="10515600" cy="2554545"/>
              </a:xfrm>
              <a:prstGeom prst="rect">
                <a:avLst/>
              </a:prstGeom>
              <a:blipFill>
                <a:blip r:embed="rId2"/>
                <a:stretch>
                  <a:fillRect l="-580" t="-1432" r="-696" b="-33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C767F536-83EA-DB8C-526B-7C4E84A92FEC}"/>
              </a:ext>
            </a:extLst>
          </p:cNvPr>
          <p:cNvGrpSpPr/>
          <p:nvPr/>
        </p:nvGrpSpPr>
        <p:grpSpPr>
          <a:xfrm>
            <a:off x="1290542" y="4145985"/>
            <a:ext cx="3813071" cy="1344841"/>
            <a:chOff x="3223009" y="3934110"/>
            <a:chExt cx="3813071" cy="1344841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9E4B9E33-4116-196D-0495-C903253F60D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527651">
              <a:off x="5004000" y="3934110"/>
              <a:ext cx="2005809" cy="127017"/>
            </a:xfrm>
            <a:prstGeom prst="rect">
              <a:avLst/>
            </a:prstGeom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8AA3D0C0-CA08-B25B-CC96-2E844E8D388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23009" y="4536424"/>
              <a:ext cx="2005793" cy="127016"/>
            </a:xfrm>
            <a:prstGeom prst="rect">
              <a:avLst/>
            </a:prstGeom>
          </p:spPr>
        </p:pic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4BDF0553-BF95-E099-1DE9-37904A8650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282216">
              <a:off x="5030287" y="5151935"/>
              <a:ext cx="2005793" cy="127016"/>
            </a:xfrm>
            <a:prstGeom prst="rect">
              <a:avLst/>
            </a:prstGeom>
          </p:spPr>
        </p:pic>
      </p:grp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A07B9007-F23E-32B1-5557-B929D18D21CC}"/>
              </a:ext>
            </a:extLst>
          </p:cNvPr>
          <p:cNvGrpSpPr/>
          <p:nvPr/>
        </p:nvGrpSpPr>
        <p:grpSpPr>
          <a:xfrm>
            <a:off x="6847515" y="3143825"/>
            <a:ext cx="3432600" cy="2407889"/>
            <a:chOff x="6458969" y="3437009"/>
            <a:chExt cx="3432600" cy="2407889"/>
          </a:xfrm>
        </p:grpSpPr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5A8FF53C-EE9F-592E-4086-9A2F1457096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259991">
              <a:off x="6458969" y="4435854"/>
              <a:ext cx="1923031" cy="121775"/>
            </a:xfrm>
            <a:prstGeom prst="rect">
              <a:avLst/>
            </a:prstGeom>
          </p:spPr>
        </p:pic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A7CC6257-7EF2-A61C-63DD-9B12A88328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039943">
              <a:off x="7881369" y="4337637"/>
              <a:ext cx="1923031" cy="121775"/>
            </a:xfrm>
            <a:prstGeom prst="rect">
              <a:avLst/>
            </a:prstGeom>
          </p:spPr>
        </p:pic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FA191414-AFE7-D012-DD68-1587F9E3ACF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063548">
              <a:off x="7968538" y="5602595"/>
              <a:ext cx="1923031" cy="121775"/>
            </a:xfrm>
            <a:prstGeom prst="rect">
              <a:avLst/>
            </a:prstGeom>
          </p:spPr>
        </p:pic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A0C69A8F-A61D-D9E9-455A-D6AAD1E76B9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964341">
              <a:off x="6542515" y="5723123"/>
              <a:ext cx="1923031" cy="1217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572823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27D8E7A-75A2-CC27-C40D-B5883B65FA97}"/>
              </a:ext>
            </a:extLst>
          </p:cNvPr>
          <p:cNvSpPr txBox="1"/>
          <p:nvPr/>
        </p:nvSpPr>
        <p:spPr>
          <a:xfrm>
            <a:off x="883921" y="1371600"/>
            <a:ext cx="10617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Радиационные поправки в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неабелевой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калибровочной теории имеют особенность: наряду с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янг-миллсовскими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бозонами в замкнутые петли приходится вводить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духи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(Фаддеев, Попов, 1967) – фиктивные фермионы со спином 0 (то есть нарушающие связь спина со статистикой)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919201-FFC3-BC95-5EB7-8DC7D1335C94}"/>
              </a:ext>
            </a:extLst>
          </p:cNvPr>
          <p:cNvSpPr txBox="1"/>
          <p:nvPr/>
        </p:nvSpPr>
        <p:spPr>
          <a:xfrm>
            <a:off x="3693419" y="508000"/>
            <a:ext cx="48051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Духи Фаддеева-Попова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B01ACB3-30FA-4671-08D1-F7F0F9762F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847" y="3871019"/>
            <a:ext cx="3479180" cy="1491077"/>
          </a:xfrm>
          <a:prstGeom prst="rect">
            <a:avLst/>
          </a:prstGeom>
        </p:spPr>
      </p:pic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F8424085-91B2-3CD4-8F59-72A272E559AF}"/>
              </a:ext>
            </a:extLst>
          </p:cNvPr>
          <p:cNvGrpSpPr/>
          <p:nvPr/>
        </p:nvGrpSpPr>
        <p:grpSpPr>
          <a:xfrm>
            <a:off x="6333234" y="3679206"/>
            <a:ext cx="3864087" cy="1874705"/>
            <a:chOff x="6333234" y="3679206"/>
            <a:chExt cx="3864087" cy="1874705"/>
          </a:xfrm>
        </p:grpSpPr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62E474C6-3531-ACD7-FB68-1F82982EB8D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33234" y="3679206"/>
              <a:ext cx="3864087" cy="1874705"/>
            </a:xfrm>
            <a:prstGeom prst="rect">
              <a:avLst/>
            </a:prstGeom>
          </p:spPr>
        </p:pic>
        <p:sp>
          <p:nvSpPr>
            <p:cNvPr id="8" name="Овал 7">
              <a:extLst>
                <a:ext uri="{FF2B5EF4-FFF2-40B4-BE49-F238E27FC236}">
                  <a16:creationId xmlns:a16="http://schemas.microsoft.com/office/drawing/2014/main" id="{EE6FE475-673D-AEB3-C77A-D3EDBE93BEED}"/>
                </a:ext>
              </a:extLst>
            </p:cNvPr>
            <p:cNvSpPr/>
            <p:nvPr/>
          </p:nvSpPr>
          <p:spPr>
            <a:xfrm>
              <a:off x="7632000" y="4098398"/>
              <a:ext cx="1198705" cy="103632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193162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D979F91-7B2C-524F-9C6F-470366A585C7}"/>
              </a:ext>
            </a:extLst>
          </p:cNvPr>
          <p:cNvSpPr txBox="1"/>
          <p:nvPr/>
        </p:nvSpPr>
        <p:spPr>
          <a:xfrm>
            <a:off x="716290" y="416560"/>
            <a:ext cx="107594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Механизм </a:t>
            </a:r>
            <a:r>
              <a:rPr kumimoji="0" lang="ru-RU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Хиггса</a:t>
            </a: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Спонтанное нарушение симметрии</a:t>
            </a: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732243D5-7AD4-3234-8307-ED72D424E99A}"/>
              </a:ext>
            </a:extLst>
          </p:cNvPr>
          <p:cNvGrpSpPr/>
          <p:nvPr/>
        </p:nvGrpSpPr>
        <p:grpSpPr>
          <a:xfrm>
            <a:off x="7894320" y="2133599"/>
            <a:ext cx="3241040" cy="1892438"/>
            <a:chOff x="6380480" y="2296159"/>
            <a:chExt cx="3241040" cy="1892438"/>
          </a:xfrm>
        </p:grpSpPr>
        <p:sp>
          <p:nvSpPr>
            <p:cNvPr id="3" name="Полилиния: фигура 2">
              <a:extLst>
                <a:ext uri="{FF2B5EF4-FFF2-40B4-BE49-F238E27FC236}">
                  <a16:creationId xmlns:a16="http://schemas.microsoft.com/office/drawing/2014/main" id="{1A2EAF7E-71EC-C977-A1C1-C0D9EB7418D1}"/>
                </a:ext>
              </a:extLst>
            </p:cNvPr>
            <p:cNvSpPr/>
            <p:nvPr/>
          </p:nvSpPr>
          <p:spPr>
            <a:xfrm>
              <a:off x="6380480" y="2296160"/>
              <a:ext cx="1686560" cy="1892437"/>
            </a:xfrm>
            <a:custGeom>
              <a:avLst/>
              <a:gdLst>
                <a:gd name="connsiteX0" fmla="*/ 0 w 1686560"/>
                <a:gd name="connsiteY0" fmla="*/ 0 h 1892437"/>
                <a:gd name="connsiteX1" fmla="*/ 355600 w 1686560"/>
                <a:gd name="connsiteY1" fmla="*/ 1310640 h 1892437"/>
                <a:gd name="connsiteX2" fmla="*/ 568960 w 1686560"/>
                <a:gd name="connsiteY2" fmla="*/ 1757680 h 1892437"/>
                <a:gd name="connsiteX3" fmla="*/ 792480 w 1686560"/>
                <a:gd name="connsiteY3" fmla="*/ 1889760 h 1892437"/>
                <a:gd name="connsiteX4" fmla="*/ 1026160 w 1686560"/>
                <a:gd name="connsiteY4" fmla="*/ 1828800 h 1892437"/>
                <a:gd name="connsiteX5" fmla="*/ 1188720 w 1686560"/>
                <a:gd name="connsiteY5" fmla="*/ 1625600 h 1892437"/>
                <a:gd name="connsiteX6" fmla="*/ 1351280 w 1686560"/>
                <a:gd name="connsiteY6" fmla="*/ 1341120 h 1892437"/>
                <a:gd name="connsiteX7" fmla="*/ 1534160 w 1686560"/>
                <a:gd name="connsiteY7" fmla="*/ 1198880 h 1892437"/>
                <a:gd name="connsiteX8" fmla="*/ 1686560 w 1686560"/>
                <a:gd name="connsiteY8" fmla="*/ 1198880 h 1892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6560" h="1892437">
                  <a:moveTo>
                    <a:pt x="0" y="0"/>
                  </a:moveTo>
                  <a:cubicBezTo>
                    <a:pt x="130386" y="508846"/>
                    <a:pt x="260773" y="1017693"/>
                    <a:pt x="355600" y="1310640"/>
                  </a:cubicBezTo>
                  <a:cubicBezTo>
                    <a:pt x="450427" y="1603587"/>
                    <a:pt x="496147" y="1661160"/>
                    <a:pt x="568960" y="1757680"/>
                  </a:cubicBezTo>
                  <a:cubicBezTo>
                    <a:pt x="641773" y="1854200"/>
                    <a:pt x="716280" y="1877907"/>
                    <a:pt x="792480" y="1889760"/>
                  </a:cubicBezTo>
                  <a:cubicBezTo>
                    <a:pt x="868680" y="1901613"/>
                    <a:pt x="960120" y="1872827"/>
                    <a:pt x="1026160" y="1828800"/>
                  </a:cubicBezTo>
                  <a:cubicBezTo>
                    <a:pt x="1092200" y="1784773"/>
                    <a:pt x="1134533" y="1706880"/>
                    <a:pt x="1188720" y="1625600"/>
                  </a:cubicBezTo>
                  <a:cubicBezTo>
                    <a:pt x="1242907" y="1544320"/>
                    <a:pt x="1293707" y="1412240"/>
                    <a:pt x="1351280" y="1341120"/>
                  </a:cubicBezTo>
                  <a:cubicBezTo>
                    <a:pt x="1408853" y="1270000"/>
                    <a:pt x="1478280" y="1222587"/>
                    <a:pt x="1534160" y="1198880"/>
                  </a:cubicBezTo>
                  <a:cubicBezTo>
                    <a:pt x="1590040" y="1175173"/>
                    <a:pt x="1638300" y="1187026"/>
                    <a:pt x="1686560" y="119888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Полилиния: фигура 4">
              <a:extLst>
                <a:ext uri="{FF2B5EF4-FFF2-40B4-BE49-F238E27FC236}">
                  <a16:creationId xmlns:a16="http://schemas.microsoft.com/office/drawing/2014/main" id="{C976E78C-90AB-9CDF-C334-00D423964686}"/>
                </a:ext>
              </a:extLst>
            </p:cNvPr>
            <p:cNvSpPr/>
            <p:nvPr/>
          </p:nvSpPr>
          <p:spPr>
            <a:xfrm flipH="1">
              <a:off x="7934960" y="2296159"/>
              <a:ext cx="1686560" cy="1892437"/>
            </a:xfrm>
            <a:custGeom>
              <a:avLst/>
              <a:gdLst>
                <a:gd name="connsiteX0" fmla="*/ 0 w 1686560"/>
                <a:gd name="connsiteY0" fmla="*/ 0 h 1892437"/>
                <a:gd name="connsiteX1" fmla="*/ 355600 w 1686560"/>
                <a:gd name="connsiteY1" fmla="*/ 1310640 h 1892437"/>
                <a:gd name="connsiteX2" fmla="*/ 568960 w 1686560"/>
                <a:gd name="connsiteY2" fmla="*/ 1757680 h 1892437"/>
                <a:gd name="connsiteX3" fmla="*/ 792480 w 1686560"/>
                <a:gd name="connsiteY3" fmla="*/ 1889760 h 1892437"/>
                <a:gd name="connsiteX4" fmla="*/ 1026160 w 1686560"/>
                <a:gd name="connsiteY4" fmla="*/ 1828800 h 1892437"/>
                <a:gd name="connsiteX5" fmla="*/ 1188720 w 1686560"/>
                <a:gd name="connsiteY5" fmla="*/ 1625600 h 1892437"/>
                <a:gd name="connsiteX6" fmla="*/ 1351280 w 1686560"/>
                <a:gd name="connsiteY6" fmla="*/ 1341120 h 1892437"/>
                <a:gd name="connsiteX7" fmla="*/ 1534160 w 1686560"/>
                <a:gd name="connsiteY7" fmla="*/ 1198880 h 1892437"/>
                <a:gd name="connsiteX8" fmla="*/ 1686560 w 1686560"/>
                <a:gd name="connsiteY8" fmla="*/ 1198880 h 1892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6560" h="1892437">
                  <a:moveTo>
                    <a:pt x="0" y="0"/>
                  </a:moveTo>
                  <a:cubicBezTo>
                    <a:pt x="130386" y="508846"/>
                    <a:pt x="260773" y="1017693"/>
                    <a:pt x="355600" y="1310640"/>
                  </a:cubicBezTo>
                  <a:cubicBezTo>
                    <a:pt x="450427" y="1603587"/>
                    <a:pt x="496147" y="1661160"/>
                    <a:pt x="568960" y="1757680"/>
                  </a:cubicBezTo>
                  <a:cubicBezTo>
                    <a:pt x="641773" y="1854200"/>
                    <a:pt x="716280" y="1877907"/>
                    <a:pt x="792480" y="1889760"/>
                  </a:cubicBezTo>
                  <a:cubicBezTo>
                    <a:pt x="868680" y="1901613"/>
                    <a:pt x="960120" y="1872827"/>
                    <a:pt x="1026160" y="1828800"/>
                  </a:cubicBezTo>
                  <a:cubicBezTo>
                    <a:pt x="1092200" y="1784773"/>
                    <a:pt x="1134533" y="1706880"/>
                    <a:pt x="1188720" y="1625600"/>
                  </a:cubicBezTo>
                  <a:cubicBezTo>
                    <a:pt x="1242907" y="1544320"/>
                    <a:pt x="1293707" y="1412240"/>
                    <a:pt x="1351280" y="1341120"/>
                  </a:cubicBezTo>
                  <a:cubicBezTo>
                    <a:pt x="1408853" y="1270000"/>
                    <a:pt x="1478280" y="1222587"/>
                    <a:pt x="1534160" y="1198880"/>
                  </a:cubicBezTo>
                  <a:cubicBezTo>
                    <a:pt x="1590040" y="1175173"/>
                    <a:pt x="1638300" y="1187026"/>
                    <a:pt x="1686560" y="119888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Овал 5">
              <a:extLst>
                <a:ext uri="{FF2B5EF4-FFF2-40B4-BE49-F238E27FC236}">
                  <a16:creationId xmlns:a16="http://schemas.microsoft.com/office/drawing/2014/main" id="{82F895C7-696B-55CD-1D12-CD815B521CF2}"/>
                </a:ext>
              </a:extLst>
            </p:cNvPr>
            <p:cNvSpPr/>
            <p:nvPr/>
          </p:nvSpPr>
          <p:spPr>
            <a:xfrm>
              <a:off x="8688240" y="3990000"/>
              <a:ext cx="180000" cy="180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8859576B-B8D9-DFD6-FE59-9169497E19FC}"/>
              </a:ext>
            </a:extLst>
          </p:cNvPr>
          <p:cNvSpPr txBox="1"/>
          <p:nvPr/>
        </p:nvSpPr>
        <p:spPr>
          <a:xfrm>
            <a:off x="716290" y="1934614"/>
            <a:ext cx="667003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Хиггс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(1964): полям Янга-Миллса можно придать массу, если ввести в теорию их взаимодействие с гипотетическим скалярным полем (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полем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Хиггса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), с неправильным  (отрицательным) квадратом массы и положительным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четырехчастичным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взаимодействием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2013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году бозон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Хиггса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обнаружен в экспериментах на БАК (масса 126 ГэВ).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2D112FB-1D01-D6A0-65F3-AA03246C035E}"/>
                  </a:ext>
                </a:extLst>
              </p:cNvPr>
              <p:cNvSpPr txBox="1"/>
              <p:nvPr/>
            </p:nvSpPr>
            <p:spPr>
              <a:xfrm>
                <a:off x="8229600" y="4696634"/>
                <a:ext cx="270256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𝑈</m:t>
                      </m:r>
                      <m:d>
                        <m:d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</m:d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=−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𝑎</m:t>
                      </m:r>
                      <m:sSup>
                        <m:sSup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  <m:sup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p>
                      </m:sSup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𝑏</m:t>
                      </m:r>
                      <m:sSup>
                        <m:sSup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  <m:sup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kumimoji="0" lang="ru-RU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2D112FB-1D01-D6A0-65F3-AA03246C03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9600" y="4696634"/>
                <a:ext cx="2702560" cy="40011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19075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1C631A3-BF8E-24F2-6981-0DB7C38366E2}"/>
              </a:ext>
            </a:extLst>
          </p:cNvPr>
          <p:cNvSpPr txBox="1"/>
          <p:nvPr/>
        </p:nvSpPr>
        <p:spPr>
          <a:xfrm>
            <a:off x="690880" y="579120"/>
            <a:ext cx="10810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Объединенная теория </a:t>
            </a:r>
            <a:r>
              <a:rPr kumimoji="0" lang="ru-RU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электрослабых</a:t>
            </a: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взаимодействий (Вайнберг, Салам, </a:t>
            </a:r>
            <a:r>
              <a:rPr kumimoji="0" lang="ru-RU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Глешоу</a:t>
            </a: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1967)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B8032B1-3730-7B62-360A-A67EBCE6842C}"/>
                  </a:ext>
                </a:extLst>
              </p:cNvPr>
              <p:cNvSpPr txBox="1"/>
              <p:nvPr/>
            </p:nvSpPr>
            <p:spPr>
              <a:xfrm>
                <a:off x="1005841" y="2397760"/>
                <a:ext cx="10312400" cy="10195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Четырехфермионное взаимодействие Ферми заменяется двумя взаимодействиями через промежуточный </a:t>
                </a:r>
                <a:r>
                  <a:rPr kumimoji="0" lang="ru-RU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тяжелый калибровочный бозон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ru-RU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𝑊</m:t>
                        </m:r>
                      </m:e>
                      <m:sup>
                        <m:r>
                          <a:rPr kumimoji="0" lang="ru-RU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±</m:t>
                        </m:r>
                      </m:sup>
                    </m:sSup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 </m:t>
                    </m:r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𝑍</m:t>
                    </m:r>
                  </m:oMath>
                </a14:m>
                <a:r>
                  <a:rPr kumimoji="0" lang="ru-RU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)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. </a:t>
                </a:r>
                <a:r>
                  <a:rPr kumimoji="0" lang="ru-RU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Массы частиц возникают за счет взаимодействия с полем </a:t>
                </a:r>
                <a:r>
                  <a:rPr kumimoji="0" lang="ru-RU" sz="2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Хиггса</a:t>
                </a:r>
                <a:endParaRPr kumimoji="0" lang="ru-RU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B8032B1-3730-7B62-360A-A67EBCE684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841" y="2397760"/>
                <a:ext cx="10312400" cy="1019574"/>
              </a:xfrm>
              <a:prstGeom prst="rect">
                <a:avLst/>
              </a:prstGeom>
              <a:blipFill>
                <a:blip r:embed="rId2"/>
                <a:stretch>
                  <a:fillRect l="-591" t="-2976" b="-952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36819D69-93D1-4EAC-C31A-68B19A322AEE}"/>
              </a:ext>
            </a:extLst>
          </p:cNvPr>
          <p:cNvGrpSpPr/>
          <p:nvPr/>
        </p:nvGrpSpPr>
        <p:grpSpPr>
          <a:xfrm>
            <a:off x="1534485" y="3897162"/>
            <a:ext cx="2963683" cy="1843614"/>
            <a:chOff x="5578165" y="4811562"/>
            <a:chExt cx="2963683" cy="1843614"/>
          </a:xfrm>
        </p:grpSpPr>
        <p:cxnSp>
          <p:nvCxnSpPr>
            <p:cNvPr id="5" name="Прямая соединительная линия 4">
              <a:extLst>
                <a:ext uri="{FF2B5EF4-FFF2-40B4-BE49-F238E27FC236}">
                  <a16:creationId xmlns:a16="http://schemas.microsoft.com/office/drawing/2014/main" id="{4B517B12-BAEE-AE84-805A-96C625299786}"/>
                </a:ext>
              </a:extLst>
            </p:cNvPr>
            <p:cNvCxnSpPr/>
            <p:nvPr/>
          </p:nvCxnSpPr>
          <p:spPr>
            <a:xfrm>
              <a:off x="5926472" y="5134127"/>
              <a:ext cx="2281561" cy="136716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id="{5D917647-1AA4-AE38-2904-7C559EDB2101}"/>
                </a:ext>
              </a:extLst>
            </p:cNvPr>
            <p:cNvCxnSpPr/>
            <p:nvPr/>
          </p:nvCxnSpPr>
          <p:spPr>
            <a:xfrm flipV="1">
              <a:off x="5926472" y="4965451"/>
              <a:ext cx="2281561" cy="153583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Равнобедренный треугольник 6">
              <a:extLst>
                <a:ext uri="{FF2B5EF4-FFF2-40B4-BE49-F238E27FC236}">
                  <a16:creationId xmlns:a16="http://schemas.microsoft.com/office/drawing/2014/main" id="{195AE3CA-7A97-5C79-02EC-06B70447F5E0}"/>
                </a:ext>
              </a:extLst>
            </p:cNvPr>
            <p:cNvSpPr/>
            <p:nvPr/>
          </p:nvSpPr>
          <p:spPr>
            <a:xfrm rot="14300896">
              <a:off x="7574611" y="5295786"/>
              <a:ext cx="108000" cy="144000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Равнобедренный треугольник 7">
              <a:extLst>
                <a:ext uri="{FF2B5EF4-FFF2-40B4-BE49-F238E27FC236}">
                  <a16:creationId xmlns:a16="http://schemas.microsoft.com/office/drawing/2014/main" id="{9249C1AD-381D-AE63-D1E0-40458F6B58CC}"/>
                </a:ext>
              </a:extLst>
            </p:cNvPr>
            <p:cNvSpPr/>
            <p:nvPr/>
          </p:nvSpPr>
          <p:spPr>
            <a:xfrm rot="3239376">
              <a:off x="6410812" y="6069812"/>
              <a:ext cx="108000" cy="144000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Равнобедренный треугольник 8">
              <a:extLst>
                <a:ext uri="{FF2B5EF4-FFF2-40B4-BE49-F238E27FC236}">
                  <a16:creationId xmlns:a16="http://schemas.microsoft.com/office/drawing/2014/main" id="{AA6CD1FE-5C2C-9F7A-EF85-62021C9CB5BF}"/>
                </a:ext>
              </a:extLst>
            </p:cNvPr>
            <p:cNvSpPr/>
            <p:nvPr/>
          </p:nvSpPr>
          <p:spPr>
            <a:xfrm rot="18241978">
              <a:off x="6410969" y="5393129"/>
              <a:ext cx="108000" cy="144000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Равнобедренный треугольник 9">
              <a:extLst>
                <a:ext uri="{FF2B5EF4-FFF2-40B4-BE49-F238E27FC236}">
                  <a16:creationId xmlns:a16="http://schemas.microsoft.com/office/drawing/2014/main" id="{A6D08BEA-751B-84F2-F98F-39BE04A466F0}"/>
                </a:ext>
              </a:extLst>
            </p:cNvPr>
            <p:cNvSpPr/>
            <p:nvPr/>
          </p:nvSpPr>
          <p:spPr>
            <a:xfrm rot="7372531">
              <a:off x="7450474" y="6012806"/>
              <a:ext cx="108000" cy="144000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80C4FA92-6AED-F649-7A3A-7E179EF7486F}"/>
                    </a:ext>
                  </a:extLst>
                </p:cNvPr>
                <p:cNvSpPr txBox="1"/>
                <p:nvPr/>
              </p:nvSpPr>
              <p:spPr>
                <a:xfrm>
                  <a:off x="5578165" y="6347399"/>
                  <a:ext cx="209545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</m:oMath>
                    </m:oMathPara>
                  </a14:m>
                  <a:endParaRPr kumimoji="0" lang="ru-RU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80C4FA92-6AED-F649-7A3A-7E179EF7486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78165" y="6347399"/>
                  <a:ext cx="209545" cy="307777"/>
                </a:xfrm>
                <a:prstGeom prst="rect">
                  <a:avLst/>
                </a:prstGeom>
                <a:blipFill>
                  <a:blip r:embed="rId3"/>
                  <a:stretch>
                    <a:fillRect l="-17647" r="-14706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937B913E-E20F-DD0B-5C75-EB8A7997FFD2}"/>
                    </a:ext>
                  </a:extLst>
                </p:cNvPr>
                <p:cNvSpPr txBox="1"/>
                <p:nvPr/>
              </p:nvSpPr>
              <p:spPr>
                <a:xfrm>
                  <a:off x="5584193" y="4965451"/>
                  <a:ext cx="203517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̃"/>
                            <m:ctrlPr>
                              <a:rPr kumimoji="0" lang="ru-RU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accPr>
                          <m:e>
                            <m: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𝑝</m:t>
                            </m:r>
                          </m:e>
                        </m:acc>
                      </m:oMath>
                    </m:oMathPara>
                  </a14:m>
                  <a:endParaRPr kumimoji="0" lang="ru-RU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937B913E-E20F-DD0B-5C75-EB8A7997FF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84193" y="4965451"/>
                  <a:ext cx="203517" cy="307777"/>
                </a:xfrm>
                <a:prstGeom prst="rect">
                  <a:avLst/>
                </a:prstGeom>
                <a:blipFill>
                  <a:blip r:embed="rId4"/>
                  <a:stretch>
                    <a:fillRect l="-30303" t="-12000" r="-72727" b="-2600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64D7F0DC-F93B-844A-F585-EBA79528A6AD}"/>
                    </a:ext>
                  </a:extLst>
                </p:cNvPr>
                <p:cNvSpPr txBox="1"/>
                <p:nvPr/>
              </p:nvSpPr>
              <p:spPr>
                <a:xfrm>
                  <a:off x="8346795" y="4811562"/>
                  <a:ext cx="195053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̃"/>
                            <m:ctrlPr>
                              <a:rPr kumimoji="0" lang="ru-RU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accPr>
                          <m:e>
                            <m:r>
                              <a:rPr kumimoji="0" lang="ru-RU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𝜈</m:t>
                            </m:r>
                          </m:e>
                        </m:acc>
                      </m:oMath>
                    </m:oMathPara>
                  </a14:m>
                  <a:endParaRPr kumimoji="0" lang="ru-RU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64D7F0DC-F93B-844A-F585-EBA79528A6A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46795" y="4811562"/>
                  <a:ext cx="195053" cy="307777"/>
                </a:xfrm>
                <a:prstGeom prst="rect">
                  <a:avLst/>
                </a:prstGeom>
                <a:blipFill>
                  <a:blip r:embed="rId5"/>
                  <a:stretch>
                    <a:fillRect l="-18750" t="-1961" r="-10625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07D86A7F-FC94-1A49-C606-205B7E65662A}"/>
                    </a:ext>
                  </a:extLst>
                </p:cNvPr>
                <p:cNvSpPr txBox="1"/>
                <p:nvPr/>
              </p:nvSpPr>
              <p:spPr>
                <a:xfrm>
                  <a:off x="8346795" y="6347399"/>
                  <a:ext cx="189988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𝑒</m:t>
                        </m:r>
                      </m:oMath>
                    </m:oMathPara>
                  </a14:m>
                  <a:endParaRPr kumimoji="0" lang="ru-RU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07D86A7F-FC94-1A49-C606-205B7E65662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46795" y="6347399"/>
                  <a:ext cx="189988" cy="307777"/>
                </a:xfrm>
                <a:prstGeom prst="rect">
                  <a:avLst/>
                </a:prstGeom>
                <a:blipFill>
                  <a:blip r:embed="rId6"/>
                  <a:stretch>
                    <a:fillRect l="-19355" r="-16129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5F80A1A2-C86F-2F24-9A25-D45B8DB74B7A}"/>
                    </a:ext>
                  </a:extLst>
                </p:cNvPr>
                <p:cNvSpPr txBox="1"/>
                <p:nvPr/>
              </p:nvSpPr>
              <p:spPr>
                <a:xfrm>
                  <a:off x="6781533" y="5839411"/>
                  <a:ext cx="545295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ru-RU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  <m:t>𝐹</m:t>
                            </m:r>
                          </m:sub>
                        </m:sSub>
                      </m:oMath>
                    </m:oMathPara>
                  </a14:m>
                  <a:endParaRPr kumimoji="0" lang="ru-RU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5F80A1A2-C86F-2F24-9A25-D45B8DB74B7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81533" y="5839411"/>
                  <a:ext cx="545295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9CFC85EF-C8D2-EA49-C0D6-03279A33CBF8}"/>
              </a:ext>
            </a:extLst>
          </p:cNvPr>
          <p:cNvGrpSpPr/>
          <p:nvPr/>
        </p:nvGrpSpPr>
        <p:grpSpPr>
          <a:xfrm>
            <a:off x="6479033" y="3897162"/>
            <a:ext cx="3657935" cy="1843614"/>
            <a:chOff x="6479033" y="3897162"/>
            <a:chExt cx="3657935" cy="1843614"/>
          </a:xfrm>
        </p:grpSpPr>
        <p:sp>
          <p:nvSpPr>
            <p:cNvPr id="19" name="Равнобедренный треугольник 18">
              <a:extLst>
                <a:ext uri="{FF2B5EF4-FFF2-40B4-BE49-F238E27FC236}">
                  <a16:creationId xmlns:a16="http://schemas.microsoft.com/office/drawing/2014/main" id="{D7399CEA-3A74-A884-B99F-A34499F734F3}"/>
                </a:ext>
              </a:extLst>
            </p:cNvPr>
            <p:cNvSpPr/>
            <p:nvPr/>
          </p:nvSpPr>
          <p:spPr>
            <a:xfrm rot="14300896">
              <a:off x="9169731" y="4381386"/>
              <a:ext cx="108000" cy="144000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Равнобедренный треугольник 19">
              <a:extLst>
                <a:ext uri="{FF2B5EF4-FFF2-40B4-BE49-F238E27FC236}">
                  <a16:creationId xmlns:a16="http://schemas.microsoft.com/office/drawing/2014/main" id="{29F0A010-9577-3346-2947-C89DB86D61FB}"/>
                </a:ext>
              </a:extLst>
            </p:cNvPr>
            <p:cNvSpPr/>
            <p:nvPr/>
          </p:nvSpPr>
          <p:spPr>
            <a:xfrm rot="3239376">
              <a:off x="7141464" y="5172472"/>
              <a:ext cx="108000" cy="144000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Равнобедренный треугольник 20">
              <a:extLst>
                <a:ext uri="{FF2B5EF4-FFF2-40B4-BE49-F238E27FC236}">
                  <a16:creationId xmlns:a16="http://schemas.microsoft.com/office/drawing/2014/main" id="{8ECE7E74-476D-BAC3-4B28-19C0838C4418}"/>
                </a:ext>
              </a:extLst>
            </p:cNvPr>
            <p:cNvSpPr/>
            <p:nvPr/>
          </p:nvSpPr>
          <p:spPr>
            <a:xfrm rot="18241978">
              <a:off x="7132755" y="4404470"/>
              <a:ext cx="108000" cy="144000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Равнобедренный треугольник 21">
              <a:extLst>
                <a:ext uri="{FF2B5EF4-FFF2-40B4-BE49-F238E27FC236}">
                  <a16:creationId xmlns:a16="http://schemas.microsoft.com/office/drawing/2014/main" id="{2E0F3328-793D-A51B-B412-C311C50BE0CE}"/>
                </a:ext>
              </a:extLst>
            </p:cNvPr>
            <p:cNvSpPr/>
            <p:nvPr/>
          </p:nvSpPr>
          <p:spPr>
            <a:xfrm rot="7372531">
              <a:off x="9045594" y="5098406"/>
              <a:ext cx="108000" cy="144000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B72DB82F-0360-DA3B-DD71-2FA4CDA5E8BA}"/>
                    </a:ext>
                  </a:extLst>
                </p:cNvPr>
                <p:cNvSpPr txBox="1"/>
                <p:nvPr/>
              </p:nvSpPr>
              <p:spPr>
                <a:xfrm>
                  <a:off x="6479033" y="5411566"/>
                  <a:ext cx="209545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</m:oMath>
                    </m:oMathPara>
                  </a14:m>
                  <a:endParaRPr kumimoji="0" lang="ru-RU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B72DB82F-0360-DA3B-DD71-2FA4CDA5E8B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79033" y="5411566"/>
                  <a:ext cx="209545" cy="307777"/>
                </a:xfrm>
                <a:prstGeom prst="rect">
                  <a:avLst/>
                </a:prstGeom>
                <a:blipFill>
                  <a:blip r:embed="rId8"/>
                  <a:stretch>
                    <a:fillRect l="-17647" r="-14706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E839702E-58B0-9824-F4FD-91C505B88A9A}"/>
                    </a:ext>
                  </a:extLst>
                </p:cNvPr>
                <p:cNvSpPr txBox="1"/>
                <p:nvPr/>
              </p:nvSpPr>
              <p:spPr>
                <a:xfrm>
                  <a:off x="6485061" y="4038972"/>
                  <a:ext cx="203517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̃"/>
                            <m:ctrlPr>
                              <a:rPr kumimoji="0" lang="ru-RU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accPr>
                          <m:e>
                            <m: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𝑝</m:t>
                            </m:r>
                          </m:e>
                        </m:acc>
                      </m:oMath>
                    </m:oMathPara>
                  </a14:m>
                  <a:endParaRPr kumimoji="0" lang="ru-RU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E839702E-58B0-9824-F4FD-91C505B88A9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85061" y="4038972"/>
                  <a:ext cx="203517" cy="307777"/>
                </a:xfrm>
                <a:prstGeom prst="rect">
                  <a:avLst/>
                </a:prstGeom>
                <a:blipFill>
                  <a:blip r:embed="rId9"/>
                  <a:stretch>
                    <a:fillRect l="-30303" t="-12000" r="-72727" b="-2600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7DD271A0-BCF7-52B8-046F-1BFF22D8CD29}"/>
                    </a:ext>
                  </a:extLst>
                </p:cNvPr>
                <p:cNvSpPr txBox="1"/>
                <p:nvPr/>
              </p:nvSpPr>
              <p:spPr>
                <a:xfrm>
                  <a:off x="9941915" y="3897162"/>
                  <a:ext cx="195053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̃"/>
                            <m:ctrlPr>
                              <a:rPr kumimoji="0" lang="ru-RU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accPr>
                          <m:e>
                            <m:r>
                              <a:rPr kumimoji="0" lang="ru-RU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𝜈</m:t>
                            </m:r>
                          </m:e>
                        </m:acc>
                      </m:oMath>
                    </m:oMathPara>
                  </a14:m>
                  <a:endParaRPr kumimoji="0" lang="ru-RU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7DD271A0-BCF7-52B8-046F-1BFF22D8CD2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41915" y="3897162"/>
                  <a:ext cx="195053" cy="307777"/>
                </a:xfrm>
                <a:prstGeom prst="rect">
                  <a:avLst/>
                </a:prstGeom>
                <a:blipFill>
                  <a:blip r:embed="rId5"/>
                  <a:stretch>
                    <a:fillRect l="-18750" t="-1961" r="-10625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2B276CFB-F545-F175-351A-D83864E27A39}"/>
                    </a:ext>
                  </a:extLst>
                </p:cNvPr>
                <p:cNvSpPr txBox="1"/>
                <p:nvPr/>
              </p:nvSpPr>
              <p:spPr>
                <a:xfrm>
                  <a:off x="9941915" y="5432999"/>
                  <a:ext cx="189988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𝑒</m:t>
                        </m:r>
                      </m:oMath>
                    </m:oMathPara>
                  </a14:m>
                  <a:endParaRPr kumimoji="0" lang="ru-RU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2B276CFB-F545-F175-351A-D83864E27A3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41915" y="5432999"/>
                  <a:ext cx="189988" cy="307777"/>
                </a:xfrm>
                <a:prstGeom prst="rect">
                  <a:avLst/>
                </a:prstGeom>
                <a:blipFill>
                  <a:blip r:embed="rId6"/>
                  <a:stretch>
                    <a:fillRect l="-19355" r="-16129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9" name="Прямая соединительная линия 28">
              <a:extLst>
                <a:ext uri="{FF2B5EF4-FFF2-40B4-BE49-F238E27FC236}">
                  <a16:creationId xmlns:a16="http://schemas.microsoft.com/office/drawing/2014/main" id="{B1F027B7-8822-FFE0-5ED6-A7211D2C5034}"/>
                </a:ext>
              </a:extLst>
            </p:cNvPr>
            <p:cNvCxnSpPr>
              <a:cxnSpLocks/>
            </p:cNvCxnSpPr>
            <p:nvPr/>
          </p:nvCxnSpPr>
          <p:spPr>
            <a:xfrm>
              <a:off x="8503920" y="4818969"/>
              <a:ext cx="1356681" cy="7679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>
              <a:extLst>
                <a:ext uri="{FF2B5EF4-FFF2-40B4-BE49-F238E27FC236}">
                  <a16:creationId xmlns:a16="http://schemas.microsoft.com/office/drawing/2014/main" id="{596F6658-DBE7-3705-49FA-6AB23AA505D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503920" y="4118151"/>
              <a:ext cx="1356681" cy="7008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>
              <a:extLst>
                <a:ext uri="{FF2B5EF4-FFF2-40B4-BE49-F238E27FC236}">
                  <a16:creationId xmlns:a16="http://schemas.microsoft.com/office/drawing/2014/main" id="{EB2ED089-DD4E-C57F-0E8B-39E5E10B2BB7}"/>
                </a:ext>
              </a:extLst>
            </p:cNvPr>
            <p:cNvCxnSpPr/>
            <p:nvPr/>
          </p:nvCxnSpPr>
          <p:spPr>
            <a:xfrm>
              <a:off x="6859468" y="4219727"/>
              <a:ext cx="851972" cy="6835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>
              <a:extLst>
                <a:ext uri="{FF2B5EF4-FFF2-40B4-BE49-F238E27FC236}">
                  <a16:creationId xmlns:a16="http://schemas.microsoft.com/office/drawing/2014/main" id="{3CFD30B6-50F6-8243-44CE-CC333F20129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03913" y="4903307"/>
              <a:ext cx="907527" cy="5800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7" name="Рисунок 46">
              <a:extLst>
                <a:ext uri="{FF2B5EF4-FFF2-40B4-BE49-F238E27FC236}">
                  <a16:creationId xmlns:a16="http://schemas.microsoft.com/office/drawing/2014/main" id="{499E7D8D-F2A8-931B-078E-C86835D469A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236418">
              <a:off x="7717696" y="4782980"/>
              <a:ext cx="806166" cy="161213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6954BE39-039A-82D3-B79C-325EA43DC133}"/>
                    </a:ext>
                  </a:extLst>
                </p:cNvPr>
                <p:cNvSpPr txBox="1"/>
                <p:nvPr/>
              </p:nvSpPr>
              <p:spPr>
                <a:xfrm>
                  <a:off x="7888632" y="5022708"/>
                  <a:ext cx="464293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kumimoji="0" lang="ru-RU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𝑊</m:t>
                            </m:r>
                          </m:e>
                          <m:sup>
                            <m: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−</m:t>
                            </m:r>
                          </m:sup>
                        </m:sSup>
                      </m:oMath>
                    </m:oMathPara>
                  </a14:m>
                  <a:endParaRPr kumimoji="0" lang="ru-RU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6954BE39-039A-82D3-B79C-325EA43DC13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88632" y="5022708"/>
                  <a:ext cx="464293" cy="307777"/>
                </a:xfrm>
                <a:prstGeom prst="rect">
                  <a:avLst/>
                </a:prstGeom>
                <a:blipFill>
                  <a:blip r:embed="rId11"/>
                  <a:stretch>
                    <a:fillRect l="-11842" b="-600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25BBA595-C6AB-DAAA-6FBC-04D02EEE7297}"/>
              </a:ext>
            </a:extLst>
          </p:cNvPr>
          <p:cNvSpPr txBox="1"/>
          <p:nvPr/>
        </p:nvSpPr>
        <p:spPr>
          <a:xfrm>
            <a:off x="2129105" y="6121085"/>
            <a:ext cx="17627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Теория Ферми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69F4026-748D-8343-5DA7-3CD07BD9AFBC}"/>
              </a:ext>
            </a:extLst>
          </p:cNvPr>
          <p:cNvSpPr txBox="1"/>
          <p:nvPr/>
        </p:nvSpPr>
        <p:spPr>
          <a:xfrm flipH="1">
            <a:off x="6859468" y="6070412"/>
            <a:ext cx="33997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Теория Вайнберга-Салама</a:t>
            </a:r>
          </a:p>
        </p:txBody>
      </p:sp>
    </p:spTree>
    <p:extLst>
      <p:ext uri="{BB962C8B-B14F-4D97-AF65-F5344CB8AC3E}">
        <p14:creationId xmlns:p14="http://schemas.microsoft.com/office/powerpoint/2010/main" val="36219053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7A7DB2D-475C-AF29-8DFB-71C30ACD50ED}"/>
                  </a:ext>
                </a:extLst>
              </p:cNvPr>
              <p:cNvSpPr txBox="1"/>
              <p:nvPr/>
            </p:nvSpPr>
            <p:spPr>
              <a:xfrm>
                <a:off x="721361" y="457690"/>
                <a:ext cx="11033760" cy="25584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Теория Вайнберга-Салама: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Предсказала наличие тяжелых заряженных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ru-RU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𝑊</m:t>
                        </m:r>
                      </m:e>
                      <m:sup>
                        <m:r>
                          <a:rPr kumimoji="0" lang="ru-RU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±</m:t>
                        </m:r>
                      </m:sup>
                    </m:sSup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ru-RU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и нейтрального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𝑍</m:t>
                    </m:r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ru-RU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бозонов (открыты экспериментально в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1983</a:t>
                </a:r>
                <a:r>
                  <a:rPr kumimoji="0" lang="ru-RU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, массы 80 и 91 ГэВ)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Предсказала новые типы взаимодействий (</a:t>
                </a:r>
                <a:r>
                  <a:rPr kumimoji="0" lang="ru-RU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нейтральные слабые токи</a:t>
                </a:r>
                <a:r>
                  <a:rPr kumimoji="0" lang="ru-RU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), в частности, рассеяние нейтрино на протоне (открыто экспериментально в 1973)</a:t>
                </a: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7A7DB2D-475C-AF29-8DFB-71C30ACD50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361" y="457690"/>
                <a:ext cx="11033760" cy="2558457"/>
              </a:xfrm>
              <a:prstGeom prst="rect">
                <a:avLst/>
              </a:prstGeom>
              <a:blipFill>
                <a:blip r:embed="rId2"/>
                <a:stretch>
                  <a:fillRect l="-552" t="-11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6AB83AA1-6050-92B5-4594-1E152901DEAB}"/>
              </a:ext>
            </a:extLst>
          </p:cNvPr>
          <p:cNvGrpSpPr/>
          <p:nvPr/>
        </p:nvGrpSpPr>
        <p:grpSpPr>
          <a:xfrm>
            <a:off x="2688123" y="3347720"/>
            <a:ext cx="2149984" cy="2813643"/>
            <a:chOff x="7205082" y="3352313"/>
            <a:chExt cx="2149984" cy="281364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08D80F90-E36E-1CD3-EA44-50C53A68CE8C}"/>
                    </a:ext>
                  </a:extLst>
                </p:cNvPr>
                <p:cNvSpPr txBox="1"/>
                <p:nvPr/>
              </p:nvSpPr>
              <p:spPr>
                <a:xfrm>
                  <a:off x="7212460" y="5853941"/>
                  <a:ext cx="203517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𝑝</m:t>
                        </m:r>
                      </m:oMath>
                    </m:oMathPara>
                  </a14:m>
                  <a:endParaRPr kumimoji="0" lang="ru-RU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08D80F90-E36E-1CD3-EA44-50C53A68CE8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12460" y="5853941"/>
                  <a:ext cx="203517" cy="307777"/>
                </a:xfrm>
                <a:prstGeom prst="rect">
                  <a:avLst/>
                </a:prstGeom>
                <a:blipFill>
                  <a:blip r:embed="rId3"/>
                  <a:stretch>
                    <a:fillRect l="-29412" r="-26471" b="-2600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E556A0D1-CD74-3BA3-87FD-567E2689750B}"/>
                    </a:ext>
                  </a:extLst>
                </p:cNvPr>
                <p:cNvSpPr txBox="1"/>
                <p:nvPr/>
              </p:nvSpPr>
              <p:spPr>
                <a:xfrm>
                  <a:off x="9140236" y="5858179"/>
                  <a:ext cx="203517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𝑝</m:t>
                        </m:r>
                      </m:oMath>
                    </m:oMathPara>
                  </a14:m>
                  <a:endParaRPr kumimoji="0" lang="ru-RU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E556A0D1-CD74-3BA3-87FD-567E2689750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40236" y="5858179"/>
                  <a:ext cx="203517" cy="307777"/>
                </a:xfrm>
                <a:prstGeom prst="rect">
                  <a:avLst/>
                </a:prstGeom>
                <a:blipFill>
                  <a:blip r:embed="rId4"/>
                  <a:stretch>
                    <a:fillRect l="-29412" r="-26471" b="-23529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0F01B083-A997-098C-DC70-FC882D2C46CF}"/>
                    </a:ext>
                  </a:extLst>
                </p:cNvPr>
                <p:cNvSpPr txBox="1"/>
                <p:nvPr/>
              </p:nvSpPr>
              <p:spPr>
                <a:xfrm>
                  <a:off x="7205082" y="3352313"/>
                  <a:ext cx="195053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ru-RU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𝜈</m:t>
                        </m:r>
                      </m:oMath>
                    </m:oMathPara>
                  </a14:m>
                  <a:endParaRPr kumimoji="0" lang="ru-RU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0F01B083-A997-098C-DC70-FC882D2C46C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05082" y="3352313"/>
                  <a:ext cx="195053" cy="307777"/>
                </a:xfrm>
                <a:prstGeom prst="rect">
                  <a:avLst/>
                </a:prstGeom>
                <a:blipFill>
                  <a:blip r:embed="rId5"/>
                  <a:stretch>
                    <a:fillRect l="-18750" r="-1250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3BE1A5ED-74BB-D046-2919-2224E1FC71AF}"/>
                    </a:ext>
                  </a:extLst>
                </p:cNvPr>
                <p:cNvSpPr txBox="1"/>
                <p:nvPr/>
              </p:nvSpPr>
              <p:spPr>
                <a:xfrm>
                  <a:off x="9160013" y="3426399"/>
                  <a:ext cx="195053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ru-RU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𝜈</m:t>
                        </m:r>
                      </m:oMath>
                    </m:oMathPara>
                  </a14:m>
                  <a:endParaRPr kumimoji="0" lang="ru-RU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3BE1A5ED-74BB-D046-2919-2224E1FC71A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60013" y="3426399"/>
                  <a:ext cx="195053" cy="307777"/>
                </a:xfrm>
                <a:prstGeom prst="rect">
                  <a:avLst/>
                </a:prstGeom>
                <a:blipFill>
                  <a:blip r:embed="rId6"/>
                  <a:stretch>
                    <a:fillRect l="-18750" r="-1250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7" name="Группа 26">
              <a:extLst>
                <a:ext uri="{FF2B5EF4-FFF2-40B4-BE49-F238E27FC236}">
                  <a16:creationId xmlns:a16="http://schemas.microsoft.com/office/drawing/2014/main" id="{77C27BA1-7911-CEE0-FA6B-BCFCF808BD3A}"/>
                </a:ext>
              </a:extLst>
            </p:cNvPr>
            <p:cNvGrpSpPr/>
            <p:nvPr/>
          </p:nvGrpSpPr>
          <p:grpSpPr>
            <a:xfrm>
              <a:off x="7224446" y="3756212"/>
              <a:ext cx="2012503" cy="2066336"/>
              <a:chOff x="7224446" y="3756212"/>
              <a:chExt cx="2012503" cy="2066336"/>
            </a:xfrm>
          </p:grpSpPr>
          <p:grpSp>
            <p:nvGrpSpPr>
              <p:cNvPr id="19" name="Группа 18">
                <a:extLst>
                  <a:ext uri="{FF2B5EF4-FFF2-40B4-BE49-F238E27FC236}">
                    <a16:creationId xmlns:a16="http://schemas.microsoft.com/office/drawing/2014/main" id="{948B5EDE-762D-DF9B-5465-B7C161D8F935}"/>
                  </a:ext>
                </a:extLst>
              </p:cNvPr>
              <p:cNvGrpSpPr/>
              <p:nvPr/>
            </p:nvGrpSpPr>
            <p:grpSpPr>
              <a:xfrm rot="17741282">
                <a:off x="8378212" y="3670210"/>
                <a:ext cx="734980" cy="974093"/>
                <a:chOff x="8657568" y="4649222"/>
                <a:chExt cx="734980" cy="974093"/>
              </a:xfrm>
            </p:grpSpPr>
            <p:sp>
              <p:nvSpPr>
                <p:cNvPr id="7" name="Равнобедренный треугольник 6">
                  <a:extLst>
                    <a:ext uri="{FF2B5EF4-FFF2-40B4-BE49-F238E27FC236}">
                      <a16:creationId xmlns:a16="http://schemas.microsoft.com/office/drawing/2014/main" id="{A5601B11-9AAF-BA62-947C-495F82265CD2}"/>
                    </a:ext>
                  </a:extLst>
                </p:cNvPr>
                <p:cNvSpPr/>
                <p:nvPr/>
              </p:nvSpPr>
              <p:spPr>
                <a:xfrm rot="7372531">
                  <a:off x="9045594" y="5098406"/>
                  <a:ext cx="108000" cy="144000"/>
                </a:xfrm>
                <a:prstGeom prst="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cxnSp>
              <p:nvCxnSpPr>
                <p:cNvPr id="12" name="Прямая соединительная линия 11">
                  <a:extLst>
                    <a:ext uri="{FF2B5EF4-FFF2-40B4-BE49-F238E27FC236}">
                      <a16:creationId xmlns:a16="http://schemas.microsoft.com/office/drawing/2014/main" id="{AEDF0B41-4BD3-0559-A061-51B470920A9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20302262">
                  <a:off x="8657568" y="4649222"/>
                  <a:ext cx="734980" cy="97409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" name="Равнобедренный треугольник 3">
                <a:extLst>
                  <a:ext uri="{FF2B5EF4-FFF2-40B4-BE49-F238E27FC236}">
                    <a16:creationId xmlns:a16="http://schemas.microsoft.com/office/drawing/2014/main" id="{8C85BAF8-7B4A-09CB-815B-1FB839CA295D}"/>
                  </a:ext>
                </a:extLst>
              </p:cNvPr>
              <p:cNvSpPr/>
              <p:nvPr/>
            </p:nvSpPr>
            <p:spPr>
              <a:xfrm rot="7232117">
                <a:off x="7554545" y="3963330"/>
                <a:ext cx="108000" cy="144000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13" name="Прямая соединительная линия 12">
                <a:extLst>
                  <a:ext uri="{FF2B5EF4-FFF2-40B4-BE49-F238E27FC236}">
                    <a16:creationId xmlns:a16="http://schemas.microsoft.com/office/drawing/2014/main" id="{61A0E958-10D0-F2BD-5263-7A089784A87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24446" y="3756212"/>
                <a:ext cx="1043303" cy="74519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" name="Группа 19">
                <a:extLst>
                  <a:ext uri="{FF2B5EF4-FFF2-40B4-BE49-F238E27FC236}">
                    <a16:creationId xmlns:a16="http://schemas.microsoft.com/office/drawing/2014/main" id="{B36A8018-80B3-5C5F-9446-2E4844F2E5B6}"/>
                  </a:ext>
                </a:extLst>
              </p:cNvPr>
              <p:cNvGrpSpPr/>
              <p:nvPr/>
            </p:nvGrpSpPr>
            <p:grpSpPr>
              <a:xfrm rot="10418697">
                <a:off x="8218443" y="5288282"/>
                <a:ext cx="1018506" cy="428590"/>
                <a:chOff x="6832267" y="4366045"/>
                <a:chExt cx="1018506" cy="428590"/>
              </a:xfrm>
            </p:grpSpPr>
            <p:sp>
              <p:nvSpPr>
                <p:cNvPr id="6" name="Равнобедренный треугольник 5">
                  <a:extLst>
                    <a:ext uri="{FF2B5EF4-FFF2-40B4-BE49-F238E27FC236}">
                      <a16:creationId xmlns:a16="http://schemas.microsoft.com/office/drawing/2014/main" id="{7C023125-7FE7-02E5-CADF-BDD595B7B8BA}"/>
                    </a:ext>
                  </a:extLst>
                </p:cNvPr>
                <p:cNvSpPr/>
                <p:nvPr/>
              </p:nvSpPr>
              <p:spPr>
                <a:xfrm rot="18241978">
                  <a:off x="7132755" y="4404470"/>
                  <a:ext cx="108000" cy="144000"/>
                </a:xfrm>
                <a:prstGeom prst="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cxnSp>
              <p:nvCxnSpPr>
                <p:cNvPr id="14" name="Прямая соединительная линия 13">
                  <a:extLst>
                    <a:ext uri="{FF2B5EF4-FFF2-40B4-BE49-F238E27FC236}">
                      <a16:creationId xmlns:a16="http://schemas.microsoft.com/office/drawing/2014/main" id="{31B9AB26-877F-358A-301B-57BB1119944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608199">
                  <a:off x="6832267" y="4366045"/>
                  <a:ext cx="1018506" cy="42859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" name="Группа 20">
                <a:extLst>
                  <a:ext uri="{FF2B5EF4-FFF2-40B4-BE49-F238E27FC236}">
                    <a16:creationId xmlns:a16="http://schemas.microsoft.com/office/drawing/2014/main" id="{566C1BB3-8853-74B2-9E05-C30A95196451}"/>
                  </a:ext>
                </a:extLst>
              </p:cNvPr>
              <p:cNvGrpSpPr/>
              <p:nvPr/>
            </p:nvGrpSpPr>
            <p:grpSpPr>
              <a:xfrm rot="243544">
                <a:off x="7322001" y="5242483"/>
                <a:ext cx="907527" cy="580065"/>
                <a:chOff x="6831690" y="4903307"/>
                <a:chExt cx="907527" cy="580065"/>
              </a:xfrm>
            </p:grpSpPr>
            <p:sp>
              <p:nvSpPr>
                <p:cNvPr id="5" name="Равнобедренный треугольник 4">
                  <a:extLst>
                    <a:ext uri="{FF2B5EF4-FFF2-40B4-BE49-F238E27FC236}">
                      <a16:creationId xmlns:a16="http://schemas.microsoft.com/office/drawing/2014/main" id="{42D047B4-547E-9870-1FD9-C068F3F7EE88}"/>
                    </a:ext>
                  </a:extLst>
                </p:cNvPr>
                <p:cNvSpPr/>
                <p:nvPr/>
              </p:nvSpPr>
              <p:spPr>
                <a:xfrm rot="3239376">
                  <a:off x="7141464" y="5172472"/>
                  <a:ext cx="108000" cy="144000"/>
                </a:xfrm>
                <a:prstGeom prst="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cxnSp>
              <p:nvCxnSpPr>
                <p:cNvPr id="15" name="Прямая соединительная линия 14">
                  <a:extLst>
                    <a:ext uri="{FF2B5EF4-FFF2-40B4-BE49-F238E27FC236}">
                      <a16:creationId xmlns:a16="http://schemas.microsoft.com/office/drawing/2014/main" id="{22529FA8-800C-2759-D553-06DA984A4D1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831690" y="4903307"/>
                  <a:ext cx="907527" cy="580065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16" name="Рисунок 15">
                <a:extLst>
                  <a:ext uri="{FF2B5EF4-FFF2-40B4-BE49-F238E27FC236}">
                    <a16:creationId xmlns:a16="http://schemas.microsoft.com/office/drawing/2014/main" id="{5CAD90F8-8B04-D897-C589-86990B6FCF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079962">
                <a:off x="7841356" y="4790129"/>
                <a:ext cx="806166" cy="161213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7068F824-754F-B175-B84D-0566692B54AC}"/>
                    </a:ext>
                  </a:extLst>
                </p:cNvPr>
                <p:cNvSpPr txBox="1"/>
                <p:nvPr/>
              </p:nvSpPr>
              <p:spPr>
                <a:xfrm>
                  <a:off x="8339069" y="4730807"/>
                  <a:ext cx="216277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𝑍</m:t>
                        </m:r>
                      </m:oMath>
                    </m:oMathPara>
                  </a14:m>
                  <a:endParaRPr kumimoji="0" lang="ru-RU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7068F824-754F-B175-B84D-0566692B54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39069" y="4730807"/>
                  <a:ext cx="216277" cy="307777"/>
                </a:xfrm>
                <a:prstGeom prst="rect">
                  <a:avLst/>
                </a:prstGeom>
                <a:blipFill>
                  <a:blip r:embed="rId8"/>
                  <a:stretch>
                    <a:fillRect l="-28571" r="-25714" b="-5882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B3CE266F-7F64-DA35-BA6F-06AB3A358021}"/>
              </a:ext>
            </a:extLst>
          </p:cNvPr>
          <p:cNvSpPr txBox="1"/>
          <p:nvPr/>
        </p:nvSpPr>
        <p:spPr>
          <a:xfrm>
            <a:off x="5872480" y="4553708"/>
            <a:ext cx="36923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Рассеяние нейтрино на протоне</a:t>
            </a:r>
          </a:p>
        </p:txBody>
      </p:sp>
    </p:spTree>
    <p:extLst>
      <p:ext uri="{BB962C8B-B14F-4D97-AF65-F5344CB8AC3E}">
        <p14:creationId xmlns:p14="http://schemas.microsoft.com/office/powerpoint/2010/main" val="32783919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F99E4A3-436C-2AE7-9FD9-F272F654E39E}"/>
              </a:ext>
            </a:extLst>
          </p:cNvPr>
          <p:cNvSpPr txBox="1"/>
          <p:nvPr/>
        </p:nvSpPr>
        <p:spPr>
          <a:xfrm>
            <a:off x="853441" y="1005840"/>
            <a:ext cx="106984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Нейтрино (на момент создания теории были известны электрон,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мюон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электронное и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мюонное нейтрино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позднее были открыты еще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тау-лептон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и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тау-нейтрино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 первоначально считались безмассовыми. Однако в 2015 году (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Кадзита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Макдональд) были экспериментально обнаружены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нейтринные осцилляции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(переход нейтрино одного типа в другой), что свидетельствует о наличие у нейтрино массы. </a:t>
            </a:r>
          </a:p>
        </p:txBody>
      </p:sp>
    </p:spTree>
    <p:extLst>
      <p:ext uri="{BB962C8B-B14F-4D97-AF65-F5344CB8AC3E}">
        <p14:creationId xmlns:p14="http://schemas.microsoft.com/office/powerpoint/2010/main" val="17435207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4748269-E583-CC74-92F9-F64AF2CC7D67}"/>
              </a:ext>
            </a:extLst>
          </p:cNvPr>
          <p:cNvSpPr txBox="1"/>
          <p:nvPr/>
        </p:nvSpPr>
        <p:spPr>
          <a:xfrm>
            <a:off x="995680" y="375920"/>
            <a:ext cx="102006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Цвет. Конфайнмент. Асимптотическая свобода. Квантовая </a:t>
            </a:r>
            <a:r>
              <a:rPr lang="ru-RU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хромодинамика</a:t>
            </a:r>
            <a:endParaRPr lang="ru-RU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F4C0C7-1B28-ACB2-AB17-06A5A762EC62}"/>
              </a:ext>
            </a:extLst>
          </p:cNvPr>
          <p:cNvSpPr txBox="1"/>
          <p:nvPr/>
        </p:nvSpPr>
        <p:spPr>
          <a:xfrm>
            <a:off x="1127760" y="22453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60E505E-CA62-C541-11A3-0ABDCC7B72AD}"/>
                  </a:ext>
                </a:extLst>
              </p:cNvPr>
              <p:cNvSpPr txBox="1"/>
              <p:nvPr/>
            </p:nvSpPr>
            <p:spPr>
              <a:xfrm>
                <a:off x="914400" y="1838960"/>
                <a:ext cx="10363200" cy="4524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Преблема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Δ</m:t>
                        </m:r>
                      </m:e>
                      <m:sup>
                        <m:r>
                          <a:rPr lang="ru-RU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++</m:t>
                        </m:r>
                      </m:sup>
                    </m:sSup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-гиперона (</a:t>
                </a:r>
                <a:r>
                  <a:rPr lang="ru-RU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кварковый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состав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𝑢𝑢𝑢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спин 3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/2,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орбитальный момент 0), новое квантовое число кварков -- </a:t>
                </a:r>
                <a:r>
                  <a:rPr lang="ru-RU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цвет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(Боголюбов, </a:t>
                </a:r>
                <a:r>
                  <a:rPr lang="ru-RU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Струминский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ru-RU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Тавхедидзе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1965, Хан, </a:t>
                </a:r>
                <a:r>
                  <a:rPr lang="ru-RU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Намбу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1965). Взаимодействие кварков путем обмена 8-компонентными </a:t>
                </a:r>
                <a:r>
                  <a:rPr lang="ru-RU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янг-миллсовскими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бозонами – </a:t>
                </a:r>
                <a:r>
                  <a:rPr lang="ru-RU" sz="24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глюонами</a:t>
                </a:r>
                <a:endParaRPr lang="ru-RU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ru-RU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Намбу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(1970) – сила взаимодействия между кварками не убывает с расстоянием, </a:t>
                </a:r>
                <a:r>
                  <a:rPr lang="ru-RU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глюонное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поле действует как натянутая между кварками струна. Гипотеза удержания (</a:t>
                </a:r>
                <a:r>
                  <a:rPr lang="ru-RU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конфайнмента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кварков: кварки не могут быть вырваны из адронов поодиночке</a:t>
                </a:r>
              </a:p>
              <a:p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Гросс, </a:t>
                </a:r>
                <a:r>
                  <a:rPr lang="ru-RU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Вильчек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ru-RU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Политцер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(1973) – на малых расстояниях кварки, наоборот, почти не взаимодействуют (</a:t>
                </a:r>
                <a:r>
                  <a:rPr lang="ru-RU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асимптотическая свобода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60E505E-CA62-C541-11A3-0ABDCC7B72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1838960"/>
                <a:ext cx="10363200" cy="4524315"/>
              </a:xfrm>
              <a:prstGeom prst="rect">
                <a:avLst/>
              </a:prstGeom>
              <a:blipFill>
                <a:blip r:embed="rId2"/>
                <a:stretch>
                  <a:fillRect l="-882" t="-1078" r="-1471" b="-21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76814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70C36B3-3F22-E57C-4F46-A11AA9D50645}"/>
              </a:ext>
            </a:extLst>
          </p:cNvPr>
          <p:cNvSpPr txBox="1"/>
          <p:nvPr/>
        </p:nvSpPr>
        <p:spPr>
          <a:xfrm>
            <a:off x="995680" y="965200"/>
            <a:ext cx="1020064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в адронах неких составных частей (партонов), практически не взаимодействующих между собой, подтверждалось экспериментами 60-х годов по рассеянию при больших энергиях.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1979 по наблюдению струй (джетов,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jet)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множественном образовании частиц в столкновениях было подтверждено существование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глюонов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Получить такое необычное взаимодействие (малое на малых расстояниях и практически постоянное на </a:t>
            </a:r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больших)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 только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неабелевой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калибровочной теории.</a:t>
            </a:r>
          </a:p>
        </p:txBody>
      </p:sp>
    </p:spTree>
    <p:extLst>
      <p:ext uri="{BB962C8B-B14F-4D97-AF65-F5344CB8AC3E}">
        <p14:creationId xmlns:p14="http://schemas.microsoft.com/office/powerpoint/2010/main" val="99400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7EC712B-72DD-339A-E319-973697D32049}"/>
              </a:ext>
            </a:extLst>
          </p:cNvPr>
          <p:cNvSpPr txBox="1"/>
          <p:nvPr/>
        </p:nvSpPr>
        <p:spPr>
          <a:xfrm>
            <a:off x="3864716" y="386080"/>
            <a:ext cx="44625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Теория </a:t>
            </a:r>
            <a:r>
              <a:rPr lang="ru-RU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Юкавы</a:t>
            </a:r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(1935)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7842C10-238C-E452-0B7A-4311935FCFF2}"/>
                  </a:ext>
                </a:extLst>
              </p:cNvPr>
              <p:cNvSpPr txBox="1"/>
              <p:nvPr/>
            </p:nvSpPr>
            <p:spPr>
              <a:xfrm>
                <a:off x="447039" y="1298483"/>
                <a:ext cx="4968241" cy="4979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Безмассовая частица, классика</a:t>
                </a:r>
              </a:p>
              <a:p>
                <a:endPara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Безмассовая частица, квантовая механика</a:t>
                </a:r>
              </a:p>
              <a:p>
                <a:endPara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20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ℏ</m:t>
                              </m:r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ru-RU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20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num>
                        <m:den>
                          <m:r>
                            <a:rPr lang="ru-RU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ru-RU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ru-RU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20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ℏ</m:t>
                              </m:r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l-G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r>
                        <a:rPr lang="ru-RU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</m:oMath>
                  </m:oMathPara>
                </a14:m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Сферически-симметричное решение в статическом случае</a:t>
                </a:r>
              </a:p>
              <a:p>
                <a:endPara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ru-RU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ru-RU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Дальнодействующий потенциал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7842C10-238C-E452-0B7A-4311935FCF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039" y="1298483"/>
                <a:ext cx="4968241" cy="4979376"/>
              </a:xfrm>
              <a:prstGeom prst="rect">
                <a:avLst/>
              </a:prstGeom>
              <a:blipFill>
                <a:blip r:embed="rId2"/>
                <a:stretch>
                  <a:fillRect l="-1227" t="-612" b="-122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05BAC45-138C-699B-4CDA-180A4E8898B5}"/>
                  </a:ext>
                </a:extLst>
              </p:cNvPr>
              <p:cNvSpPr txBox="1"/>
              <p:nvPr/>
            </p:nvSpPr>
            <p:spPr>
              <a:xfrm>
                <a:off x="5852161" y="1298483"/>
                <a:ext cx="5892800" cy="53411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Массивная частица, классика</a:t>
                </a:r>
              </a:p>
              <a:p>
                <a:endPara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ru-RU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ru-RU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ru-RU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Массивная частица, квантовая механика</a:t>
                </a:r>
              </a:p>
              <a:p>
                <a:endPara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20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ℏ</m:t>
                              </m:r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ru-RU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20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num>
                        <m:den>
                          <m:r>
                            <a:rPr lang="ru-RU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ru-RU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ru-RU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20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ℏ</m:t>
                              </m:r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l-G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r>
                        <a:rPr lang="ru-RU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ru-RU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ru-RU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ru-RU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</m:oMath>
                  </m:oMathPara>
                </a14:m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Сферически-симметричное решение в статическом случае</a:t>
                </a:r>
              </a:p>
              <a:p>
                <a:endPara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ru-RU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ru-RU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sup>
                          </m:sSup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𝑚𝑐</m:t>
                          </m:r>
                        </m:den>
                      </m:f>
                    </m:oMath>
                  </m:oMathPara>
                </a14:m>
                <a:endPara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Короткодействующий потенциал с характерным радиусом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</m:oMath>
                </a14:m>
                <a:endPara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05BAC45-138C-699B-4CDA-180A4E8898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2161" y="1298483"/>
                <a:ext cx="5892800" cy="5341142"/>
              </a:xfrm>
              <a:prstGeom prst="rect">
                <a:avLst/>
              </a:prstGeom>
              <a:blipFill>
                <a:blip r:embed="rId3"/>
                <a:stretch>
                  <a:fillRect l="-1034" t="-571" b="-11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32827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251B1BD-E449-BB05-9451-B393367221C8}"/>
              </a:ext>
            </a:extLst>
          </p:cNvPr>
          <p:cNvSpPr txBox="1"/>
          <p:nvPr/>
        </p:nvSpPr>
        <p:spPr>
          <a:xfrm>
            <a:off x="3974650" y="294640"/>
            <a:ext cx="42427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Стандартная модель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150E449-DD97-5675-7C0B-1841A2BE40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0225" y="1029335"/>
            <a:ext cx="7372350" cy="55340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E114ABA-2229-B625-01E6-E367CE96A3A1}"/>
                  </a:ext>
                </a:extLst>
              </p:cNvPr>
              <p:cNvSpPr txBox="1"/>
              <p:nvPr/>
            </p:nvSpPr>
            <p:spPr>
              <a:xfrm>
                <a:off x="8288470" y="1132124"/>
                <a:ext cx="3801931" cy="53284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17 элементарных частиц:</a:t>
                </a:r>
              </a:p>
              <a:p>
                <a:endPara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 поколения пар </a:t>
                </a:r>
                <a:r>
                  <a:rPr lang="ru-RU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кварков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(6)</a:t>
                </a:r>
              </a:p>
              <a:p>
                <a:endPara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 поколения пар </a:t>
                </a:r>
                <a:r>
                  <a:rPr lang="ru-RU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лептонов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(6)</a:t>
                </a:r>
              </a:p>
              <a:p>
                <a:endPara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 калибровочных бозона</a:t>
                </a:r>
              </a:p>
              <a:p>
                <a:r>
                  <a:rPr lang="ru-RU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Фотон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(1)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ru-RU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p>
                        <m:r>
                          <a:rPr lang="ru-RU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бозоны 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(2)</a:t>
                </a:r>
              </a:p>
              <a:p>
                <a:r>
                  <a:rPr lang="ru-RU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0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Глюон</a:t>
                </a:r>
                <a:r>
                  <a:rPr lang="ru-RU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</a:t>
                </a:r>
              </a:p>
              <a:p>
                <a:endPara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Бозон </a:t>
                </a:r>
                <a:r>
                  <a:rPr lang="ru-RU" sz="20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Хиггса</a:t>
                </a:r>
                <a:r>
                  <a:rPr lang="ru-RU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</a:t>
                </a:r>
              </a:p>
              <a:p>
                <a:endPara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18 (25) </a:t>
                </a:r>
                <a:r>
                  <a:rPr lang="ru-RU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свободных параметров 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(массы частиц, константы взаимодействия, углы смешивания)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E114ABA-2229-B625-01E6-E367CE96A3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8470" y="1132124"/>
                <a:ext cx="3801931" cy="5328446"/>
              </a:xfrm>
              <a:prstGeom prst="rect">
                <a:avLst/>
              </a:prstGeom>
              <a:blipFill>
                <a:blip r:embed="rId4"/>
                <a:stretch>
                  <a:fillRect l="-1766" t="-686" b="-114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74873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DD476EB-30D8-F659-64F0-3888C4C93D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7702" y="978852"/>
            <a:ext cx="7381875" cy="52863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9E04817-42DC-FE4F-478F-93AD7421E3E1}"/>
              </a:ext>
            </a:extLst>
          </p:cNvPr>
          <p:cNvSpPr txBox="1"/>
          <p:nvPr/>
        </p:nvSpPr>
        <p:spPr>
          <a:xfrm>
            <a:off x="8049577" y="5394960"/>
            <a:ext cx="35560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Схема взаимодействия частиц в Стандартной модели</a:t>
            </a:r>
          </a:p>
        </p:txBody>
      </p:sp>
    </p:spTree>
    <p:extLst>
      <p:ext uri="{BB962C8B-B14F-4D97-AF65-F5344CB8AC3E}">
        <p14:creationId xmlns:p14="http://schemas.microsoft.com/office/powerpoint/2010/main" val="26352677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BBCC141-D507-923A-9C46-226B73102D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8444" y="267213"/>
            <a:ext cx="5371396" cy="632357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358556F-8772-D95C-F3C4-D1839F7B96B2}"/>
                  </a:ext>
                </a:extLst>
              </p:cNvPr>
              <p:cNvSpPr txBox="1"/>
              <p:nvPr/>
            </p:nvSpPr>
            <p:spPr>
              <a:xfrm>
                <a:off x="6776721" y="1920240"/>
                <a:ext cx="4988560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Процессы, описываемые Стандартной моделью</a:t>
                </a:r>
              </a:p>
              <a:p>
                <a:endPara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𝑞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любой кварк</a:t>
                </a:r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любой фермион (кварк или лептон)</a:t>
                </a:r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𝑋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любой заряженный фермион</a:t>
                </a:r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любой массивный фермион (кварк или лептон, за исключением нейтрино)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-- 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любой массивный бозон (</a:t>
                </a:r>
                <a:r>
                  <a:rPr 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ru-RU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Хиггс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358556F-8772-D95C-F3C4-D1839F7B96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6721" y="1920240"/>
                <a:ext cx="4988560" cy="2862322"/>
              </a:xfrm>
              <a:prstGeom prst="rect">
                <a:avLst/>
              </a:prstGeom>
              <a:blipFill>
                <a:blip r:embed="rId4"/>
                <a:stretch>
                  <a:fillRect l="-1345" t="-1064" r="-611" b="-276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1005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D42A6FD-A081-4F86-43CD-1D428C73BAB3}"/>
                  </a:ext>
                </a:extLst>
              </p:cNvPr>
              <p:cNvSpPr txBox="1"/>
              <p:nvPr/>
            </p:nvSpPr>
            <p:spPr>
              <a:xfrm>
                <a:off x="721360" y="711200"/>
                <a:ext cx="10556240" cy="25619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Юкава предположил, что существует </a:t>
                </a:r>
                <a:r>
                  <a:rPr lang="ru-RU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неизвестная частица массой порядка 100 МэВ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(ровно столько нужно для радиуса действия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ru-RU" sz="2000" b="0" i="1" smtClean="0">
                            <a:latin typeface="Cambria Math" panose="02040503050406030204" pitchFamily="18" charset="0"/>
                          </a:rPr>
                          <m:t>−15</m:t>
                        </m:r>
                      </m:sup>
                    </m:sSup>
                  </m:oMath>
                </a14:m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м) со спином 0 (в дальнейшем получила название </a:t>
                </a:r>
                <a14:m>
                  <m:oMath xmlns:m="http://schemas.openxmlformats.org/officeDocument/2006/math">
                    <m:r>
                      <a:rPr lang="ru-RU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𝜋</m:t>
                    </m:r>
                  </m:oMath>
                </a14:m>
                <a:r>
                  <a:rPr lang="ru-RU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-мезон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), так что взаимодействие нейтронов и протонов в ядре обусловлено обменом такой частицей (по аналогии с фотоном). Для объяснения зарядовой независимости ядерных сил нужно ввести не только </a:t>
                </a:r>
                <a:r>
                  <a:rPr lang="ru-RU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заряженные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e>
                      <m:sup>
                        <m:r>
                          <a:rPr lang="ru-RU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±</m:t>
                        </m:r>
                      </m:sup>
                    </m:sSup>
                  </m:oMath>
                </a14:m>
                <a:r>
                  <a:rPr lang="ru-RU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-мезоны, но и </a:t>
                </a:r>
                <a:r>
                  <a:rPr lang="ru-RU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нейтральные</a:t>
                </a:r>
                <a:r>
                  <a:rPr lang="ru-RU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e>
                      <m:sup>
                        <m:r>
                          <a:rPr lang="ru-RU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Была введена новая </a:t>
                </a:r>
                <a:r>
                  <a:rPr lang="ru-RU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константа ядерного взаимодействия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𝑔</m:t>
                    </m:r>
                  </m:oMath>
                </a14:m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Пионы были экспериментально открыты в 1947 году (массы 140 и 135 МэВ)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D42A6FD-A081-4F86-43CD-1D428C73BA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360" y="711200"/>
                <a:ext cx="10556240" cy="2561983"/>
              </a:xfrm>
              <a:prstGeom prst="rect">
                <a:avLst/>
              </a:prstGeom>
              <a:blipFill>
                <a:blip r:embed="rId2"/>
                <a:stretch>
                  <a:fillRect l="-577" t="-1429" b="-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CEA8872C-B671-14B9-14F4-C500FEA155C6}"/>
              </a:ext>
            </a:extLst>
          </p:cNvPr>
          <p:cNvGrpSpPr/>
          <p:nvPr/>
        </p:nvGrpSpPr>
        <p:grpSpPr>
          <a:xfrm>
            <a:off x="1181417" y="3975569"/>
            <a:ext cx="9364591" cy="2446324"/>
            <a:chOff x="1303337" y="3904449"/>
            <a:chExt cx="9364591" cy="2446324"/>
          </a:xfrm>
        </p:grpSpPr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ADEA4DD7-DC94-2FFC-4C06-D05E3E397B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3337" y="3904449"/>
              <a:ext cx="9364591" cy="2446324"/>
            </a:xfrm>
            <a:prstGeom prst="rect">
              <a:avLst/>
            </a:prstGeom>
          </p:spPr>
        </p:pic>
        <p:sp useBgFill="1">
          <p:nvSpPr>
            <p:cNvPr id="5" name="TextBox 4">
              <a:extLst>
                <a:ext uri="{FF2B5EF4-FFF2-40B4-BE49-F238E27FC236}">
                  <a16:creationId xmlns:a16="http://schemas.microsoft.com/office/drawing/2014/main" id="{9766DD6C-8128-7785-3ED2-A6A93E4A3CA3}"/>
                </a:ext>
              </a:extLst>
            </p:cNvPr>
            <p:cNvSpPr txBox="1"/>
            <p:nvPr/>
          </p:nvSpPr>
          <p:spPr>
            <a:xfrm>
              <a:off x="9855200" y="3904449"/>
              <a:ext cx="213360" cy="36933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en-US" dirty="0"/>
                <a:t>n</a:t>
              </a:r>
              <a:endParaRPr lang="ru-RU" dirty="0"/>
            </a:p>
          </p:txBody>
        </p:sp>
        <p:sp useBgFill="1">
          <p:nvSpPr>
            <p:cNvPr id="6" name="TextBox 5">
              <a:extLst>
                <a:ext uri="{FF2B5EF4-FFF2-40B4-BE49-F238E27FC236}">
                  <a16:creationId xmlns:a16="http://schemas.microsoft.com/office/drawing/2014/main" id="{506EE1AC-FA75-8EE0-95AF-D33FE7D93A4D}"/>
                </a:ext>
              </a:extLst>
            </p:cNvPr>
            <p:cNvSpPr txBox="1"/>
            <p:nvPr/>
          </p:nvSpPr>
          <p:spPr>
            <a:xfrm>
              <a:off x="9845040" y="5616000"/>
              <a:ext cx="223520" cy="36933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en-US" dirty="0"/>
                <a:t>p</a:t>
              </a:r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11955413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DFBD2AA-35AA-027C-FC53-D14A038A24B6}"/>
              </a:ext>
            </a:extLst>
          </p:cNvPr>
          <p:cNvSpPr txBox="1"/>
          <p:nvPr/>
        </p:nvSpPr>
        <p:spPr>
          <a:xfrm>
            <a:off x="167640" y="233680"/>
            <a:ext cx="11856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Зоопарк частиц. Октеты и </a:t>
            </a:r>
            <a:r>
              <a:rPr lang="ru-RU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декуплеты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Восьмеричный путь. Кварки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D96DCA8-78F6-9A7C-8A99-8F4B680B8D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" y="2457216"/>
            <a:ext cx="3896282" cy="282931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6E08B1B-B3CB-7E37-2C25-DEF07585169F}"/>
              </a:ext>
            </a:extLst>
          </p:cNvPr>
          <p:cNvSpPr txBox="1"/>
          <p:nvPr/>
        </p:nvSpPr>
        <p:spPr>
          <a:xfrm>
            <a:off x="670561" y="1053312"/>
            <a:ext cx="108610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середине 60-х годов было известно уже несколько десятков частиц, возникающих в ядерных реакциях (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адронов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Оказалось, что частицы группируются по 1 (синглеты), по 8 (октеты) и по 10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декуплеты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9DA9A0E-8188-9CDE-4688-60FE5E8633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8655" y="2543819"/>
            <a:ext cx="4345265" cy="355363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B6A5051-5D1D-692C-FF1F-1B37BD2FA9E6}"/>
                  </a:ext>
                </a:extLst>
              </p:cNvPr>
              <p:cNvSpPr txBox="1"/>
              <p:nvPr/>
            </p:nvSpPr>
            <p:spPr>
              <a:xfrm>
                <a:off x="1544320" y="5804688"/>
                <a:ext cx="317202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Октет и </a:t>
                </a:r>
                <a:r>
                  <a:rPr lang="ru-RU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декуплет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барионов</a:t>
                </a:r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𝑄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заряд,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𝑆</m:t>
                    </m:r>
                  </m:oMath>
                </a14:m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</a:t>
                </a:r>
                <a:r>
                  <a:rPr lang="ru-RU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странность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B6A5051-5D1D-692C-FF1F-1B37BD2FA9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4320" y="5804688"/>
                <a:ext cx="3172022" cy="707886"/>
              </a:xfrm>
              <a:prstGeom prst="rect">
                <a:avLst/>
              </a:prstGeom>
              <a:blipFill>
                <a:blip r:embed="rId4"/>
                <a:stretch>
                  <a:fillRect l="-1919" t="-4310" r="-768" b="-146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78044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76F57B0-370E-5253-089E-FB5ECC0F433C}"/>
              </a:ext>
            </a:extLst>
          </p:cNvPr>
          <p:cNvSpPr txBox="1"/>
          <p:nvPr/>
        </p:nvSpPr>
        <p:spPr>
          <a:xfrm>
            <a:off x="731520" y="721360"/>
            <a:ext cx="1093216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Гелл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-Манн, Цвейг (1964): особенности группирования частиц можно объяснить, если предположить, что частицы легче протона (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мезоны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состоят из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кварка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антикварка, а частицы тяжелее протона (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барионы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--  из трех кварков. Кварков всего три: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(up),      d (down),      s (strange)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Странность – просто количество странных кварков в адроне. Кварки имеют дробные заряды: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u  +2/3,      d  -1/3,      s  -1/3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спин ½. При сильных взаимодействиях кварки не исчезают и не появляются, меняется лишь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кварковый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состав взаимодействующих частиц</a:t>
            </a:r>
          </a:p>
        </p:txBody>
      </p:sp>
    </p:spTree>
    <p:extLst>
      <p:ext uri="{BB962C8B-B14F-4D97-AF65-F5344CB8AC3E}">
        <p14:creationId xmlns:p14="http://schemas.microsoft.com/office/powerpoint/2010/main" val="28313122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DA97CB6-0F01-7401-86EC-32242B80562F}"/>
                  </a:ext>
                </a:extLst>
              </p:cNvPr>
              <p:cNvSpPr txBox="1"/>
              <p:nvPr/>
            </p:nvSpPr>
            <p:spPr>
              <a:xfrm>
                <a:off x="690880" y="701040"/>
                <a:ext cx="10881360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Оказывается, что девять вариантов из кварка и антикварка </a:t>
                </a:r>
                <a14:m>
                  <m:oMath xmlns:m="http://schemas.openxmlformats.org/officeDocument/2006/math"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ru-R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×3=1+8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естественным образом делятся на синглет и октет, а 27 вариантов из трех кварков  </a:t>
                </a:r>
                <a14:m>
                  <m:oMath xmlns:m="http://schemas.openxmlformats.org/officeDocument/2006/math">
                    <m:r>
                      <a:rPr lang="ru-RU" sz="2400" b="0" i="1" dirty="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ru-RU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×3×3=10+8+8+1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на </a:t>
                </a:r>
                <a:r>
                  <a:rPr lang="ru-RU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декуплет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два октета и синглет</a:t>
                </a:r>
              </a:p>
              <a:p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Кварковый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состав некоторых адронов: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DA97CB6-0F01-7401-86EC-32242B8056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880" y="701040"/>
                <a:ext cx="10881360" cy="1938992"/>
              </a:xfrm>
              <a:prstGeom prst="rect">
                <a:avLst/>
              </a:prstGeom>
              <a:blipFill>
                <a:blip r:embed="rId2"/>
                <a:stretch>
                  <a:fillRect l="-840" t="-2516" r="-1513" b="-62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Таблица 3">
                <a:extLst>
                  <a:ext uri="{FF2B5EF4-FFF2-40B4-BE49-F238E27FC236}">
                    <a16:creationId xmlns:a16="http://schemas.microsoft.com/office/drawing/2014/main" id="{B958B7F4-D5B4-B4F1-16F2-E8118F230D6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02724579"/>
                  </p:ext>
                </p:extLst>
              </p:nvPr>
            </p:nvGraphicFramePr>
            <p:xfrm>
              <a:off x="1554480" y="3005666"/>
              <a:ext cx="3302000" cy="333946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51000">
                      <a:extLst>
                        <a:ext uri="{9D8B030D-6E8A-4147-A177-3AD203B41FA5}">
                          <a16:colId xmlns:a16="http://schemas.microsoft.com/office/drawing/2014/main" val="2046630517"/>
                        </a:ext>
                      </a:extLst>
                    </a:gridCol>
                    <a:gridCol w="1651000">
                      <a:extLst>
                        <a:ext uri="{9D8B030D-6E8A-4147-A177-3AD203B41FA5}">
                          <a16:colId xmlns:a16="http://schemas.microsoft.com/office/drawing/2014/main" val="299902139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oMath>
                            </m:oMathPara>
                          </a14:m>
                          <a:endParaRPr lang="ru-RU" b="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𝑢𝑢𝑑</m:t>
                                </m:r>
                              </m:oMath>
                            </m:oMathPara>
                          </a14:m>
                          <a:endParaRPr lang="ru-RU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487983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𝑢𝑑𝑑</m:t>
                                </m:r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0626208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Λ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𝑢𝑑𝑠</m:t>
                                </m:r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8239881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Σ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𝑢𝑢𝑠</m:t>
                                </m:r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1174313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Σ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𝑢𝑑𝑠</m:t>
                                </m:r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531135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Σ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𝑑𝑑𝑠</m:t>
                                </m:r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2087117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03866224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</m:acc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246132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ru-RU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ru-RU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</m:acc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6773297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Таблица 3">
                <a:extLst>
                  <a:ext uri="{FF2B5EF4-FFF2-40B4-BE49-F238E27FC236}">
                    <a16:creationId xmlns:a16="http://schemas.microsoft.com/office/drawing/2014/main" id="{B958B7F4-D5B4-B4F1-16F2-E8118F230D6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02724579"/>
                  </p:ext>
                </p:extLst>
              </p:nvPr>
            </p:nvGraphicFramePr>
            <p:xfrm>
              <a:off x="1554480" y="3005666"/>
              <a:ext cx="3302000" cy="333946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51000">
                      <a:extLst>
                        <a:ext uri="{9D8B030D-6E8A-4147-A177-3AD203B41FA5}">
                          <a16:colId xmlns:a16="http://schemas.microsoft.com/office/drawing/2014/main" val="2046630517"/>
                        </a:ext>
                      </a:extLst>
                    </a:gridCol>
                    <a:gridCol w="1651000">
                      <a:extLst>
                        <a:ext uri="{9D8B030D-6E8A-4147-A177-3AD203B41FA5}">
                          <a16:colId xmlns:a16="http://schemas.microsoft.com/office/drawing/2014/main" val="299902139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738" t="-1639" r="-100738" b="-8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00738" t="-1639" r="-738" b="-8016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487983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738" t="-101639" r="-100738" b="-7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00738" t="-101639" r="-738" b="-7016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0626208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738" t="-201639" r="-100738" b="-6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00738" t="-201639" r="-738" b="-6016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8239881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738" t="-306667" r="-100738" b="-51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00738" t="-306667" r="-738" b="-511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174313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738" t="-400000" r="-100738" b="-4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00738" t="-400000" r="-738" b="-4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531135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738" t="-500000" r="-100738" b="-3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00738" t="-500000" r="-738" b="-3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08711708"/>
                      </a:ext>
                    </a:extLst>
                  </a:tr>
                  <a:tr h="371793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738" t="-600000" r="-100738" b="-2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00738" t="-600000" r="-738" b="-2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38662245"/>
                      </a:ext>
                    </a:extLst>
                  </a:tr>
                  <a:tr h="371793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738" t="-700000" r="-100738" b="-1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00738" t="-700000" r="-738" b="-1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246132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738" t="-800000" r="-100738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00738" t="-800000" r="-738" b="-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67732978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23F9879C-17D3-0D50-9A1A-88F37D49EC9B}"/>
              </a:ext>
            </a:extLst>
          </p:cNvPr>
          <p:cNvGrpSpPr/>
          <p:nvPr/>
        </p:nvGrpSpPr>
        <p:grpSpPr>
          <a:xfrm>
            <a:off x="6415931" y="2787857"/>
            <a:ext cx="4807251" cy="2414990"/>
            <a:chOff x="6365131" y="3021537"/>
            <a:chExt cx="4807251" cy="2414990"/>
          </a:xfrm>
        </p:grpSpPr>
        <p:cxnSp>
          <p:nvCxnSpPr>
            <p:cNvPr id="5" name="Прямая соединительная линия 4">
              <a:extLst>
                <a:ext uri="{FF2B5EF4-FFF2-40B4-BE49-F238E27FC236}">
                  <a16:creationId xmlns:a16="http://schemas.microsoft.com/office/drawing/2014/main" id="{9DE26800-CDB5-0F9E-7E7F-D0AEE0A80E5B}"/>
                </a:ext>
              </a:extLst>
            </p:cNvPr>
            <p:cNvCxnSpPr/>
            <p:nvPr/>
          </p:nvCxnSpPr>
          <p:spPr>
            <a:xfrm>
              <a:off x="6675120" y="3429000"/>
              <a:ext cx="41656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>
              <a:extLst>
                <a:ext uri="{FF2B5EF4-FFF2-40B4-BE49-F238E27FC236}">
                  <a16:creationId xmlns:a16="http://schemas.microsoft.com/office/drawing/2014/main" id="{4A6F44A3-92C4-4C86-F39F-677F81BBF65B}"/>
                </a:ext>
              </a:extLst>
            </p:cNvPr>
            <p:cNvCxnSpPr>
              <a:cxnSpLocks/>
            </p:cNvCxnSpPr>
            <p:nvPr/>
          </p:nvCxnSpPr>
          <p:spPr>
            <a:xfrm>
              <a:off x="6675120" y="3642360"/>
              <a:ext cx="41656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>
              <a:extLst>
                <a:ext uri="{FF2B5EF4-FFF2-40B4-BE49-F238E27FC236}">
                  <a16:creationId xmlns:a16="http://schemas.microsoft.com/office/drawing/2014/main" id="{5E45FA7E-660D-4881-C5E7-E0611EB759D4}"/>
                </a:ext>
              </a:extLst>
            </p:cNvPr>
            <p:cNvCxnSpPr/>
            <p:nvPr/>
          </p:nvCxnSpPr>
          <p:spPr>
            <a:xfrm>
              <a:off x="6675120" y="3870960"/>
              <a:ext cx="1778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>
              <a:extLst>
                <a:ext uri="{FF2B5EF4-FFF2-40B4-BE49-F238E27FC236}">
                  <a16:creationId xmlns:a16="http://schemas.microsoft.com/office/drawing/2014/main" id="{AB8320CA-21FE-A348-09DA-3207AF0AF943}"/>
                </a:ext>
              </a:extLst>
            </p:cNvPr>
            <p:cNvCxnSpPr/>
            <p:nvPr/>
          </p:nvCxnSpPr>
          <p:spPr>
            <a:xfrm flipH="1">
              <a:off x="7853680" y="3870960"/>
              <a:ext cx="599440" cy="11480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>
              <a:extLst>
                <a:ext uri="{FF2B5EF4-FFF2-40B4-BE49-F238E27FC236}">
                  <a16:creationId xmlns:a16="http://schemas.microsoft.com/office/drawing/2014/main" id="{3724C170-3EE9-2429-1D6A-2113A358B09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67040" y="3870960"/>
              <a:ext cx="579120" cy="11480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>
              <a:extLst>
                <a:ext uri="{FF2B5EF4-FFF2-40B4-BE49-F238E27FC236}">
                  <a16:creationId xmlns:a16="http://schemas.microsoft.com/office/drawing/2014/main" id="{6A82CD53-14F4-E26C-B401-3573726F5371}"/>
                </a:ext>
              </a:extLst>
            </p:cNvPr>
            <p:cNvCxnSpPr/>
            <p:nvPr/>
          </p:nvCxnSpPr>
          <p:spPr>
            <a:xfrm>
              <a:off x="8646160" y="3870960"/>
              <a:ext cx="219456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918E854F-1B7C-2552-133F-064C6FE49F79}"/>
                    </a:ext>
                  </a:extLst>
                </p:cNvPr>
                <p:cNvSpPr txBox="1"/>
                <p:nvPr/>
              </p:nvSpPr>
              <p:spPr>
                <a:xfrm>
                  <a:off x="6365868" y="3290500"/>
                  <a:ext cx="211725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oMath>
                    </m:oMathPara>
                  </a14:m>
                  <a:endParaRPr lang="ru-RU" sz="2000" dirty="0"/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918E854F-1B7C-2552-133F-064C6FE49F7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65868" y="3290500"/>
                  <a:ext cx="211725" cy="307777"/>
                </a:xfrm>
                <a:prstGeom prst="rect">
                  <a:avLst/>
                </a:prstGeom>
                <a:blipFill>
                  <a:blip r:embed="rId4"/>
                  <a:stretch>
                    <a:fillRect l="-17647" r="-14706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87C468F2-4E75-397B-71FC-51D5A1E45967}"/>
                    </a:ext>
                  </a:extLst>
                </p:cNvPr>
                <p:cNvSpPr txBox="1"/>
                <p:nvPr/>
              </p:nvSpPr>
              <p:spPr>
                <a:xfrm>
                  <a:off x="6365131" y="3534895"/>
                  <a:ext cx="214931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oMath>
                    </m:oMathPara>
                  </a14:m>
                  <a:endParaRPr lang="ru-RU" sz="2000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87C468F2-4E75-397B-71FC-51D5A1E4596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65131" y="3534895"/>
                  <a:ext cx="214931" cy="307777"/>
                </a:xfrm>
                <a:prstGeom prst="rect">
                  <a:avLst/>
                </a:prstGeom>
                <a:blipFill>
                  <a:blip r:embed="rId5"/>
                  <a:stretch>
                    <a:fillRect l="-27778" r="-22222" b="-800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8000A37B-D997-F57C-52DF-3585F97617E7}"/>
                    </a:ext>
                  </a:extLst>
                </p:cNvPr>
                <p:cNvSpPr txBox="1"/>
                <p:nvPr/>
              </p:nvSpPr>
              <p:spPr>
                <a:xfrm>
                  <a:off x="6375182" y="3732460"/>
                  <a:ext cx="214931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oMath>
                    </m:oMathPara>
                  </a14:m>
                  <a:endParaRPr lang="ru-RU" sz="2000" dirty="0"/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8000A37B-D997-F57C-52DF-3585F97617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75182" y="3732460"/>
                  <a:ext cx="214931" cy="307777"/>
                </a:xfrm>
                <a:prstGeom prst="rect">
                  <a:avLst/>
                </a:prstGeom>
                <a:blipFill>
                  <a:blip r:embed="rId6"/>
                  <a:stretch>
                    <a:fillRect l="-28571" r="-25714" b="-800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B9042268-3998-FE0F-7203-D4B34ED7EF39}"/>
                    </a:ext>
                  </a:extLst>
                </p:cNvPr>
                <p:cNvSpPr txBox="1"/>
                <p:nvPr/>
              </p:nvSpPr>
              <p:spPr>
                <a:xfrm>
                  <a:off x="10958189" y="3290500"/>
                  <a:ext cx="211725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oMath>
                    </m:oMathPara>
                  </a14:m>
                  <a:endParaRPr lang="ru-RU" sz="2000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B9042268-3998-FE0F-7203-D4B34ED7EF3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58189" y="3290500"/>
                  <a:ext cx="211725" cy="307777"/>
                </a:xfrm>
                <a:prstGeom prst="rect">
                  <a:avLst/>
                </a:prstGeom>
                <a:blipFill>
                  <a:blip r:embed="rId7"/>
                  <a:stretch>
                    <a:fillRect l="-17143" r="-11429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62CB8198-4293-47E9-AD45-36813180A57F}"/>
                    </a:ext>
                  </a:extLst>
                </p:cNvPr>
                <p:cNvSpPr txBox="1"/>
                <p:nvPr/>
              </p:nvSpPr>
              <p:spPr>
                <a:xfrm>
                  <a:off x="10957451" y="3503860"/>
                  <a:ext cx="214931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oMath>
                    </m:oMathPara>
                  </a14:m>
                  <a:endParaRPr lang="ru-RU" sz="2000" dirty="0"/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62CB8198-4293-47E9-AD45-36813180A57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57451" y="3503860"/>
                  <a:ext cx="214931" cy="307777"/>
                </a:xfrm>
                <a:prstGeom prst="rect">
                  <a:avLst/>
                </a:prstGeom>
                <a:blipFill>
                  <a:blip r:embed="rId8"/>
                  <a:stretch>
                    <a:fillRect l="-28571" r="-25714" b="-5882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C759BBDE-4EED-6AB4-FC80-1F8C51C03314}"/>
                    </a:ext>
                  </a:extLst>
                </p:cNvPr>
                <p:cNvSpPr txBox="1"/>
                <p:nvPr/>
              </p:nvSpPr>
              <p:spPr>
                <a:xfrm>
                  <a:off x="10937868" y="3732460"/>
                  <a:ext cx="211725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oMath>
                    </m:oMathPara>
                  </a14:m>
                  <a:endParaRPr lang="ru-RU" sz="2000" dirty="0"/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C759BBDE-4EED-6AB4-FC80-1F8C51C0331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37868" y="3732460"/>
                  <a:ext cx="211725" cy="307777"/>
                </a:xfrm>
                <a:prstGeom prst="rect">
                  <a:avLst/>
                </a:prstGeom>
                <a:blipFill>
                  <a:blip r:embed="rId9"/>
                  <a:stretch>
                    <a:fillRect l="-17647" r="-14706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0D495315-7407-2283-CD2D-6ED861F274C0}"/>
                    </a:ext>
                  </a:extLst>
                </p:cNvPr>
                <p:cNvSpPr txBox="1"/>
                <p:nvPr/>
              </p:nvSpPr>
              <p:spPr>
                <a:xfrm>
                  <a:off x="7936217" y="5127981"/>
                  <a:ext cx="211725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oMath>
                    </m:oMathPara>
                  </a14:m>
                  <a:endParaRPr lang="ru-RU" sz="2000" dirty="0"/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0D495315-7407-2283-CD2D-6ED861F274C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36217" y="5127981"/>
                  <a:ext cx="211725" cy="307777"/>
                </a:xfrm>
                <a:prstGeom prst="rect">
                  <a:avLst/>
                </a:prstGeom>
                <a:blipFill>
                  <a:blip r:embed="rId10"/>
                  <a:stretch>
                    <a:fillRect l="-14286" r="-14286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AD775347-0DF0-2EF2-DDBC-7A14256F40BA}"/>
                    </a:ext>
                  </a:extLst>
                </p:cNvPr>
                <p:cNvSpPr txBox="1"/>
                <p:nvPr/>
              </p:nvSpPr>
              <p:spPr>
                <a:xfrm>
                  <a:off x="7724442" y="5121889"/>
                  <a:ext cx="214931" cy="31463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ru-RU" sz="20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acc>
                      </m:oMath>
                    </m:oMathPara>
                  </a14:m>
                  <a:endParaRPr lang="ru-RU" sz="2000" dirty="0"/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AD775347-0DF0-2EF2-DDBC-7A14256F40B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24442" y="5121889"/>
                  <a:ext cx="214931" cy="314638"/>
                </a:xfrm>
                <a:prstGeom prst="rect">
                  <a:avLst/>
                </a:prstGeom>
                <a:blipFill>
                  <a:blip r:embed="rId11"/>
                  <a:stretch>
                    <a:fillRect l="-27778" t="-1961" r="-88889" b="-7843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64B750F2-5266-1EDA-505B-430DF42F9C07}"/>
                    </a:ext>
                  </a:extLst>
                </p:cNvPr>
                <p:cNvSpPr txBox="1"/>
                <p:nvPr/>
              </p:nvSpPr>
              <p:spPr>
                <a:xfrm>
                  <a:off x="6866456" y="3042968"/>
                  <a:ext cx="209545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oMath>
                    </m:oMathPara>
                  </a14:m>
                  <a:endParaRPr lang="ru-RU" sz="2000" dirty="0"/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64B750F2-5266-1EDA-505B-430DF42F9C0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66456" y="3042968"/>
                  <a:ext cx="209545" cy="307777"/>
                </a:xfrm>
                <a:prstGeom prst="rect">
                  <a:avLst/>
                </a:prstGeom>
                <a:blipFill>
                  <a:blip r:embed="rId12"/>
                  <a:stretch>
                    <a:fillRect l="-17647" r="-14706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32185C6A-505D-65F0-6042-9F02DB610FF7}"/>
                    </a:ext>
                  </a:extLst>
                </p:cNvPr>
                <p:cNvSpPr txBox="1"/>
                <p:nvPr/>
              </p:nvSpPr>
              <p:spPr>
                <a:xfrm>
                  <a:off x="10453559" y="3021537"/>
                  <a:ext cx="203517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ru-RU" sz="2000" dirty="0"/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32185C6A-505D-65F0-6042-9F02DB610FF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53559" y="3021537"/>
                  <a:ext cx="203517" cy="307777"/>
                </a:xfrm>
                <a:prstGeom prst="rect">
                  <a:avLst/>
                </a:prstGeom>
                <a:blipFill>
                  <a:blip r:embed="rId13"/>
                  <a:stretch>
                    <a:fillRect l="-29412" r="-26471" b="-23529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DF56ED3D-B4E1-6B29-AA8C-00B3D9684930}"/>
                    </a:ext>
                  </a:extLst>
                </p:cNvPr>
                <p:cNvSpPr txBox="1"/>
                <p:nvPr/>
              </p:nvSpPr>
              <p:spPr>
                <a:xfrm>
                  <a:off x="8382960" y="4675399"/>
                  <a:ext cx="371192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ru-RU" sz="20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oMath>
                    </m:oMathPara>
                  </a14:m>
                  <a:endParaRPr lang="ru-RU" sz="2000" dirty="0"/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DF56ED3D-B4E1-6B29-AA8C-00B3D968493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82960" y="4675399"/>
                  <a:ext cx="371192" cy="307777"/>
                </a:xfrm>
                <a:prstGeom prst="rect">
                  <a:avLst/>
                </a:prstGeom>
                <a:blipFill>
                  <a:blip r:embed="rId14"/>
                  <a:stretch>
                    <a:fillRect l="-8197" r="-6557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BEA83D9F-01E3-D1CA-0EDF-97200EFCB3AC}"/>
              </a:ext>
            </a:extLst>
          </p:cNvPr>
          <p:cNvSpPr txBox="1"/>
          <p:nvPr/>
        </p:nvSpPr>
        <p:spPr>
          <a:xfrm>
            <a:off x="5972376" y="5637246"/>
            <a:ext cx="53892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Кварковая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схема взаимодействия нейтрон-пион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образованием протона</a:t>
            </a:r>
          </a:p>
        </p:txBody>
      </p:sp>
    </p:spTree>
    <p:extLst>
      <p:ext uri="{BB962C8B-B14F-4D97-AF65-F5344CB8AC3E}">
        <p14:creationId xmlns:p14="http://schemas.microsoft.com/office/powerpoint/2010/main" val="12258542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CBD4F91-CA1B-C861-8CB9-94A2E401A606}"/>
              </a:ext>
            </a:extLst>
          </p:cNvPr>
          <p:cNvSpPr txBox="1"/>
          <p:nvPr/>
        </p:nvSpPr>
        <p:spPr>
          <a:xfrm>
            <a:off x="3593293" y="348480"/>
            <a:ext cx="50054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Слабые взаимодействия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0688EF4-A40C-1730-356C-9A2FF5294EF0}"/>
                  </a:ext>
                </a:extLst>
              </p:cNvPr>
              <p:cNvSpPr txBox="1"/>
              <p:nvPr/>
            </p:nvSpPr>
            <p:spPr>
              <a:xfrm>
                <a:off x="778274" y="1200698"/>
                <a:ext cx="10635449" cy="3170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Резерфорд (1899) – выделение бета-излучения из общей радиоактивности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Чедвик (1914) – непрерывный спектр бета-излучения (вылетают электроны любых энергий). Проблема несохранения энергии в бета-распаде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Паули (1930, 1933) – вместе с электроном рождается неизвестная пока частица, которая и уносит часть энергии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Ферми (1934) – новое </a:t>
                </a:r>
                <a:r>
                  <a:rPr kumimoji="0" lang="ru-RU" sz="2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четырехфермионное</a:t>
                </a:r>
                <a:r>
                  <a:rPr kumimoji="0" lang="ru-RU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взаимодействие, </a:t>
                </a:r>
                <a:r>
                  <a:rPr kumimoji="0" lang="ru-RU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гипотетическая частица Паули названа </a:t>
                </a:r>
                <a:r>
                  <a:rPr kumimoji="0" lang="ru-RU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нейтрино</a:t>
                </a:r>
                <a:r>
                  <a:rPr kumimoji="0" lang="ru-RU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.  Новая </a:t>
                </a:r>
                <a:r>
                  <a:rPr kumimoji="0" lang="ru-RU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константа взаимодействия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ru-RU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𝐺</m:t>
                        </m:r>
                      </m:e>
                      <m:sub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𝐹</m:t>
                        </m:r>
                      </m:sub>
                    </m:sSub>
                  </m:oMath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0688EF4-A40C-1730-356C-9A2FF5294E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274" y="1200698"/>
                <a:ext cx="10635449" cy="3170099"/>
              </a:xfrm>
              <a:prstGeom prst="rect">
                <a:avLst/>
              </a:prstGeom>
              <a:blipFill>
                <a:blip r:embed="rId2"/>
                <a:stretch>
                  <a:fillRect l="-631" t="-1154" b="-2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1B192394-6A7C-84B0-51C7-9B78983471C5}"/>
              </a:ext>
            </a:extLst>
          </p:cNvPr>
          <p:cNvGrpSpPr/>
          <p:nvPr/>
        </p:nvGrpSpPr>
        <p:grpSpPr>
          <a:xfrm>
            <a:off x="7547824" y="4576684"/>
            <a:ext cx="2963683" cy="1843614"/>
            <a:chOff x="5578165" y="4811562"/>
            <a:chExt cx="2963683" cy="1843614"/>
          </a:xfrm>
        </p:grpSpPr>
        <p:cxnSp>
          <p:nvCxnSpPr>
            <p:cNvPr id="5" name="Прямая соединительная линия 4">
              <a:extLst>
                <a:ext uri="{FF2B5EF4-FFF2-40B4-BE49-F238E27FC236}">
                  <a16:creationId xmlns:a16="http://schemas.microsoft.com/office/drawing/2014/main" id="{C2FB68DC-71EC-3CE4-F276-3DAD7F624B93}"/>
                </a:ext>
              </a:extLst>
            </p:cNvPr>
            <p:cNvCxnSpPr/>
            <p:nvPr/>
          </p:nvCxnSpPr>
          <p:spPr>
            <a:xfrm>
              <a:off x="5926472" y="5134127"/>
              <a:ext cx="2281561" cy="136716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>
              <a:extLst>
                <a:ext uri="{FF2B5EF4-FFF2-40B4-BE49-F238E27FC236}">
                  <a16:creationId xmlns:a16="http://schemas.microsoft.com/office/drawing/2014/main" id="{3C3303A4-9092-CB09-DAC9-5E14EAB54AA5}"/>
                </a:ext>
              </a:extLst>
            </p:cNvPr>
            <p:cNvCxnSpPr/>
            <p:nvPr/>
          </p:nvCxnSpPr>
          <p:spPr>
            <a:xfrm flipV="1">
              <a:off x="5926472" y="4965451"/>
              <a:ext cx="2281561" cy="153583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Равнобедренный треугольник 9">
              <a:extLst>
                <a:ext uri="{FF2B5EF4-FFF2-40B4-BE49-F238E27FC236}">
                  <a16:creationId xmlns:a16="http://schemas.microsoft.com/office/drawing/2014/main" id="{27F36C44-F096-4A95-27A1-3406C27D53F1}"/>
                </a:ext>
              </a:extLst>
            </p:cNvPr>
            <p:cNvSpPr/>
            <p:nvPr/>
          </p:nvSpPr>
          <p:spPr>
            <a:xfrm rot="14300896">
              <a:off x="7574611" y="5295786"/>
              <a:ext cx="108000" cy="144000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Равнобедренный треугольник 12">
              <a:extLst>
                <a:ext uri="{FF2B5EF4-FFF2-40B4-BE49-F238E27FC236}">
                  <a16:creationId xmlns:a16="http://schemas.microsoft.com/office/drawing/2014/main" id="{7B3CE7E9-CDC8-7CB2-61D8-60700A60F93C}"/>
                </a:ext>
              </a:extLst>
            </p:cNvPr>
            <p:cNvSpPr/>
            <p:nvPr/>
          </p:nvSpPr>
          <p:spPr>
            <a:xfrm rot="3239376">
              <a:off x="6410812" y="6069812"/>
              <a:ext cx="108000" cy="144000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Равнобедренный треугольник 14">
              <a:extLst>
                <a:ext uri="{FF2B5EF4-FFF2-40B4-BE49-F238E27FC236}">
                  <a16:creationId xmlns:a16="http://schemas.microsoft.com/office/drawing/2014/main" id="{2EF75DB7-8912-EA44-0EED-67C98FE196BD}"/>
                </a:ext>
              </a:extLst>
            </p:cNvPr>
            <p:cNvSpPr/>
            <p:nvPr/>
          </p:nvSpPr>
          <p:spPr>
            <a:xfrm rot="18241978">
              <a:off x="6410969" y="5393129"/>
              <a:ext cx="108000" cy="144000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Равнобедренный треугольник 16">
              <a:extLst>
                <a:ext uri="{FF2B5EF4-FFF2-40B4-BE49-F238E27FC236}">
                  <a16:creationId xmlns:a16="http://schemas.microsoft.com/office/drawing/2014/main" id="{8F9BAE6E-F5C2-7563-CF68-C79948F3C092}"/>
                </a:ext>
              </a:extLst>
            </p:cNvPr>
            <p:cNvSpPr/>
            <p:nvPr/>
          </p:nvSpPr>
          <p:spPr>
            <a:xfrm rot="7372531">
              <a:off x="7450474" y="6012806"/>
              <a:ext cx="108000" cy="144000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01CF2094-AAAF-7B01-AC7B-E5BE9297C299}"/>
                    </a:ext>
                  </a:extLst>
                </p:cNvPr>
                <p:cNvSpPr txBox="1"/>
                <p:nvPr/>
              </p:nvSpPr>
              <p:spPr>
                <a:xfrm>
                  <a:off x="5578165" y="6347399"/>
                  <a:ext cx="209545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</m:oMath>
                    </m:oMathPara>
                  </a14:m>
                  <a:endParaRPr kumimoji="0" lang="ru-RU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01CF2094-AAAF-7B01-AC7B-E5BE9297C29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78165" y="6347399"/>
                  <a:ext cx="209545" cy="307777"/>
                </a:xfrm>
                <a:prstGeom prst="rect">
                  <a:avLst/>
                </a:prstGeom>
                <a:blipFill>
                  <a:blip r:embed="rId3"/>
                  <a:stretch>
                    <a:fillRect l="-14706" r="-17647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AA97D6F1-B452-DC6E-C05D-FD31C84894D3}"/>
                    </a:ext>
                  </a:extLst>
                </p:cNvPr>
                <p:cNvSpPr txBox="1"/>
                <p:nvPr/>
              </p:nvSpPr>
              <p:spPr>
                <a:xfrm>
                  <a:off x="5584193" y="4965451"/>
                  <a:ext cx="203517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̃"/>
                            <m:ctrlPr>
                              <a:rPr kumimoji="0" lang="ru-RU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accPr>
                          <m:e>
                            <m: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𝑝</m:t>
                            </m:r>
                          </m:e>
                        </m:acc>
                      </m:oMath>
                    </m:oMathPara>
                  </a14:m>
                  <a:endParaRPr kumimoji="0" lang="ru-RU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AA97D6F1-B452-DC6E-C05D-FD31C84894D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84193" y="4965451"/>
                  <a:ext cx="203517" cy="307777"/>
                </a:xfrm>
                <a:prstGeom prst="rect">
                  <a:avLst/>
                </a:prstGeom>
                <a:blipFill>
                  <a:blip r:embed="rId4"/>
                  <a:stretch>
                    <a:fillRect l="-30303" t="-12000" r="-75758" b="-2600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E69CC782-95B1-8E7F-8BDC-F0A759999ED5}"/>
                    </a:ext>
                  </a:extLst>
                </p:cNvPr>
                <p:cNvSpPr txBox="1"/>
                <p:nvPr/>
              </p:nvSpPr>
              <p:spPr>
                <a:xfrm>
                  <a:off x="8346795" y="4811562"/>
                  <a:ext cx="195053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̃"/>
                            <m:ctrlPr>
                              <a:rPr kumimoji="0" lang="ru-RU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accPr>
                          <m:e>
                            <m:r>
                              <a:rPr kumimoji="0" lang="ru-RU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𝜈</m:t>
                            </m:r>
                          </m:e>
                        </m:acc>
                      </m:oMath>
                    </m:oMathPara>
                  </a14:m>
                  <a:endParaRPr kumimoji="0" lang="ru-RU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E69CC782-95B1-8E7F-8BDC-F0A759999ED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46795" y="4811562"/>
                  <a:ext cx="195053" cy="307777"/>
                </a:xfrm>
                <a:prstGeom prst="rect">
                  <a:avLst/>
                </a:prstGeom>
                <a:blipFill>
                  <a:blip r:embed="rId5"/>
                  <a:stretch>
                    <a:fillRect l="-15625" t="-1961" r="-109375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195369F1-304A-4EF1-9C19-6D2FF6206827}"/>
                    </a:ext>
                  </a:extLst>
                </p:cNvPr>
                <p:cNvSpPr txBox="1"/>
                <p:nvPr/>
              </p:nvSpPr>
              <p:spPr>
                <a:xfrm>
                  <a:off x="8346795" y="6347399"/>
                  <a:ext cx="189988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𝑒</m:t>
                        </m:r>
                      </m:oMath>
                    </m:oMathPara>
                  </a14:m>
                  <a:endParaRPr kumimoji="0" lang="ru-RU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195369F1-304A-4EF1-9C19-6D2FF620682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46795" y="6347399"/>
                  <a:ext cx="189988" cy="307777"/>
                </a:xfrm>
                <a:prstGeom prst="rect">
                  <a:avLst/>
                </a:prstGeom>
                <a:blipFill>
                  <a:blip r:embed="rId6"/>
                  <a:stretch>
                    <a:fillRect l="-16129" r="-19355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F8A5C31B-8B47-46AB-7DE9-6F2B9E2F6B8F}"/>
                    </a:ext>
                  </a:extLst>
                </p:cNvPr>
                <p:cNvSpPr txBox="1"/>
                <p:nvPr/>
              </p:nvSpPr>
              <p:spPr>
                <a:xfrm>
                  <a:off x="6781533" y="5839411"/>
                  <a:ext cx="545295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ru-RU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  <m:t>𝐹</m:t>
                            </m:r>
                          </m:sub>
                        </m:sSub>
                      </m:oMath>
                    </m:oMathPara>
                  </a14:m>
                  <a:endParaRPr kumimoji="0" lang="ru-RU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F8A5C31B-8B47-46AB-7DE9-6F2B9E2F6B8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81533" y="5839411"/>
                  <a:ext cx="545295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9728408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8561AA7-2EF7-0590-6F42-FAE4C964CA0B}"/>
              </a:ext>
            </a:extLst>
          </p:cNvPr>
          <p:cNvSpPr txBox="1"/>
          <p:nvPr/>
        </p:nvSpPr>
        <p:spPr>
          <a:xfrm>
            <a:off x="3927489" y="416560"/>
            <a:ext cx="43370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Нарушение четности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2DA15C4-E36E-2981-38B7-02016ADF17BC}"/>
                  </a:ext>
                </a:extLst>
              </p:cNvPr>
              <p:cNvSpPr txBox="1"/>
              <p:nvPr/>
            </p:nvSpPr>
            <p:spPr>
              <a:xfrm>
                <a:off x="817879" y="1310894"/>
                <a:ext cx="10556240" cy="2192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Законы электродинамики остаются неизменными при </a:t>
                </a:r>
                <a:r>
                  <a:rPr kumimoji="0" lang="ru-RU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отражении</a:t>
                </a:r>
                <a:r>
                  <a:rPr kumimoji="0" lang="ru-RU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в зеркале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. </a:t>
                </a:r>
                <a:r>
                  <a:rPr kumimoji="0" lang="ru-RU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Эта неизменность имеет следствия, называемые </a:t>
                </a:r>
                <a:r>
                  <a:rPr kumimoji="0" lang="ru-RU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сохранением четности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Янг, Ли (1956) – теоретическое предсказание (Нобелевская премия, 1957), Ву (1956) – экспериментальное подтверждение </a:t>
                </a:r>
                <a:r>
                  <a:rPr kumimoji="0" lang="ru-RU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несохранения четности</a:t>
                </a:r>
                <a:r>
                  <a:rPr kumimoji="0" lang="ru-RU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при бета-распаде кобальта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-60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Sup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27</m:t>
                          </m:r>
                        </m:sub>
                        <m:sup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60</m:t>
                          </m:r>
                        </m:sup>
                      </m:sSubSup>
                      <m:r>
                        <m:rPr>
                          <m:sty m:val="p"/>
                        </m:rPr>
                        <a:rPr kumimoji="0" lang="en-US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Co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→</m:t>
                      </m:r>
                      <m:sSubSup>
                        <m:sSubSup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Sup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 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28</m:t>
                          </m:r>
                        </m:sub>
                        <m:sup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60</m:t>
                          </m:r>
                        </m:sup>
                      </m:sSubSup>
                      <m:r>
                        <m:rPr>
                          <m:sty m:val="p"/>
                        </m:rPr>
                        <a:rPr kumimoji="0" lang="en-US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Ni</m:t>
                      </m:r>
                      <m:r>
                        <a:rPr kumimoji="0" lang="en-US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+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𝑒</m:t>
                      </m:r>
                      <m:r>
                        <a:rPr kumimoji="0" lang="en-US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+</m:t>
                      </m:r>
                      <m:acc>
                        <m:accPr>
                          <m:chr m:val="̃"/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𝜈</m:t>
                          </m:r>
                        </m:e>
                      </m:acc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+2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𝛾</m:t>
                      </m:r>
                    </m:oMath>
                  </m:oMathPara>
                </a14:m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2DA15C4-E36E-2981-38B7-02016ADF17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879" y="1310894"/>
                <a:ext cx="10556240" cy="2192523"/>
              </a:xfrm>
              <a:prstGeom prst="rect">
                <a:avLst/>
              </a:prstGeom>
              <a:blipFill>
                <a:blip r:embed="rId2"/>
                <a:stretch>
                  <a:fillRect l="-577" t="-13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91C6370E-F477-67B4-2605-E9F9F7BF0349}"/>
              </a:ext>
            </a:extLst>
          </p:cNvPr>
          <p:cNvCxnSpPr/>
          <p:nvPr/>
        </p:nvCxnSpPr>
        <p:spPr>
          <a:xfrm>
            <a:off x="5669280" y="4043680"/>
            <a:ext cx="0" cy="171792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FB602FB8-6B0E-D9CD-9347-B2E9624AA14C}"/>
              </a:ext>
            </a:extLst>
          </p:cNvPr>
          <p:cNvGrpSpPr/>
          <p:nvPr/>
        </p:nvGrpSpPr>
        <p:grpSpPr>
          <a:xfrm>
            <a:off x="6979920" y="5207440"/>
            <a:ext cx="692640" cy="144000"/>
            <a:chOff x="2346960" y="5617600"/>
            <a:chExt cx="692640" cy="144000"/>
          </a:xfrm>
        </p:grpSpPr>
        <p:cxnSp>
          <p:nvCxnSpPr>
            <p:cNvPr id="15" name="Прямая со стрелкой 14">
              <a:extLst>
                <a:ext uri="{FF2B5EF4-FFF2-40B4-BE49-F238E27FC236}">
                  <a16:creationId xmlns:a16="http://schemas.microsoft.com/office/drawing/2014/main" id="{7C2FA240-8416-191C-6303-50C0B48F5F2C}"/>
                </a:ext>
              </a:extLst>
            </p:cNvPr>
            <p:cNvCxnSpPr/>
            <p:nvPr/>
          </p:nvCxnSpPr>
          <p:spPr>
            <a:xfrm flipH="1">
              <a:off x="2346960" y="5689600"/>
              <a:ext cx="54864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Овал 15">
              <a:extLst>
                <a:ext uri="{FF2B5EF4-FFF2-40B4-BE49-F238E27FC236}">
                  <a16:creationId xmlns:a16="http://schemas.microsoft.com/office/drawing/2014/main" id="{0109AF73-ABCA-35BE-2D67-96D4EFD0D9AB}"/>
                </a:ext>
              </a:extLst>
            </p:cNvPr>
            <p:cNvSpPr/>
            <p:nvPr/>
          </p:nvSpPr>
          <p:spPr>
            <a:xfrm>
              <a:off x="2895600" y="5617600"/>
              <a:ext cx="144000" cy="144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D64BA557-C800-4649-2115-B6575C5973A5}"/>
              </a:ext>
            </a:extLst>
          </p:cNvPr>
          <p:cNvGrpSpPr/>
          <p:nvPr/>
        </p:nvGrpSpPr>
        <p:grpSpPr>
          <a:xfrm rot="7475208">
            <a:off x="7831159" y="4574722"/>
            <a:ext cx="1098160" cy="616000"/>
            <a:chOff x="1869440" y="4785360"/>
            <a:chExt cx="1098160" cy="616000"/>
          </a:xfrm>
        </p:grpSpPr>
        <p:cxnSp>
          <p:nvCxnSpPr>
            <p:cNvPr id="19" name="Прямая со стрелкой 18">
              <a:extLst>
                <a:ext uri="{FF2B5EF4-FFF2-40B4-BE49-F238E27FC236}">
                  <a16:creationId xmlns:a16="http://schemas.microsoft.com/office/drawing/2014/main" id="{CCB1B85E-6BDC-F136-199E-D5FD45FCCDB7}"/>
                </a:ext>
              </a:extLst>
            </p:cNvPr>
            <p:cNvCxnSpPr/>
            <p:nvPr/>
          </p:nvCxnSpPr>
          <p:spPr>
            <a:xfrm flipH="1" flipV="1">
              <a:off x="1869440" y="4785360"/>
              <a:ext cx="955040" cy="5080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Овал 19">
              <a:extLst>
                <a:ext uri="{FF2B5EF4-FFF2-40B4-BE49-F238E27FC236}">
                  <a16:creationId xmlns:a16="http://schemas.microsoft.com/office/drawing/2014/main" id="{3D0CA420-1BF8-C9AD-329D-2DBD23C35E86}"/>
                </a:ext>
              </a:extLst>
            </p:cNvPr>
            <p:cNvSpPr/>
            <p:nvPr/>
          </p:nvSpPr>
          <p:spPr>
            <a:xfrm>
              <a:off x="2823600" y="5257360"/>
              <a:ext cx="144000" cy="144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41DD0FA-4FCB-D147-541E-D340BB6E3A0A}"/>
                  </a:ext>
                </a:extLst>
              </p:cNvPr>
              <p:cNvSpPr txBox="1"/>
              <p:nvPr/>
            </p:nvSpPr>
            <p:spPr>
              <a:xfrm>
                <a:off x="7431443" y="5453823"/>
                <a:ext cx="33823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Co</m:t>
                      </m:r>
                    </m:oMath>
                  </m:oMathPara>
                </a14:m>
                <a:endParaRPr kumimoji="0" lang="ru-RU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41DD0FA-4FCB-D147-541E-D340BB6E3A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1443" y="5453823"/>
                <a:ext cx="338234" cy="307777"/>
              </a:xfrm>
              <a:prstGeom prst="rect">
                <a:avLst/>
              </a:prstGeom>
              <a:blipFill>
                <a:blip r:embed="rId3"/>
                <a:stretch>
                  <a:fillRect l="-16071" r="-17857" b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D2AC866-9373-9FD4-5DBF-7A58CC1ABA7D}"/>
                  </a:ext>
                </a:extLst>
              </p:cNvPr>
              <p:cNvSpPr txBox="1"/>
              <p:nvPr/>
            </p:nvSpPr>
            <p:spPr>
              <a:xfrm>
                <a:off x="7733856" y="4748751"/>
                <a:ext cx="18998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𝑒</m:t>
                      </m:r>
                    </m:oMath>
                  </m:oMathPara>
                </a14:m>
                <a:endParaRPr kumimoji="0" lang="ru-RU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D2AC866-9373-9FD4-5DBF-7A58CC1ABA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3856" y="4748751"/>
                <a:ext cx="189988" cy="307777"/>
              </a:xfrm>
              <a:prstGeom prst="rect">
                <a:avLst/>
              </a:prstGeom>
              <a:blipFill>
                <a:blip r:embed="rId4"/>
                <a:stretch>
                  <a:fillRect l="-19355" r="-161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6F0E979-E053-CAB2-CC33-235FC4846E65}"/>
                  </a:ext>
                </a:extLst>
              </p:cNvPr>
              <p:cNvSpPr txBox="1"/>
              <p:nvPr/>
            </p:nvSpPr>
            <p:spPr>
              <a:xfrm>
                <a:off x="6971175" y="5350049"/>
                <a:ext cx="18594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𝒔</m:t>
                      </m:r>
                    </m:oMath>
                  </m:oMathPara>
                </a14:m>
                <a:endParaRPr kumimoji="0" lang="ru-RU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6F0E979-E053-CAB2-CC33-235FC4846E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1175" y="5350049"/>
                <a:ext cx="185948" cy="307777"/>
              </a:xfrm>
              <a:prstGeom prst="rect">
                <a:avLst/>
              </a:prstGeom>
              <a:blipFill>
                <a:blip r:embed="rId5"/>
                <a:stretch>
                  <a:fillRect l="-20000" r="-2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6FCD1D6C-1547-D71A-7CBA-DE8766B52DAA}"/>
              </a:ext>
            </a:extLst>
          </p:cNvPr>
          <p:cNvGrpSpPr/>
          <p:nvPr/>
        </p:nvGrpSpPr>
        <p:grpSpPr>
          <a:xfrm>
            <a:off x="3196995" y="4132869"/>
            <a:ext cx="1439997" cy="1555554"/>
            <a:chOff x="1696720" y="4585823"/>
            <a:chExt cx="1439997" cy="1555554"/>
          </a:xfrm>
        </p:grpSpPr>
        <p:grpSp>
          <p:nvGrpSpPr>
            <p:cNvPr id="13" name="Группа 12">
              <a:extLst>
                <a:ext uri="{FF2B5EF4-FFF2-40B4-BE49-F238E27FC236}">
                  <a16:creationId xmlns:a16="http://schemas.microsoft.com/office/drawing/2014/main" id="{67145389-9E7C-52D6-9C0A-9B59AC7328E5}"/>
                </a:ext>
              </a:extLst>
            </p:cNvPr>
            <p:cNvGrpSpPr/>
            <p:nvPr/>
          </p:nvGrpSpPr>
          <p:grpSpPr>
            <a:xfrm>
              <a:off x="2346960" y="5617600"/>
              <a:ext cx="692640" cy="144000"/>
              <a:chOff x="2346960" y="5617600"/>
              <a:chExt cx="692640" cy="144000"/>
            </a:xfrm>
          </p:grpSpPr>
          <p:cxnSp>
            <p:nvCxnSpPr>
              <p:cNvPr id="5" name="Прямая со стрелкой 4">
                <a:extLst>
                  <a:ext uri="{FF2B5EF4-FFF2-40B4-BE49-F238E27FC236}">
                    <a16:creationId xmlns:a16="http://schemas.microsoft.com/office/drawing/2014/main" id="{9646D998-8EC9-89DF-585D-0216C8415090}"/>
                  </a:ext>
                </a:extLst>
              </p:cNvPr>
              <p:cNvCxnSpPr/>
              <p:nvPr/>
            </p:nvCxnSpPr>
            <p:spPr>
              <a:xfrm flipH="1">
                <a:off x="2346960" y="5689600"/>
                <a:ext cx="548640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" name="Овал 5">
                <a:extLst>
                  <a:ext uri="{FF2B5EF4-FFF2-40B4-BE49-F238E27FC236}">
                    <a16:creationId xmlns:a16="http://schemas.microsoft.com/office/drawing/2014/main" id="{FAC4E254-467A-CE0F-FAFA-C46721B10C4E}"/>
                  </a:ext>
                </a:extLst>
              </p:cNvPr>
              <p:cNvSpPr/>
              <p:nvPr/>
            </p:nvSpPr>
            <p:spPr>
              <a:xfrm>
                <a:off x="2895600" y="5617600"/>
                <a:ext cx="144000" cy="1440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87ECA18D-728C-B833-4205-76CFC6A9060A}"/>
                </a:ext>
              </a:extLst>
            </p:cNvPr>
            <p:cNvGrpSpPr/>
            <p:nvPr/>
          </p:nvGrpSpPr>
          <p:grpSpPr>
            <a:xfrm>
              <a:off x="1696720" y="5001600"/>
              <a:ext cx="1098160" cy="616000"/>
              <a:chOff x="1869440" y="4785360"/>
              <a:chExt cx="1098160" cy="616000"/>
            </a:xfrm>
          </p:grpSpPr>
          <p:cxnSp>
            <p:nvCxnSpPr>
              <p:cNvPr id="10" name="Прямая со стрелкой 9">
                <a:extLst>
                  <a:ext uri="{FF2B5EF4-FFF2-40B4-BE49-F238E27FC236}">
                    <a16:creationId xmlns:a16="http://schemas.microsoft.com/office/drawing/2014/main" id="{644B991F-DAE3-9649-DE30-C9A0D66793D5}"/>
                  </a:ext>
                </a:extLst>
              </p:cNvPr>
              <p:cNvCxnSpPr/>
              <p:nvPr/>
            </p:nvCxnSpPr>
            <p:spPr>
              <a:xfrm flipH="1" flipV="1">
                <a:off x="1869440" y="4785360"/>
                <a:ext cx="955040" cy="50800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Овал 11">
                <a:extLst>
                  <a:ext uri="{FF2B5EF4-FFF2-40B4-BE49-F238E27FC236}">
                    <a16:creationId xmlns:a16="http://schemas.microsoft.com/office/drawing/2014/main" id="{DEB5A101-720B-2308-EA0B-FE3D602CA183}"/>
                  </a:ext>
                </a:extLst>
              </p:cNvPr>
              <p:cNvSpPr/>
              <p:nvPr/>
            </p:nvSpPr>
            <p:spPr>
              <a:xfrm>
                <a:off x="2823600" y="5257360"/>
                <a:ext cx="144000" cy="1440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A7EA8106-2647-D6FA-8A55-86D2D6362E00}"/>
                    </a:ext>
                  </a:extLst>
                </p:cNvPr>
                <p:cNvSpPr txBox="1"/>
                <p:nvPr/>
              </p:nvSpPr>
              <p:spPr>
                <a:xfrm>
                  <a:off x="2798483" y="5833600"/>
                  <a:ext cx="338234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kumimoji="0" lang="en-US" sz="20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Co</m:t>
                        </m:r>
                      </m:oMath>
                    </m:oMathPara>
                  </a14:m>
                  <a:endParaRPr kumimoji="0" lang="ru-RU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A7EA8106-2647-D6FA-8A55-86D2D6362E0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98483" y="5833600"/>
                  <a:ext cx="338234" cy="307777"/>
                </a:xfrm>
                <a:prstGeom prst="rect">
                  <a:avLst/>
                </a:prstGeom>
                <a:blipFill>
                  <a:blip r:embed="rId6"/>
                  <a:stretch>
                    <a:fillRect l="-16071" r="-17857" b="-600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E61DB3C6-503A-CFE8-1864-F595AF6552B4}"/>
                    </a:ext>
                  </a:extLst>
                </p:cNvPr>
                <p:cNvSpPr txBox="1"/>
                <p:nvPr/>
              </p:nvSpPr>
              <p:spPr>
                <a:xfrm>
                  <a:off x="2726921" y="5119935"/>
                  <a:ext cx="189988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𝑒</m:t>
                        </m:r>
                      </m:oMath>
                    </m:oMathPara>
                  </a14:m>
                  <a:endParaRPr kumimoji="0" lang="ru-RU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E61DB3C6-503A-CFE8-1864-F595AF6552B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6921" y="5119935"/>
                  <a:ext cx="189988" cy="307777"/>
                </a:xfrm>
                <a:prstGeom prst="rect">
                  <a:avLst/>
                </a:prstGeom>
                <a:blipFill>
                  <a:blip r:embed="rId7"/>
                  <a:stretch>
                    <a:fillRect l="-15625" r="-15625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BA0F468D-7A6B-5036-4D70-EB584D467412}"/>
                    </a:ext>
                  </a:extLst>
                </p:cNvPr>
                <p:cNvSpPr txBox="1"/>
                <p:nvPr/>
              </p:nvSpPr>
              <p:spPr>
                <a:xfrm>
                  <a:off x="2338215" y="5715712"/>
                  <a:ext cx="185948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𝒔</m:t>
                        </m:r>
                      </m:oMath>
                    </m:oMathPara>
                  </a14:m>
                  <a:endParaRPr kumimoji="0" lang="ru-RU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BA0F468D-7A6B-5036-4D70-EB584D46741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38215" y="5715712"/>
                  <a:ext cx="185948" cy="307777"/>
                </a:xfrm>
                <a:prstGeom prst="rect">
                  <a:avLst/>
                </a:prstGeom>
                <a:blipFill>
                  <a:blip r:embed="rId8"/>
                  <a:stretch>
                    <a:fillRect l="-20000" r="-23333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0A9C7C0B-86F4-60AB-9C13-487C118DFAA8}"/>
                    </a:ext>
                  </a:extLst>
                </p:cNvPr>
                <p:cNvSpPr txBox="1"/>
                <p:nvPr/>
              </p:nvSpPr>
              <p:spPr>
                <a:xfrm>
                  <a:off x="1696720" y="4585823"/>
                  <a:ext cx="216406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𝒑</m:t>
                        </m:r>
                      </m:oMath>
                    </m:oMathPara>
                  </a14:m>
                  <a:endParaRPr kumimoji="0" lang="ru-RU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0A9C7C0B-86F4-60AB-9C13-487C118DFAA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96720" y="4585823"/>
                  <a:ext cx="216406" cy="307777"/>
                </a:xfrm>
                <a:prstGeom prst="rect">
                  <a:avLst/>
                </a:prstGeom>
                <a:blipFill>
                  <a:blip r:embed="rId9"/>
                  <a:stretch>
                    <a:fillRect l="-27778" r="-30556" b="-2600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80221E7-25A9-433F-963C-0EABD2F79B08}"/>
                  </a:ext>
                </a:extLst>
              </p:cNvPr>
              <p:cNvSpPr txBox="1"/>
              <p:nvPr/>
            </p:nvSpPr>
            <p:spPr>
              <a:xfrm>
                <a:off x="8729088" y="4233860"/>
                <a:ext cx="21640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𝒑</m:t>
                      </m:r>
                    </m:oMath>
                  </m:oMathPara>
                </a14:m>
                <a:endParaRPr kumimoji="0" lang="ru-RU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80221E7-25A9-433F-963C-0EABD2F79B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9088" y="4233860"/>
                <a:ext cx="216406" cy="307777"/>
              </a:xfrm>
              <a:prstGeom prst="rect">
                <a:avLst/>
              </a:prstGeom>
              <a:blipFill>
                <a:blip r:embed="rId10"/>
                <a:stretch>
                  <a:fillRect l="-31429" r="-31429" b="-2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>
            <a:extLst>
              <a:ext uri="{FF2B5EF4-FFF2-40B4-BE49-F238E27FC236}">
                <a16:creationId xmlns:a16="http://schemas.microsoft.com/office/drawing/2014/main" id="{6883B79F-00C7-5585-6588-26F99158FD25}"/>
              </a:ext>
            </a:extLst>
          </p:cNvPr>
          <p:cNvSpPr txBox="1"/>
          <p:nvPr/>
        </p:nvSpPr>
        <p:spPr>
          <a:xfrm>
            <a:off x="3340629" y="6220210"/>
            <a:ext cx="11737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Наш мир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76302ED-8FE0-D005-4F1F-EE46080F6023}"/>
              </a:ext>
            </a:extLst>
          </p:cNvPr>
          <p:cNvSpPr txBox="1"/>
          <p:nvPr/>
        </p:nvSpPr>
        <p:spPr>
          <a:xfrm>
            <a:off x="6810030" y="6236997"/>
            <a:ext cx="20099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Зеркальный мир</a:t>
            </a:r>
          </a:p>
        </p:txBody>
      </p:sp>
    </p:spTree>
    <p:extLst>
      <p:ext uri="{BB962C8B-B14F-4D97-AF65-F5344CB8AC3E}">
        <p14:creationId xmlns:p14="http://schemas.microsoft.com/office/powerpoint/2010/main" val="7271377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E465157-A71B-DE40-4A10-4ADF15BDBB78}"/>
              </a:ext>
            </a:extLst>
          </p:cNvPr>
          <p:cNvSpPr txBox="1"/>
          <p:nvPr/>
        </p:nvSpPr>
        <p:spPr>
          <a:xfrm>
            <a:off x="853440" y="538480"/>
            <a:ext cx="75630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Взаимодействуют только 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левоспиральные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компоненты фермионов</a:t>
            </a:r>
          </a:p>
        </p:txBody>
      </p:sp>
      <p:cxnSp>
        <p:nvCxnSpPr>
          <p:cNvPr id="4" name="Прямая со стрелкой 3">
            <a:extLst>
              <a:ext uri="{FF2B5EF4-FFF2-40B4-BE49-F238E27FC236}">
                <a16:creationId xmlns:a16="http://schemas.microsoft.com/office/drawing/2014/main" id="{0314A73A-7A81-9047-1393-997FA8B5136C}"/>
              </a:ext>
            </a:extLst>
          </p:cNvPr>
          <p:cNvCxnSpPr/>
          <p:nvPr/>
        </p:nvCxnSpPr>
        <p:spPr>
          <a:xfrm>
            <a:off x="1706880" y="1645920"/>
            <a:ext cx="0" cy="101600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D7774ACF-F1B2-971D-4E93-2264847762B1}"/>
              </a:ext>
            </a:extLst>
          </p:cNvPr>
          <p:cNvCxnSpPr/>
          <p:nvPr/>
        </p:nvCxnSpPr>
        <p:spPr>
          <a:xfrm>
            <a:off x="2397760" y="2153920"/>
            <a:ext cx="1046480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A3674FE8-39B8-CD81-A382-A2D7D9215F85}"/>
              </a:ext>
            </a:extLst>
          </p:cNvPr>
          <p:cNvSpPr txBox="1"/>
          <p:nvPr/>
        </p:nvSpPr>
        <p:spPr>
          <a:xfrm>
            <a:off x="1097280" y="3230880"/>
            <a:ext cx="36585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Линейные поляризации фотона</a:t>
            </a: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DBF26489-2128-6F34-3657-D4FB94A29BB0}"/>
              </a:ext>
            </a:extLst>
          </p:cNvPr>
          <p:cNvSpPr/>
          <p:nvPr/>
        </p:nvSpPr>
        <p:spPr>
          <a:xfrm>
            <a:off x="1249680" y="4287520"/>
            <a:ext cx="1044000" cy="10440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199365A7-76B4-A487-7CF8-90134699EB92}"/>
              </a:ext>
            </a:extLst>
          </p:cNvPr>
          <p:cNvSpPr/>
          <p:nvPr/>
        </p:nvSpPr>
        <p:spPr>
          <a:xfrm>
            <a:off x="2922240" y="4287520"/>
            <a:ext cx="1044000" cy="10440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21252C18-E1A0-23B8-7454-5BAB2F4EC30D}"/>
              </a:ext>
            </a:extLst>
          </p:cNvPr>
          <p:cNvCxnSpPr/>
          <p:nvPr/>
        </p:nvCxnSpPr>
        <p:spPr>
          <a:xfrm>
            <a:off x="1728000" y="4284000"/>
            <a:ext cx="6480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425057E9-2F62-C81D-0A8F-A2221E893DCA}"/>
              </a:ext>
            </a:extLst>
          </p:cNvPr>
          <p:cNvCxnSpPr/>
          <p:nvPr/>
        </p:nvCxnSpPr>
        <p:spPr>
          <a:xfrm flipH="1">
            <a:off x="3384000" y="4284000"/>
            <a:ext cx="9144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E4067C51-BE3B-23B0-29D6-9C09D5483CE5}"/>
              </a:ext>
            </a:extLst>
          </p:cNvPr>
          <p:cNvSpPr txBox="1"/>
          <p:nvPr/>
        </p:nvSpPr>
        <p:spPr>
          <a:xfrm>
            <a:off x="727680" y="5919410"/>
            <a:ext cx="4386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Правая и левая круговые поляризации</a:t>
            </a:r>
          </a:p>
        </p:txBody>
      </p: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9EE7E6B5-B640-57D7-CC17-CDC02E6A55DB}"/>
              </a:ext>
            </a:extLst>
          </p:cNvPr>
          <p:cNvCxnSpPr/>
          <p:nvPr/>
        </p:nvCxnSpPr>
        <p:spPr>
          <a:xfrm flipV="1">
            <a:off x="8416536" y="1850087"/>
            <a:ext cx="0" cy="60766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BBB3CC2C-E197-3BE4-AE68-D1B529FBC8EC}"/>
              </a:ext>
            </a:extLst>
          </p:cNvPr>
          <p:cNvCxnSpPr/>
          <p:nvPr/>
        </p:nvCxnSpPr>
        <p:spPr>
          <a:xfrm>
            <a:off x="9469120" y="1850087"/>
            <a:ext cx="0" cy="60766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B7E8192C-8A9A-F9BE-7C83-D84C254927F3}"/>
              </a:ext>
            </a:extLst>
          </p:cNvPr>
          <p:cNvSpPr txBox="1"/>
          <p:nvPr/>
        </p:nvSpPr>
        <p:spPr>
          <a:xfrm>
            <a:off x="5821680" y="3230880"/>
            <a:ext cx="57336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Состояния спин вверх/вниз частицы со спином 1/2</a:t>
            </a:r>
          </a:p>
        </p:txBody>
      </p: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41EC886B-B9F6-CAD5-C1DD-94D3564E6DC2}"/>
              </a:ext>
            </a:extLst>
          </p:cNvPr>
          <p:cNvGrpSpPr/>
          <p:nvPr/>
        </p:nvGrpSpPr>
        <p:grpSpPr>
          <a:xfrm>
            <a:off x="8997704" y="4809520"/>
            <a:ext cx="2127496" cy="0"/>
            <a:chOff x="8967224" y="4521200"/>
            <a:chExt cx="2127496" cy="0"/>
          </a:xfrm>
        </p:grpSpPr>
        <p:cxnSp>
          <p:nvCxnSpPr>
            <p:cNvPr id="22" name="Прямая со стрелкой 21">
              <a:extLst>
                <a:ext uri="{FF2B5EF4-FFF2-40B4-BE49-F238E27FC236}">
                  <a16:creationId xmlns:a16="http://schemas.microsoft.com/office/drawing/2014/main" id="{4D67E1C0-184E-F916-A57F-3A46678600E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967224" y="4521200"/>
              <a:ext cx="684776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 стрелкой 25">
              <a:extLst>
                <a:ext uri="{FF2B5EF4-FFF2-40B4-BE49-F238E27FC236}">
                  <a16:creationId xmlns:a16="http://schemas.microsoft.com/office/drawing/2014/main" id="{47CE5F8E-4327-7CFD-4314-ED9D1DC7974E}"/>
                </a:ext>
              </a:extLst>
            </p:cNvPr>
            <p:cNvCxnSpPr/>
            <p:nvPr/>
          </p:nvCxnSpPr>
          <p:spPr>
            <a:xfrm>
              <a:off x="9652000" y="4521200"/>
              <a:ext cx="1442720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6E864FFF-59A2-757F-4889-A8912DF244EF}"/>
              </a:ext>
            </a:extLst>
          </p:cNvPr>
          <p:cNvGrpSpPr/>
          <p:nvPr/>
        </p:nvGrpSpPr>
        <p:grpSpPr>
          <a:xfrm>
            <a:off x="6593840" y="4738400"/>
            <a:ext cx="1442720" cy="71120"/>
            <a:chOff x="6847840" y="4450080"/>
            <a:chExt cx="1442720" cy="71120"/>
          </a:xfrm>
        </p:grpSpPr>
        <p:cxnSp>
          <p:nvCxnSpPr>
            <p:cNvPr id="24" name="Прямая со стрелкой 23">
              <a:extLst>
                <a:ext uri="{FF2B5EF4-FFF2-40B4-BE49-F238E27FC236}">
                  <a16:creationId xmlns:a16="http://schemas.microsoft.com/office/drawing/2014/main" id="{F2BF68D5-52F3-4277-2673-B6B6BAA1EB2E}"/>
                </a:ext>
              </a:extLst>
            </p:cNvPr>
            <p:cNvCxnSpPr>
              <a:cxnSpLocks/>
            </p:cNvCxnSpPr>
            <p:nvPr/>
          </p:nvCxnSpPr>
          <p:spPr>
            <a:xfrm>
              <a:off x="6847840" y="4450080"/>
              <a:ext cx="72136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 стрелкой 27">
              <a:extLst>
                <a:ext uri="{FF2B5EF4-FFF2-40B4-BE49-F238E27FC236}">
                  <a16:creationId xmlns:a16="http://schemas.microsoft.com/office/drawing/2014/main" id="{950E7EFD-CFAC-03F1-020E-1F5DA742CB0B}"/>
                </a:ext>
              </a:extLst>
            </p:cNvPr>
            <p:cNvCxnSpPr>
              <a:cxnSpLocks/>
            </p:cNvCxnSpPr>
            <p:nvPr/>
          </p:nvCxnSpPr>
          <p:spPr>
            <a:xfrm>
              <a:off x="6847840" y="4521200"/>
              <a:ext cx="1442720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8EEC21C9-0CDE-F873-0DE3-D89E143336CB}"/>
              </a:ext>
            </a:extLst>
          </p:cNvPr>
          <p:cNvSpPr txBox="1"/>
          <p:nvPr/>
        </p:nvSpPr>
        <p:spPr>
          <a:xfrm>
            <a:off x="6614160" y="5634108"/>
            <a:ext cx="4531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Право- и 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левоспиральные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компоненты: спин по/против импульса</a:t>
            </a:r>
          </a:p>
        </p:txBody>
      </p:sp>
    </p:spTree>
    <p:extLst>
      <p:ext uri="{BB962C8B-B14F-4D97-AF65-F5344CB8AC3E}">
        <p14:creationId xmlns:p14="http://schemas.microsoft.com/office/powerpoint/2010/main" val="42112844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5699</TotalTime>
  <Words>1493</Words>
  <Application>Microsoft Office PowerPoint</Application>
  <PresentationFormat>Широкоэкранный</PresentationFormat>
  <Paragraphs>218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Cambria Math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dvp1234567@outlook.com</dc:creator>
  <cp:lastModifiedBy>dvp1234567@outlook.com</cp:lastModifiedBy>
  <cp:revision>28</cp:revision>
  <dcterms:created xsi:type="dcterms:W3CDTF">2022-05-31T12:01:13Z</dcterms:created>
  <dcterms:modified xsi:type="dcterms:W3CDTF">2023-06-01T13:42:36Z</dcterms:modified>
</cp:coreProperties>
</file>