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90" r:id="rId2"/>
    <p:sldMasterId id="2147483716" r:id="rId3"/>
  </p:sldMasterIdLst>
  <p:notesMasterIdLst>
    <p:notesMasterId r:id="rId30"/>
  </p:notesMasterIdLst>
  <p:sldIdLst>
    <p:sldId id="284" r:id="rId4"/>
    <p:sldId id="327" r:id="rId5"/>
    <p:sldId id="328" r:id="rId6"/>
    <p:sldId id="291" r:id="rId7"/>
    <p:sldId id="292" r:id="rId8"/>
    <p:sldId id="293" r:id="rId9"/>
    <p:sldId id="304" r:id="rId10"/>
    <p:sldId id="329" r:id="rId11"/>
    <p:sldId id="287" r:id="rId12"/>
    <p:sldId id="331" r:id="rId13"/>
    <p:sldId id="333" r:id="rId14"/>
    <p:sldId id="332" r:id="rId15"/>
    <p:sldId id="334" r:id="rId16"/>
    <p:sldId id="335" r:id="rId17"/>
    <p:sldId id="336" r:id="rId18"/>
    <p:sldId id="326" r:id="rId19"/>
    <p:sldId id="330" r:id="rId20"/>
    <p:sldId id="324" r:id="rId21"/>
    <p:sldId id="308" r:id="rId22"/>
    <p:sldId id="325" r:id="rId23"/>
    <p:sldId id="337" r:id="rId24"/>
    <p:sldId id="338" r:id="rId25"/>
    <p:sldId id="339" r:id="rId26"/>
    <p:sldId id="340" r:id="rId27"/>
    <p:sldId id="341" r:id="rId28"/>
    <p:sldId id="342" r:id="rId29"/>
  </p:sldIdLst>
  <p:sldSz cx="12192000" cy="6858000"/>
  <p:notesSz cx="6888163" cy="96234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21" userDrawn="1">
          <p15:clr>
            <a:srgbClr val="A4A3A4"/>
          </p15:clr>
        </p15:guide>
        <p15:guide id="2" pos="5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DDDDDD"/>
    <a:srgbClr val="CC99FF"/>
    <a:srgbClr val="FFFF00"/>
    <a:srgbClr val="33CC33"/>
    <a:srgbClr val="6600FF"/>
    <a:srgbClr val="F84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>
        <p:guide orient="horz" pos="1321"/>
        <p:guide pos="557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54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BA772BD-4C6D-4A1D-9B19-474426DE4C6A}" type="datetimeFigureOut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8125" y="722313"/>
            <a:ext cx="6411913" cy="3608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570413"/>
            <a:ext cx="5510213" cy="433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90A5E34-D4A1-42FE-93E4-3E0EAD2DE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043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DF8E8-AACC-48CD-82FB-EA7876519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86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7AACF-112C-4774-A259-DA72CA2CA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51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5C15A-D8D0-49C6-B6FB-544ED9373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084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4E99B-1F22-4AD0-BA3F-EDC6DBB11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399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93070-6042-4189-9F5F-F698A3466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163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B595-6BD8-4386-BB64-D670DC138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87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A77E4-4360-44FF-9660-F85314021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69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8DF22-06A8-47DE-A17D-6D840453F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076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ED9EA-AD00-46CF-B98C-CC462F2B81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08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988E4-3528-4F04-AD04-71D49103F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672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4387D-55D7-4185-A450-9681D710D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77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04B47-8BFE-4545-BCF0-C08B8BA64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48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83FF2-7B98-4068-A452-BCB5C3020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40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03433-A437-4DAB-983D-E2EF321CC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720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C31E3-BCCE-4EE5-9050-85ED944B2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741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28F33-FCCE-47CC-A1F7-DD5BB559A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5049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4A5F7-697D-4B0C-B2D5-F1E6A5EFD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9584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CB4E3-0165-40E3-B0F1-62946BDC60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00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B52A1-894B-464C-8C99-1B9A98850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012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A041E-BE84-4665-8414-EBA7ECCAC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911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2757D-4019-45FB-ACF5-D27E747DA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7691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F3B4B-16EB-458A-AEC8-98F1262D7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2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B3FD-10E7-4E86-A74E-97AF1AE86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021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545D5-BBBD-4D3E-9F33-052DB5252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636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53CDA-DF3A-4B92-B6B5-237F46BC9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4538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14F34-F400-4453-8C10-490F414A0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216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97F43-7D16-4ECD-8DAD-51C36DE87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2225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F8D8-07C8-4FF4-A493-72F6F4143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1629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651E-131A-43BF-86EB-9C4785884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4708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AAF97-32C4-44EE-8DF4-6B6E5D6BE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2087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B7C8A-041E-4444-94D3-FC4AFB3C8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0174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25B2B-25DE-4F0D-9C44-3830F5E28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7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E9964-0E6E-40A0-A98F-6435F534B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8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320B-9598-4D0D-A40D-D6AE3CEAA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1034-586F-42B9-BF2E-A051B0F15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5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30594-A651-409B-ABD7-4A24217AC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2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A6EFD-B0E6-4A70-AA29-2A4EDE509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37E84-F46D-41B2-982E-E413ED41D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8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8BB9F7F6-3ED6-4039-AC0F-283A902C1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fld id="{04E7F2A4-078B-4061-A22F-1AEA8A90B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E93FAE9-6B93-4227-AE51-0FA4B317ED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5.png"/><Relationship Id="rId10" Type="http://schemas.openxmlformats.org/officeDocument/2006/relationships/image" Target="../media/image31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Интерференция световых волн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DFE4BFF-1A20-40F1-BB1A-34426E146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1946275"/>
            <a:ext cx="822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>
                <a:solidFill>
                  <a:srgbClr val="FF0000"/>
                </a:solidFill>
                <a:cs typeface="+mn-cs"/>
              </a:rPr>
              <a:t>Интерференция</a:t>
            </a:r>
            <a:r>
              <a:rPr lang="ru-RU" sz="2000" kern="0" dirty="0">
                <a:solidFill>
                  <a:srgbClr val="000000"/>
                </a:solidFill>
                <a:cs typeface="+mn-cs"/>
              </a:rPr>
              <a:t> - это явление наложения волн, в результате которого происходит пространственное перераспределение интенсивности результирующей волны.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897262-14E9-4659-BFAD-6F5CA04118A0}"/>
                  </a:ext>
                </a:extLst>
              </p:cNvPr>
              <p:cNvSpPr txBox="1"/>
              <p:nvPr/>
            </p:nvSpPr>
            <p:spPr>
              <a:xfrm>
                <a:off x="2019300" y="3228945"/>
                <a:ext cx="43837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Принцип суперпозиции  </a:t>
                </a:r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897262-14E9-4659-BFAD-6F5CA0411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3228945"/>
                <a:ext cx="4383701" cy="400110"/>
              </a:xfrm>
              <a:prstGeom prst="rect">
                <a:avLst/>
              </a:prstGeom>
              <a:blipFill>
                <a:blip r:embed="rId2"/>
                <a:stretch>
                  <a:fillRect l="-1391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4B59C8-64F3-4A2E-95D5-E2D6A326287B}"/>
                  </a:ext>
                </a:extLst>
              </p:cNvPr>
              <p:cNvSpPr txBox="1"/>
              <p:nvPr/>
            </p:nvSpPr>
            <p:spPr>
              <a:xfrm>
                <a:off x="2019300" y="3756285"/>
                <a:ext cx="27568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Интенсивность</a:t>
                </a:r>
                <a:r>
                  <a:rPr lang="en-US" sz="2000" dirty="0"/>
                  <a:t> 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4B59C8-64F3-4A2E-95D5-E2D6A3262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3756285"/>
                <a:ext cx="2756886" cy="400110"/>
              </a:xfrm>
              <a:prstGeom prst="rect">
                <a:avLst/>
              </a:prstGeom>
              <a:blipFill>
                <a:blip r:embed="rId3"/>
                <a:stretch>
                  <a:fillRect l="-2212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C258C7F-BA4F-4CF5-801E-C9EB70BA38C0}"/>
                  </a:ext>
                </a:extLst>
              </p:cNvPr>
              <p:cNvSpPr txBox="1"/>
              <p:nvPr/>
            </p:nvSpPr>
            <p:spPr>
              <a:xfrm>
                <a:off x="2477919" y="4386476"/>
                <a:ext cx="6127831" cy="3118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C258C7F-BA4F-4CF5-801E-C9EB70BA3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919" y="4386476"/>
                <a:ext cx="6127831" cy="311880"/>
              </a:xfrm>
              <a:prstGeom prst="rect">
                <a:avLst/>
              </a:prstGeom>
              <a:blipFill>
                <a:blip r:embed="rId4"/>
                <a:stretch>
                  <a:fillRect l="-398" t="-1961" b="-19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27CC2EA-A9E8-4D3B-B85A-E19CD64F0F6B}"/>
                  </a:ext>
                </a:extLst>
              </p:cNvPr>
              <p:cNvSpPr txBox="1"/>
              <p:nvPr/>
            </p:nvSpPr>
            <p:spPr>
              <a:xfrm>
                <a:off x="2019300" y="5143441"/>
                <a:ext cx="6331157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Скалярная теория (пока не думаем о том,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вектор)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27CC2EA-A9E8-4D3B-B85A-E19CD64F0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5143441"/>
                <a:ext cx="6331157" cy="437492"/>
              </a:xfrm>
              <a:prstGeom prst="rect">
                <a:avLst/>
              </a:prstGeom>
              <a:blipFill>
                <a:blip r:embed="rId5"/>
                <a:stretch>
                  <a:fillRect l="-962" b="-236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47D4115-7682-4BD7-AD45-E6A6F5B6F077}"/>
              </a:ext>
            </a:extLst>
          </p:cNvPr>
          <p:cNvSpPr txBox="1"/>
          <p:nvPr/>
        </p:nvSpPr>
        <p:spPr>
          <a:xfrm>
            <a:off x="2019300" y="5819737"/>
            <a:ext cx="2618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Гармонические волны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8A80C5-69F3-43E2-8F35-EEE75A324CBF}"/>
              </a:ext>
            </a:extLst>
          </p:cNvPr>
          <p:cNvSpPr txBox="1"/>
          <p:nvPr/>
        </p:nvSpPr>
        <p:spPr>
          <a:xfrm>
            <a:off x="3098800" y="670560"/>
            <a:ext cx="5262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Временная когерентность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7C4B26-A5BB-4194-AF2C-B4962949881D}"/>
                  </a:ext>
                </a:extLst>
              </p:cNvPr>
              <p:cNvSpPr txBox="1"/>
              <p:nvPr/>
            </p:nvSpPr>
            <p:spPr>
              <a:xfrm flipH="1">
                <a:off x="1300480" y="1822231"/>
                <a:ext cx="986028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altLang="ru-RU" sz="2400" dirty="0">
                    <a:solidFill>
                      <a:srgbClr val="FF3300"/>
                    </a:solidFill>
                  </a:rPr>
                  <a:t>Время когерентности</a:t>
                </a:r>
                <a:r>
                  <a:rPr lang="ru-RU" altLang="ru-R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ru-RU" sz="2400" dirty="0">
                    <a:solidFill>
                      <a:srgbClr val="000000"/>
                    </a:solidFill>
                  </a:rPr>
                  <a:t>-</a:t>
                </a:r>
                <a:r>
                  <a:rPr lang="ru-RU" altLang="ru-RU" sz="2400" dirty="0">
                    <a:solidFill>
                      <a:srgbClr val="000000"/>
                    </a:solidFill>
                  </a:rPr>
                  <a:t>- время, за которое «сбой» фазы (относительно идеальной </a:t>
                </a:r>
                <a:r>
                  <a:rPr lang="ru-RU" altLang="ru-RU" sz="2400" dirty="0" err="1">
                    <a:solidFill>
                      <a:srgbClr val="000000"/>
                    </a:solidFill>
                  </a:rPr>
                  <a:t>монохроматичности</a:t>
                </a:r>
                <a:r>
                  <a:rPr lang="ru-RU" altLang="ru-RU" sz="2400" dirty="0">
                    <a:solidFill>
                      <a:srgbClr val="000000"/>
                    </a:solidFill>
                  </a:rPr>
                  <a:t>) достигает </a:t>
                </a:r>
                <a:r>
                  <a:rPr lang="ru-RU" altLang="ru-RU" sz="2400" dirty="0">
                    <a:solidFill>
                      <a:srgbClr val="000000"/>
                    </a:solidFill>
                    <a:sym typeface="Symbol" panose="05050102010706020507" pitchFamily="18" charset="2"/>
                  </a:rPr>
                  <a:t>.</a:t>
                </a:r>
                <a:endParaRPr lang="en-US" altLang="ru-RU" sz="2400" dirty="0">
                  <a:solidFill>
                    <a:srgbClr val="000000"/>
                  </a:solidFill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7C4B26-A5BB-4194-AF2C-B49629498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00480" y="1822231"/>
                <a:ext cx="9860282" cy="830997"/>
              </a:xfrm>
              <a:prstGeom prst="rect">
                <a:avLst/>
              </a:prstGeom>
              <a:blipFill>
                <a:blip r:embed="rId2"/>
                <a:stretch>
                  <a:fillRect l="-927" t="-5882" r="-1236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7A7EC8-1FE6-4771-A350-C349B689F45C}"/>
                  </a:ext>
                </a:extLst>
              </p:cNvPr>
              <p:cNvSpPr txBox="1"/>
              <p:nvPr/>
            </p:nvSpPr>
            <p:spPr>
              <a:xfrm>
                <a:off x="1310226" y="3585925"/>
                <a:ext cx="8489247" cy="1069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Разность частот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 приводит к разности фаз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,</a:t>
                </a:r>
                <a:endParaRPr lang="ru-RU" dirty="0"/>
              </a:p>
              <a:p>
                <a:r>
                  <a:rPr lang="ru-RU" dirty="0"/>
                  <a:t>поэтому для светофильтра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7A7EC8-1FE6-4771-A350-C349B689F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226" y="3585925"/>
                <a:ext cx="8489247" cy="1069460"/>
              </a:xfrm>
              <a:prstGeom prst="rect">
                <a:avLst/>
              </a:prstGeom>
              <a:blipFill>
                <a:blip r:embed="rId3"/>
                <a:stretch>
                  <a:fillRect l="-1149" t="-4545" r="-72" b="-1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420A22-33F7-4B29-A6DA-A6B17FEC478F}"/>
                  </a:ext>
                </a:extLst>
              </p:cNvPr>
              <p:cNvSpPr txBox="1"/>
              <p:nvPr/>
            </p:nvSpPr>
            <p:spPr>
              <a:xfrm>
                <a:off x="1310226" y="4927322"/>
                <a:ext cx="71763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Естественная ширина линий излучения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ru-RU" dirty="0"/>
                  <a:t> с 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420A22-33F7-4B29-A6DA-A6B17FEC47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226" y="4927322"/>
                <a:ext cx="7176324" cy="461665"/>
              </a:xfrm>
              <a:prstGeom prst="rect">
                <a:avLst/>
              </a:prstGeom>
              <a:blipFill>
                <a:blip r:embed="rId4"/>
                <a:stretch>
                  <a:fillRect l="-1359" t="-10526" r="-34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877714-6835-4D9A-807F-999E1325560D}"/>
                  </a:ext>
                </a:extLst>
              </p:cNvPr>
              <p:cNvSpPr txBox="1"/>
              <p:nvPr/>
            </p:nvSpPr>
            <p:spPr>
              <a:xfrm>
                <a:off x="1300480" y="5660925"/>
                <a:ext cx="85087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Время когерентности для гелий-неонового лазера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dirty="0"/>
                  <a:t> с 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877714-6835-4D9A-807F-999E13255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480" y="5660925"/>
                <a:ext cx="8508740" cy="461665"/>
              </a:xfrm>
              <a:prstGeom prst="rect">
                <a:avLst/>
              </a:prstGeom>
              <a:blipFill>
                <a:blip r:embed="rId5"/>
                <a:stretch>
                  <a:fillRect l="-1074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101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96C9A32-C16A-47D8-98B8-45E043CEC467}"/>
                  </a:ext>
                </a:extLst>
              </p:cNvPr>
              <p:cNvSpPr txBox="1"/>
              <p:nvPr/>
            </p:nvSpPr>
            <p:spPr>
              <a:xfrm>
                <a:off x="1005840" y="806996"/>
                <a:ext cx="995680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Длина когерентности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</m:oMath>
                </a14:m>
                <a:r>
                  <a:rPr lang="ru-RU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</m:oMath>
                </a14:m>
                <a:r>
                  <a:rPr lang="ru-RU" dirty="0"/>
                  <a:t> -- определяет максимальную разность хода, при которой интерференция еще возможна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96C9A32-C16A-47D8-98B8-45E043CEC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40" y="806996"/>
                <a:ext cx="9956800" cy="830997"/>
              </a:xfrm>
              <a:prstGeom prst="rect">
                <a:avLst/>
              </a:prstGeom>
              <a:blipFill>
                <a:blip r:embed="rId2"/>
                <a:stretch>
                  <a:fillRect l="-919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EA45C6-2CA1-4DCB-A9A4-D0B6721D9C8E}"/>
                  </a:ext>
                </a:extLst>
              </p:cNvPr>
              <p:cNvSpPr txBox="1"/>
              <p:nvPr/>
            </p:nvSpPr>
            <p:spPr>
              <a:xfrm>
                <a:off x="1005840" y="2479040"/>
                <a:ext cx="973272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Максимальный наблюдаемый порядок интерференционных максимумов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ког</m:t>
                          </m:r>
                        </m:sub>
                      </m:sSub>
                      <m:r>
                        <m:rPr>
                          <m:nor/>
                        </m:rPr>
                        <a:rPr lang="ru-RU" dirty="0"/>
                        <m:t>=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sSub>
                        <m:sSub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макс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EA45C6-2CA1-4DCB-A9A4-D0B6721D9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40" y="2479040"/>
                <a:ext cx="9732729" cy="830997"/>
              </a:xfrm>
              <a:prstGeom prst="rect">
                <a:avLst/>
              </a:prstGeom>
              <a:blipFill>
                <a:blip r:embed="rId3"/>
                <a:stretch>
                  <a:fillRect l="-939" t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34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65BD11-53D1-42A1-8E27-5FA591F2F6BF}"/>
                  </a:ext>
                </a:extLst>
              </p:cNvPr>
              <p:cNvSpPr txBox="1"/>
              <p:nvPr/>
            </p:nvSpPr>
            <p:spPr>
              <a:xfrm>
                <a:off x="924560" y="853440"/>
                <a:ext cx="10434320" cy="864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Пример 1. Определить время и длину когерентности излучения после красного светофильтра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l-G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нм</a:t>
                </a:r>
                <a:r>
                  <a:rPr lang="ru-RU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ru-RU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ср</m:t>
                        </m:r>
                      </m:sub>
                    </m:sSub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нм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65BD11-53D1-42A1-8E27-5FA591F2F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60" y="853440"/>
                <a:ext cx="10434320" cy="864147"/>
              </a:xfrm>
              <a:prstGeom prst="rect">
                <a:avLst/>
              </a:prstGeom>
              <a:blipFill>
                <a:blip r:embed="rId2"/>
                <a:stretch>
                  <a:fillRect l="-935" t="-5634"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DA42DC9-4E17-4FE0-A767-60FAF003E958}"/>
              </a:ext>
            </a:extLst>
          </p:cNvPr>
          <p:cNvSpPr txBox="1"/>
          <p:nvPr/>
        </p:nvSpPr>
        <p:spPr>
          <a:xfrm>
            <a:off x="924560" y="2743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57179A-B9A9-4FDF-9EDD-EA8081C00C2B}"/>
                  </a:ext>
                </a:extLst>
              </p:cNvPr>
              <p:cNvSpPr txBox="1"/>
              <p:nvPr/>
            </p:nvSpPr>
            <p:spPr>
              <a:xfrm>
                <a:off x="1109291" y="2611120"/>
                <a:ext cx="5327420" cy="153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600∙</m:t>
                                </m:r>
                                <m:sSup>
                                  <m:sSupPr>
                                    <m:ctrlPr>
                                      <a:rPr 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−9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(3∙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)∙20∙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−14</m:t>
                        </m:r>
                      </m:sup>
                    </m:sSup>
                  </m:oMath>
                </a14:m>
                <a:r>
                  <a:rPr lang="ru-RU" dirty="0"/>
                  <a:t> с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</m:oMath>
                </a14:m>
                <a:r>
                  <a:rPr lang="ru-RU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=1.8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ru-RU" dirty="0"/>
                  <a:t> м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=1800</m:t>
                    </m:r>
                  </m:oMath>
                </a14:m>
                <a:r>
                  <a:rPr lang="ru-RU" dirty="0"/>
                  <a:t> нм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57179A-B9A9-4FDF-9EDD-EA8081C00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291" y="2611120"/>
                <a:ext cx="5327420" cy="1531060"/>
              </a:xfrm>
              <a:prstGeom prst="rect">
                <a:avLst/>
              </a:prstGeom>
              <a:blipFill>
                <a:blip r:embed="rId3"/>
                <a:stretch>
                  <a:fillRect l="-343" r="-686" b="-83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6353613-CB1D-41D8-AF46-51A5512F94DA}"/>
              </a:ext>
            </a:extLst>
          </p:cNvPr>
          <p:cNvSpPr txBox="1"/>
          <p:nvPr/>
        </p:nvSpPr>
        <p:spPr>
          <a:xfrm>
            <a:off x="1219200" y="4958080"/>
            <a:ext cx="9283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Можно наблюдать до 1800</a:t>
            </a:r>
            <a:r>
              <a:rPr lang="en-US" dirty="0"/>
              <a:t>/</a:t>
            </a:r>
            <a:r>
              <a:rPr lang="ru-RU" dirty="0"/>
              <a:t>600</a:t>
            </a:r>
            <a:r>
              <a:rPr lang="en-US" dirty="0"/>
              <a:t>=3-x </a:t>
            </a:r>
            <a:r>
              <a:rPr lang="ru-RU" dirty="0"/>
              <a:t>интерференционных максимумов</a:t>
            </a:r>
          </a:p>
        </p:txBody>
      </p:sp>
    </p:spTree>
    <p:extLst>
      <p:ext uri="{BB962C8B-B14F-4D97-AF65-F5344CB8AC3E}">
        <p14:creationId xmlns:p14="http://schemas.microsoft.com/office/powerpoint/2010/main" val="6221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95EC06-86B0-402E-BEC8-C66E988D6BC3}"/>
              </a:ext>
            </a:extLst>
          </p:cNvPr>
          <p:cNvSpPr txBox="1"/>
          <p:nvPr/>
        </p:nvSpPr>
        <p:spPr>
          <a:xfrm>
            <a:off x="784000" y="792480"/>
            <a:ext cx="1062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Пример 2. Определить длину когерентности излучения гелий-неонового лазера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5CAF3C-A8CF-4241-88A6-170853C680E7}"/>
                  </a:ext>
                </a:extLst>
              </p:cNvPr>
              <p:cNvSpPr txBox="1"/>
              <p:nvPr/>
            </p:nvSpPr>
            <p:spPr>
              <a:xfrm>
                <a:off x="934720" y="2255520"/>
                <a:ext cx="6795194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</m:oMath>
                </a14:m>
                <a:r>
                  <a:rPr lang="ru-RU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ког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e>
                    </m: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ru-RU" dirty="0"/>
                  <a:t> м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=300</m:t>
                    </m:r>
                  </m:oMath>
                </a14:m>
                <a:r>
                  <a:rPr lang="ru-RU" dirty="0"/>
                  <a:t> км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5CAF3C-A8CF-4241-88A6-170853C68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0" y="2255520"/>
                <a:ext cx="6795194" cy="465833"/>
              </a:xfrm>
              <a:prstGeom prst="rect">
                <a:avLst/>
              </a:prstGeom>
              <a:blipFill>
                <a:blip r:embed="rId2"/>
                <a:stretch>
                  <a:fillRect l="-269" t="-9211" r="-448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8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B634F4-9B11-4656-BFF8-B615625B46AF}"/>
              </a:ext>
            </a:extLst>
          </p:cNvPr>
          <p:cNvSpPr txBox="1"/>
          <p:nvPr/>
        </p:nvSpPr>
        <p:spPr>
          <a:xfrm>
            <a:off x="2580640" y="711200"/>
            <a:ext cx="6751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Пространственная когерентность</a:t>
            </a:r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41AB71C1-11CD-4D41-9323-A5ED5AF808F1}"/>
              </a:ext>
            </a:extLst>
          </p:cNvPr>
          <p:cNvGrpSpPr/>
          <p:nvPr/>
        </p:nvGrpSpPr>
        <p:grpSpPr>
          <a:xfrm>
            <a:off x="751840" y="1920240"/>
            <a:ext cx="6863908" cy="4226560"/>
            <a:chOff x="751840" y="1920240"/>
            <a:chExt cx="6863908" cy="4226560"/>
          </a:xfrm>
        </p:grpSpPr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21350F81-4E3B-46FF-A1AB-64A57D7DECEC}"/>
                </a:ext>
              </a:extLst>
            </p:cNvPr>
            <p:cNvCxnSpPr/>
            <p:nvPr/>
          </p:nvCxnSpPr>
          <p:spPr bwMode="auto">
            <a:xfrm>
              <a:off x="1270000" y="3784600"/>
              <a:ext cx="0" cy="48260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567FF37D-2829-4919-A60C-C3043276CAF0}"/>
                </a:ext>
              </a:extLst>
            </p:cNvPr>
            <p:cNvCxnSpPr/>
            <p:nvPr/>
          </p:nvCxnSpPr>
          <p:spPr bwMode="auto">
            <a:xfrm>
              <a:off x="3840480" y="3241040"/>
              <a:ext cx="0" cy="15341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1097023B-F97E-41D8-B19A-737674795546}"/>
                </a:ext>
              </a:extLst>
            </p:cNvPr>
            <p:cNvCxnSpPr/>
            <p:nvPr/>
          </p:nvCxnSpPr>
          <p:spPr bwMode="auto">
            <a:xfrm flipV="1">
              <a:off x="3840480" y="1920240"/>
              <a:ext cx="0" cy="12293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11988DD2-D5B8-4A3B-AF7F-30173D6F114B}"/>
                </a:ext>
              </a:extLst>
            </p:cNvPr>
            <p:cNvCxnSpPr/>
            <p:nvPr/>
          </p:nvCxnSpPr>
          <p:spPr bwMode="auto">
            <a:xfrm>
              <a:off x="3840480" y="4846320"/>
              <a:ext cx="0" cy="130048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3D1AA6DC-8ABF-41FB-BAC3-9CE7E029D8CF}"/>
                </a:ext>
              </a:extLst>
            </p:cNvPr>
            <p:cNvCxnSpPr/>
            <p:nvPr/>
          </p:nvCxnSpPr>
          <p:spPr bwMode="auto">
            <a:xfrm>
              <a:off x="7254240" y="1920240"/>
              <a:ext cx="0" cy="42265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C25A2968-33B7-424E-8790-D2C9DBE6C3F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70000" y="3195320"/>
              <a:ext cx="2570480" cy="99060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E9BAA5E7-2DAE-4938-8BFB-8CFF2AE27EE1}"/>
                </a:ext>
              </a:extLst>
            </p:cNvPr>
            <p:cNvCxnSpPr/>
            <p:nvPr/>
          </p:nvCxnSpPr>
          <p:spPr bwMode="auto">
            <a:xfrm>
              <a:off x="3840479" y="3195320"/>
              <a:ext cx="3413760" cy="35052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94652860-EE39-413D-87D2-E79BCEB6CC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70000" y="4185920"/>
              <a:ext cx="2570480" cy="63500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E53092C6-8B84-43B1-920A-D79E54B33E4B}"/>
                </a:ext>
              </a:extLst>
            </p:cNvPr>
            <p:cNvCxnSpPr/>
            <p:nvPr/>
          </p:nvCxnSpPr>
          <p:spPr bwMode="auto">
            <a:xfrm flipV="1">
              <a:off x="3840480" y="3545840"/>
              <a:ext cx="3413760" cy="127508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FEA7AC5F-6166-4297-9AA3-5A287481780B}"/>
                </a:ext>
              </a:extLst>
            </p:cNvPr>
            <p:cNvCxnSpPr/>
            <p:nvPr/>
          </p:nvCxnSpPr>
          <p:spPr bwMode="auto">
            <a:xfrm>
              <a:off x="751840" y="4008120"/>
              <a:ext cx="65024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7D08F41-54E5-4E90-80CC-A2B13F3C1075}"/>
                    </a:ext>
                  </a:extLst>
                </p:cNvPr>
                <p:cNvSpPr txBox="1"/>
                <p:nvPr/>
              </p:nvSpPr>
              <p:spPr>
                <a:xfrm>
                  <a:off x="5423992" y="5777468"/>
                  <a:ext cx="24673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7D08F41-54E5-4E90-80CC-A2B13F3C10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3992" y="5777468"/>
                  <a:ext cx="246734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30000" r="-25000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6EDF6B8-E7A8-416F-88A1-B374D433086A}"/>
                    </a:ext>
                  </a:extLst>
                </p:cNvPr>
                <p:cNvSpPr txBox="1"/>
                <p:nvPr/>
              </p:nvSpPr>
              <p:spPr>
                <a:xfrm>
                  <a:off x="3494344" y="3613388"/>
                  <a:ext cx="2646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6EDF6B8-E7A8-416F-88A1-B374D43308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344" y="3613388"/>
                  <a:ext cx="264624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7273" r="-20455" b="-10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DA78D94F-8108-4F58-9CFC-BDF8495A9764}"/>
                    </a:ext>
                  </a:extLst>
                </p:cNvPr>
                <p:cNvSpPr txBox="1"/>
                <p:nvPr/>
              </p:nvSpPr>
              <p:spPr>
                <a:xfrm>
                  <a:off x="2256966" y="5769848"/>
                  <a:ext cx="28719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DA78D94F-8108-4F58-9CFC-BDF8495A97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6966" y="5769848"/>
                  <a:ext cx="28719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3404" r="-21277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4277ECDF-40C0-4B8E-B077-9D168664868B}"/>
                    </a:ext>
                  </a:extLst>
                </p:cNvPr>
                <p:cNvSpPr txBox="1"/>
                <p:nvPr/>
              </p:nvSpPr>
              <p:spPr>
                <a:xfrm>
                  <a:off x="7366000" y="3576042"/>
                  <a:ext cx="24974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4277ECDF-40C0-4B8E-B077-9D16866486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6000" y="3576042"/>
                  <a:ext cx="24974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4634" r="-1219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08513556-BFA6-4604-A42A-66E80B7EC184}"/>
                    </a:ext>
                  </a:extLst>
                </p:cNvPr>
                <p:cNvSpPr txBox="1"/>
                <p:nvPr/>
              </p:nvSpPr>
              <p:spPr>
                <a:xfrm>
                  <a:off x="958153" y="3645655"/>
                  <a:ext cx="2559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08513556-BFA6-4604-A42A-66E80B7EC1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8153" y="3645655"/>
                  <a:ext cx="25596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4286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93291E73-18B8-4EC7-AEC2-DF7C3412317A}"/>
                    </a:ext>
                  </a:extLst>
                </p:cNvPr>
                <p:cNvSpPr txBox="1"/>
                <p:nvPr/>
              </p:nvSpPr>
              <p:spPr>
                <a:xfrm>
                  <a:off x="4884390" y="2459920"/>
                  <a:ext cx="132594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93291E73-18B8-4EC7-AEC2-DF7C341231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4390" y="2459920"/>
                  <a:ext cx="1325940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5046" r="-4587" b="-3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6084FA65-F2FC-4D78-8019-36303EFB2E5E}"/>
                    </a:ext>
                  </a:extLst>
                </p:cNvPr>
                <p:cNvSpPr txBox="1"/>
                <p:nvPr/>
              </p:nvSpPr>
              <p:spPr>
                <a:xfrm>
                  <a:off x="1592994" y="2428241"/>
                  <a:ext cx="1924491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6084FA65-F2FC-4D78-8019-36303EFB2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2994" y="2428241"/>
                  <a:ext cx="1924491" cy="461665"/>
                </a:xfrm>
                <a:prstGeom prst="rect">
                  <a:avLst/>
                </a:prstGeom>
                <a:blipFill>
                  <a:blip r:embed="rId8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6170280-108E-4E52-A87E-516D33A6C836}"/>
                  </a:ext>
                </a:extLst>
              </p:cNvPr>
              <p:cNvSpPr txBox="1"/>
              <p:nvPr/>
            </p:nvSpPr>
            <p:spPr>
              <a:xfrm>
                <a:off x="8717280" y="2357120"/>
                <a:ext cx="2486258" cy="1899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Интерференция</a:t>
                </a:r>
              </a:p>
              <a:p>
                <a:r>
                  <a:rPr lang="ru-RU" dirty="0"/>
                  <a:t>наблюдается при </a:t>
                </a:r>
              </a:p>
              <a:p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6170280-108E-4E52-A87E-516D33A6C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280" y="2357120"/>
                <a:ext cx="2486258" cy="1899174"/>
              </a:xfrm>
              <a:prstGeom prst="rect">
                <a:avLst/>
              </a:prstGeom>
              <a:blipFill>
                <a:blip r:embed="rId9"/>
                <a:stretch>
                  <a:fillRect l="-3676" t="-2572" r="-2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21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4D822E-8BB0-4CC2-BFDE-03DB10AA6C8D}"/>
                  </a:ext>
                </a:extLst>
              </p:cNvPr>
              <p:cNvSpPr txBox="1"/>
              <p:nvPr/>
            </p:nvSpPr>
            <p:spPr>
              <a:xfrm>
                <a:off x="629920" y="833120"/>
                <a:ext cx="1328747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Пример 3. Каков максимальный размер источника, при котором еще будет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наблюдаться интерференция в двухщелевом опыте,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мм, </a:t>
                </a:r>
                <a14:m>
                  <m:oMath xmlns:m="http://schemas.openxmlformats.org/officeDocument/2006/math">
                    <m:r>
                      <a:rPr lang="el-GR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=500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нм?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4D822E-8BB0-4CC2-BFDE-03DB10AA6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0" y="833120"/>
                <a:ext cx="13287472" cy="1200329"/>
              </a:xfrm>
              <a:prstGeom prst="rect">
                <a:avLst/>
              </a:prstGeom>
              <a:blipFill>
                <a:blip r:embed="rId2"/>
                <a:stretch>
                  <a:fillRect l="-688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EACA11-3F56-4B49-AF2C-2D0EFB278124}"/>
                  </a:ext>
                </a:extLst>
              </p:cNvPr>
              <p:cNvSpPr txBox="1"/>
              <p:nvPr/>
            </p:nvSpPr>
            <p:spPr>
              <a:xfrm>
                <a:off x="629920" y="3332480"/>
                <a:ext cx="6181179" cy="668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(500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=1.7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ru-RU" dirty="0"/>
                  <a:t>м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=0.17</m:t>
                    </m:r>
                  </m:oMath>
                </a14:m>
                <a:r>
                  <a:rPr lang="ru-RU" dirty="0"/>
                  <a:t> мм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EACA11-3F56-4B49-AF2C-2D0EFB278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0" y="3332480"/>
                <a:ext cx="6181179" cy="668901"/>
              </a:xfrm>
              <a:prstGeom prst="rect">
                <a:avLst/>
              </a:prstGeom>
              <a:blipFill>
                <a:blip r:embed="rId3"/>
                <a:stretch>
                  <a:fillRect r="-592" b="-82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67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09800" y="822825"/>
            <a:ext cx="77724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-52"/>
              </a:defRPr>
            </a:lvl9pPr>
          </a:lstStyle>
          <a:p>
            <a:r>
              <a:rPr lang="ru-RU" sz="3600" dirty="0">
                <a:solidFill>
                  <a:srgbClr val="C00000"/>
                </a:solidFill>
              </a:rPr>
              <a:t>Способы получения когерентных волн</a:t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Text Box 0"/>
          <p:cNvSpPr txBox="1">
            <a:spLocks noChangeArrowheads="1"/>
          </p:cNvSpPr>
          <p:nvPr/>
        </p:nvSpPr>
        <p:spPr bwMode="auto">
          <a:xfrm>
            <a:off x="2580688" y="2334234"/>
            <a:ext cx="29400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ru-RU" dirty="0">
                <a:solidFill>
                  <a:srgbClr val="FF0000"/>
                </a:solidFill>
              </a:rPr>
              <a:t>Деление фронта</a:t>
            </a:r>
          </a:p>
          <a:p>
            <a:pPr>
              <a:spcBef>
                <a:spcPts val="0"/>
              </a:spcBef>
            </a:pPr>
            <a:endParaRPr lang="ru-RU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Схема Юнга</a:t>
            </a:r>
          </a:p>
          <a:p>
            <a:pPr>
              <a:spcBef>
                <a:spcPts val="0"/>
              </a:spcBef>
            </a:pPr>
            <a:r>
              <a:rPr lang="ru-RU" dirty="0" err="1">
                <a:solidFill>
                  <a:srgbClr val="000000"/>
                </a:solidFill>
              </a:rPr>
              <a:t>Бизеркало</a:t>
            </a:r>
            <a:r>
              <a:rPr lang="ru-RU" dirty="0">
                <a:solidFill>
                  <a:srgbClr val="000000"/>
                </a:solidFill>
              </a:rPr>
              <a:t> Френеля</a:t>
            </a:r>
          </a:p>
          <a:p>
            <a:pPr>
              <a:spcBef>
                <a:spcPts val="0"/>
              </a:spcBef>
            </a:pPr>
            <a:r>
              <a:rPr lang="ru-RU" dirty="0" err="1">
                <a:solidFill>
                  <a:srgbClr val="000000"/>
                </a:solidFill>
              </a:rPr>
              <a:t>Бипризма</a:t>
            </a:r>
            <a:r>
              <a:rPr lang="ru-RU" dirty="0">
                <a:solidFill>
                  <a:srgbClr val="000000"/>
                </a:solidFill>
              </a:rPr>
              <a:t> Френеля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Схема Ллойда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71263" y="2334235"/>
            <a:ext cx="407502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dirty="0">
                <a:solidFill>
                  <a:srgbClr val="FF0000"/>
                </a:solidFill>
              </a:rPr>
              <a:t>Деление амплитуды</a:t>
            </a:r>
          </a:p>
          <a:p>
            <a:endParaRPr lang="ru-RU" dirty="0"/>
          </a:p>
          <a:p>
            <a:r>
              <a:rPr lang="ru-RU" dirty="0"/>
              <a:t>Тонкие пленки</a:t>
            </a:r>
          </a:p>
          <a:p>
            <a:r>
              <a:rPr lang="ru-RU" dirty="0"/>
              <a:t>Кольца Ньютона</a:t>
            </a:r>
          </a:p>
          <a:p>
            <a:r>
              <a:rPr lang="ru-RU" dirty="0"/>
              <a:t>Интерферометр Майкельсона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5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408DA9-45B9-4F59-9784-BC4F383336BE}"/>
              </a:ext>
            </a:extLst>
          </p:cNvPr>
          <p:cNvSpPr txBox="1"/>
          <p:nvPr/>
        </p:nvSpPr>
        <p:spPr>
          <a:xfrm>
            <a:off x="4348480" y="477520"/>
            <a:ext cx="2641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Схема Юнга</a:t>
            </a:r>
          </a:p>
        </p:txBody>
      </p: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4625D717-64A3-4DC0-AE73-55662404C264}"/>
              </a:ext>
            </a:extLst>
          </p:cNvPr>
          <p:cNvGrpSpPr/>
          <p:nvPr/>
        </p:nvGrpSpPr>
        <p:grpSpPr>
          <a:xfrm>
            <a:off x="1787166" y="1798320"/>
            <a:ext cx="7764504" cy="4226560"/>
            <a:chOff x="1787166" y="1798320"/>
            <a:chExt cx="7764504" cy="4226560"/>
          </a:xfrm>
        </p:grpSpPr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FDACD7A7-696D-49F8-BB44-BA79BD94E35D}"/>
                </a:ext>
              </a:extLst>
            </p:cNvPr>
            <p:cNvCxnSpPr/>
            <p:nvPr/>
          </p:nvCxnSpPr>
          <p:spPr bwMode="auto">
            <a:xfrm>
              <a:off x="6137910" y="3119120"/>
              <a:ext cx="0" cy="15341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007125FA-52A7-4A9C-8741-9F9F5E1AF3C7}"/>
                </a:ext>
              </a:extLst>
            </p:cNvPr>
            <p:cNvCxnSpPr/>
            <p:nvPr/>
          </p:nvCxnSpPr>
          <p:spPr bwMode="auto">
            <a:xfrm flipV="1">
              <a:off x="6137910" y="1798320"/>
              <a:ext cx="0" cy="12293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B58A50D1-149B-4B6D-8E3B-704ED76D8F2C}"/>
                </a:ext>
              </a:extLst>
            </p:cNvPr>
            <p:cNvCxnSpPr/>
            <p:nvPr/>
          </p:nvCxnSpPr>
          <p:spPr bwMode="auto">
            <a:xfrm>
              <a:off x="6137910" y="4724400"/>
              <a:ext cx="0" cy="130048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B536BB32-1DA6-4CBB-AA43-84F424CF71D1}"/>
                </a:ext>
              </a:extLst>
            </p:cNvPr>
            <p:cNvCxnSpPr/>
            <p:nvPr/>
          </p:nvCxnSpPr>
          <p:spPr bwMode="auto">
            <a:xfrm>
              <a:off x="9551670" y="1798320"/>
              <a:ext cx="0" cy="42265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8EA9250C-428C-4473-94F7-CCE0ADB05DE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67430" y="3073400"/>
              <a:ext cx="2570480" cy="99060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8CA92D93-A4AB-4D35-A54E-E7171B31CB6F}"/>
                </a:ext>
              </a:extLst>
            </p:cNvPr>
            <p:cNvCxnSpPr/>
            <p:nvPr/>
          </p:nvCxnSpPr>
          <p:spPr bwMode="auto">
            <a:xfrm>
              <a:off x="6137909" y="3073400"/>
              <a:ext cx="3413760" cy="35052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63DD6D53-8453-4030-9D4A-DD78614436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67430" y="4064000"/>
              <a:ext cx="2570480" cy="63500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0C168734-E355-47C5-99A4-A57E0A0C6D3A}"/>
                </a:ext>
              </a:extLst>
            </p:cNvPr>
            <p:cNvCxnSpPr/>
            <p:nvPr/>
          </p:nvCxnSpPr>
          <p:spPr bwMode="auto">
            <a:xfrm flipV="1">
              <a:off x="6137910" y="3423920"/>
              <a:ext cx="3413760" cy="127508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56FD8AF5-8BC0-4ABF-ADF6-35365EEA6D8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67430" y="1798320"/>
              <a:ext cx="0" cy="21844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47274BA6-DA18-4567-9F68-7BD64CB35D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67430" y="4155440"/>
              <a:ext cx="0" cy="186944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D2FE0B5-17FF-4EFB-8958-A31B63489346}"/>
                </a:ext>
              </a:extLst>
            </p:cNvPr>
            <p:cNvCxnSpPr/>
            <p:nvPr/>
          </p:nvCxnSpPr>
          <p:spPr bwMode="auto">
            <a:xfrm flipH="1">
              <a:off x="1787166" y="4061460"/>
              <a:ext cx="1780264" cy="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DF924F32-0B0F-486A-9986-97DB6B708E1F}"/>
                    </a:ext>
                  </a:extLst>
                </p:cNvPr>
                <p:cNvSpPr txBox="1"/>
                <p:nvPr/>
              </p:nvSpPr>
              <p:spPr>
                <a:xfrm>
                  <a:off x="3197713" y="4155440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DF924F32-0B0F-486A-9986-97DB6B708E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7713" y="4155440"/>
                  <a:ext cx="24647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30000" r="-22500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43360A9-33EE-4329-8023-F25317595326}"/>
                    </a:ext>
                  </a:extLst>
                </p:cNvPr>
                <p:cNvSpPr txBox="1"/>
                <p:nvPr/>
              </p:nvSpPr>
              <p:spPr>
                <a:xfrm>
                  <a:off x="5691684" y="2656079"/>
                  <a:ext cx="3624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43360A9-33EE-4329-8023-F253175953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1684" y="2656079"/>
                  <a:ext cx="36240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8644" r="-6780" b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64C2F14-4205-400A-85A4-A9B6FC764AF5}"/>
                    </a:ext>
                  </a:extLst>
                </p:cNvPr>
                <p:cNvSpPr txBox="1"/>
                <p:nvPr/>
              </p:nvSpPr>
              <p:spPr>
                <a:xfrm>
                  <a:off x="5669418" y="4628495"/>
                  <a:ext cx="396931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64C2F14-4205-400A-85A4-A9B6FC764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9418" y="4628495"/>
                  <a:ext cx="396931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3077" r="-10769" b="-263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04727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0" y="568960"/>
            <a:ext cx="4953000" cy="381000"/>
          </a:xfrm>
        </p:spPr>
        <p:txBody>
          <a:bodyPr/>
          <a:lstStyle/>
          <a:p>
            <a:r>
              <a:rPr lang="ru-RU" sz="3600" dirty="0" err="1">
                <a:solidFill>
                  <a:srgbClr val="C00000"/>
                </a:solidFill>
              </a:rPr>
              <a:t>Бизеркало</a:t>
            </a:r>
            <a:r>
              <a:rPr lang="ru-RU" sz="3600" dirty="0">
                <a:solidFill>
                  <a:srgbClr val="C00000"/>
                </a:solidFill>
              </a:rPr>
              <a:t> Френеля</a:t>
            </a:r>
          </a:p>
        </p:txBody>
      </p:sp>
      <p:grpSp>
        <p:nvGrpSpPr>
          <p:cNvPr id="39943" name="Группа 39942">
            <a:extLst>
              <a:ext uri="{FF2B5EF4-FFF2-40B4-BE49-F238E27FC236}">
                <a16:creationId xmlns:a16="http://schemas.microsoft.com/office/drawing/2014/main" id="{E0718E8A-7E3E-45D5-9E54-92D92A0EC52A}"/>
              </a:ext>
            </a:extLst>
          </p:cNvPr>
          <p:cNvGrpSpPr/>
          <p:nvPr/>
        </p:nvGrpSpPr>
        <p:grpSpPr>
          <a:xfrm>
            <a:off x="1990546" y="1690407"/>
            <a:ext cx="8724795" cy="4663440"/>
            <a:chOff x="2070445" y="1717040"/>
            <a:chExt cx="8724795" cy="4663440"/>
          </a:xfrm>
        </p:grpSpPr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id="{63CF36A2-CF37-4F04-A5EE-1076600C23A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769600" y="1717040"/>
              <a:ext cx="0" cy="466344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ED1308D0-9B84-4DA9-9FEB-26717AEBE5F4}"/>
                </a:ext>
              </a:extLst>
            </p:cNvPr>
            <p:cNvCxnSpPr/>
            <p:nvPr/>
          </p:nvCxnSpPr>
          <p:spPr bwMode="auto">
            <a:xfrm>
              <a:off x="4917440" y="3881120"/>
              <a:ext cx="863600" cy="180848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0461D222-498D-42D6-88FF-00561E05B95B}"/>
                </a:ext>
              </a:extLst>
            </p:cNvPr>
            <p:cNvCxnSpPr/>
            <p:nvPr/>
          </p:nvCxnSpPr>
          <p:spPr bwMode="auto">
            <a:xfrm flipH="1" flipV="1">
              <a:off x="4572000" y="1879600"/>
              <a:ext cx="345440" cy="200152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D010BBEC-B970-4297-80AF-58FCEBFF3A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9112" y="3393440"/>
              <a:ext cx="2325952" cy="48768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D7712DEF-CE54-40D2-BFFA-A8D5EC91BE2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59112" y="3178206"/>
              <a:ext cx="2346668" cy="215234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41C6DAD4-8550-409D-8652-F8FB3AD39EB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59115" y="3881120"/>
              <a:ext cx="2458325" cy="48768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3FC7CF94-828E-42A3-97E0-BEA638E48C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9115" y="4368800"/>
              <a:ext cx="2831976" cy="30085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FA230FA2-90D7-4EC8-A9EF-7338131985B5}"/>
                </a:ext>
              </a:extLst>
            </p:cNvPr>
            <p:cNvSpPr/>
            <p:nvPr/>
          </p:nvSpPr>
          <p:spPr bwMode="auto">
            <a:xfrm>
              <a:off x="7162800" y="2621280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54F3C69F-1F2D-4EEE-80FC-4E2FCC957F64}"/>
                </a:ext>
              </a:extLst>
            </p:cNvPr>
            <p:cNvCxnSpPr>
              <a:endCxn id="18" idx="6"/>
            </p:cNvCxnSpPr>
            <p:nvPr/>
          </p:nvCxnSpPr>
          <p:spPr bwMode="auto">
            <a:xfrm flipV="1">
              <a:off x="4785064" y="2675280"/>
              <a:ext cx="2485736" cy="50292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BCE77D75-6A99-4307-BE28-9C440DAAA556}"/>
                </a:ext>
              </a:extLst>
            </p:cNvPr>
            <p:cNvCxnSpPr>
              <a:endCxn id="18" idx="3"/>
            </p:cNvCxnSpPr>
            <p:nvPr/>
          </p:nvCxnSpPr>
          <p:spPr bwMode="auto">
            <a:xfrm flipV="1">
              <a:off x="4917440" y="2713464"/>
              <a:ext cx="2261176" cy="116765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EA1C229E-246F-4C4A-B534-A975E34392DC}"/>
                </a:ext>
              </a:extLst>
            </p:cNvPr>
            <p:cNvCxnSpPr>
              <a:endCxn id="18" idx="4"/>
            </p:cNvCxnSpPr>
            <p:nvPr/>
          </p:nvCxnSpPr>
          <p:spPr bwMode="auto">
            <a:xfrm flipV="1">
              <a:off x="5291091" y="2729280"/>
              <a:ext cx="1925709" cy="1940374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C26CAED6-E70F-4F15-8C6A-E258E09459A1}"/>
                </a:ext>
              </a:extLst>
            </p:cNvPr>
            <p:cNvCxnSpPr/>
            <p:nvPr/>
          </p:nvCxnSpPr>
          <p:spPr bwMode="auto">
            <a:xfrm flipV="1">
              <a:off x="7386221" y="2432482"/>
              <a:ext cx="0" cy="44787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696BC182-0968-4B6E-86D1-3F04B5592062}"/>
                    </a:ext>
                  </a:extLst>
                </p:cNvPr>
                <p:cNvSpPr txBox="1"/>
                <p:nvPr/>
              </p:nvSpPr>
              <p:spPr>
                <a:xfrm>
                  <a:off x="6932138" y="2283528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696BC182-0968-4B6E-86D1-3F04B55920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2138" y="2283528"/>
                  <a:ext cx="24647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7500" r="-25000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2970495-4B2D-4941-A6EC-BB650359668B}"/>
                    </a:ext>
                  </a:extLst>
                </p:cNvPr>
                <p:cNvSpPr txBox="1"/>
                <p:nvPr/>
              </p:nvSpPr>
              <p:spPr>
                <a:xfrm>
                  <a:off x="2109581" y="2929709"/>
                  <a:ext cx="3624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2970495-4B2D-4941-A6EC-BB65035966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9581" y="2929709"/>
                  <a:ext cx="36240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8644" r="-6780" b="-147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9378419-5B41-4B35-AA13-BA78C09A72F4}"/>
                    </a:ext>
                  </a:extLst>
                </p:cNvPr>
                <p:cNvSpPr txBox="1"/>
                <p:nvPr/>
              </p:nvSpPr>
              <p:spPr>
                <a:xfrm>
                  <a:off x="2070445" y="4323695"/>
                  <a:ext cx="440678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9378419-5B41-4B35-AA13-BA78C09A7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0445" y="4323695"/>
                  <a:ext cx="440678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4167" b="-131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Левая фигурная скобка 47">
              <a:extLst>
                <a:ext uri="{FF2B5EF4-FFF2-40B4-BE49-F238E27FC236}">
                  <a16:creationId xmlns:a16="http://schemas.microsoft.com/office/drawing/2014/main" id="{DAF25849-C400-455B-9940-AA8105249ACF}"/>
                </a:ext>
              </a:extLst>
            </p:cNvPr>
            <p:cNvSpPr/>
            <p:nvPr/>
          </p:nvSpPr>
          <p:spPr bwMode="auto">
            <a:xfrm>
              <a:off x="10413526" y="2814221"/>
              <a:ext cx="381714" cy="2250540"/>
            </a:xfrm>
            <a:prstGeom prst="leftBrace">
              <a:avLst>
                <a:gd name="adj1" fmla="val 8333"/>
                <a:gd name="adj2" fmla="val 50741"/>
              </a:avLst>
            </a:prstGeom>
            <a:noFill/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3FC4724-40B6-4242-B521-E3552207E648}"/>
                </a:ext>
              </a:extLst>
            </p:cNvPr>
            <p:cNvSpPr txBox="1"/>
            <p:nvPr/>
          </p:nvSpPr>
          <p:spPr>
            <a:xfrm>
              <a:off x="8363283" y="3558129"/>
              <a:ext cx="222528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Область</a:t>
              </a:r>
            </a:p>
            <a:p>
              <a:r>
                <a:rPr lang="ru-RU" dirty="0"/>
                <a:t>интерференции</a:t>
              </a:r>
            </a:p>
          </p:txBody>
        </p: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C364D16E-9300-4655-9959-565B31C5EFB6}"/>
                </a:ext>
              </a:extLst>
            </p:cNvPr>
            <p:cNvCxnSpPr/>
            <p:nvPr/>
          </p:nvCxnSpPr>
          <p:spPr bwMode="auto">
            <a:xfrm flipV="1">
              <a:off x="4785064" y="2621280"/>
              <a:ext cx="5984535" cy="55692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F312F91C-F470-4770-BCEF-3F7652BEE65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89250" y="2713464"/>
              <a:ext cx="5805990" cy="116765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id="{FE9942C4-7F14-41A2-97A8-A30598B092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85064" y="3881120"/>
              <a:ext cx="5984535" cy="125984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941" name="Прямая соединительная линия 39940">
              <a:extLst>
                <a:ext uri="{FF2B5EF4-FFF2-40B4-BE49-F238E27FC236}">
                  <a16:creationId xmlns:a16="http://schemas.microsoft.com/office/drawing/2014/main" id="{04506FCB-2F30-443B-9961-D651019CF5EE}"/>
                </a:ext>
              </a:extLst>
            </p:cNvPr>
            <p:cNvCxnSpPr/>
            <p:nvPr/>
          </p:nvCxnSpPr>
          <p:spPr bwMode="auto">
            <a:xfrm>
              <a:off x="5291091" y="4669654"/>
              <a:ext cx="5478508" cy="59322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63842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7466" y="649287"/>
            <a:ext cx="4794682" cy="381000"/>
          </a:xfrm>
        </p:spPr>
        <p:txBody>
          <a:bodyPr/>
          <a:lstStyle/>
          <a:p>
            <a:r>
              <a:rPr lang="ru-RU" sz="3600" dirty="0" err="1">
                <a:solidFill>
                  <a:srgbClr val="C00000"/>
                </a:solidFill>
              </a:rPr>
              <a:t>Бипризма</a:t>
            </a:r>
            <a:r>
              <a:rPr lang="ru-RU" sz="3600" dirty="0">
                <a:solidFill>
                  <a:srgbClr val="C00000"/>
                </a:solidFill>
              </a:rPr>
              <a:t> Френеля</a:t>
            </a:r>
          </a:p>
        </p:txBody>
      </p:sp>
      <p:grpSp>
        <p:nvGrpSpPr>
          <p:cNvPr id="25618" name="Группа 25617">
            <a:extLst>
              <a:ext uri="{FF2B5EF4-FFF2-40B4-BE49-F238E27FC236}">
                <a16:creationId xmlns:a16="http://schemas.microsoft.com/office/drawing/2014/main" id="{71E5119B-E6EB-4B99-B7DC-13F0DEE66CC6}"/>
              </a:ext>
            </a:extLst>
          </p:cNvPr>
          <p:cNvGrpSpPr/>
          <p:nvPr/>
        </p:nvGrpSpPr>
        <p:grpSpPr>
          <a:xfrm>
            <a:off x="1997470" y="1290114"/>
            <a:ext cx="7883376" cy="3925702"/>
            <a:chOff x="878884" y="1538689"/>
            <a:chExt cx="7883376" cy="3925702"/>
          </a:xfrm>
        </p:grpSpPr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8A2792F8-E278-4409-848C-1E1637DC10F2}"/>
                </a:ext>
              </a:extLst>
            </p:cNvPr>
            <p:cNvCxnSpPr/>
            <p:nvPr/>
          </p:nvCxnSpPr>
          <p:spPr bwMode="auto">
            <a:xfrm>
              <a:off x="8762260" y="1538689"/>
              <a:ext cx="0" cy="39257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AAC0CE2D-51D5-419E-B46E-C2C904CFB2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45367" y="2516819"/>
              <a:ext cx="0" cy="2081814"/>
            </a:xfrm>
            <a:prstGeom prst="line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DB8F69E2-D2C2-4C0C-805A-33BF1FC944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45366" y="2485748"/>
              <a:ext cx="115411" cy="1091953"/>
            </a:xfrm>
            <a:prstGeom prst="line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B2A407E8-DEC2-44D2-A49F-8BA985AEE5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545367" y="3577701"/>
              <a:ext cx="115410" cy="1020932"/>
            </a:xfrm>
            <a:prstGeom prst="line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648AA542-3C34-4CFB-8094-58645DBE9173}"/>
                </a:ext>
              </a:extLst>
            </p:cNvPr>
            <p:cNvCxnSpPr/>
            <p:nvPr/>
          </p:nvCxnSpPr>
          <p:spPr bwMode="auto">
            <a:xfrm>
              <a:off x="1375669" y="3577701"/>
              <a:ext cx="3285108" cy="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0EC0CDEF-EA0A-412F-81C4-73CE992AEF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60777" y="2516819"/>
              <a:ext cx="4101483" cy="106088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07F7C52C-F48C-42F7-8553-0F8BB440755E}"/>
                </a:ext>
              </a:extLst>
            </p:cNvPr>
            <p:cNvCxnSpPr/>
            <p:nvPr/>
          </p:nvCxnSpPr>
          <p:spPr bwMode="auto">
            <a:xfrm>
              <a:off x="1375669" y="3577701"/>
              <a:ext cx="3169698" cy="10209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6A199630-ECAC-4E02-B6FE-D5117C2685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45367" y="4598633"/>
              <a:ext cx="4216893" cy="275208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444C3BE5-111F-49BF-AB1D-EEA3276E40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60777" y="3577701"/>
              <a:ext cx="4101483" cy="1091953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7F0FA9C1-3DB3-4E1A-BCA4-018320FC59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75669" y="2485748"/>
              <a:ext cx="3169698" cy="1091953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4110115F-1E11-40B3-A9F7-741D62839BD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5367" y="2295555"/>
              <a:ext cx="4216893" cy="190193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4AAB7545-8C51-4F9E-B338-E3133130098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75669" y="2485748"/>
              <a:ext cx="3169697" cy="22194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DED9AC9A-4317-4B64-BFFB-E858148D34B9}"/>
                </a:ext>
              </a:extLst>
            </p:cNvPr>
            <p:cNvCxnSpPr/>
            <p:nvPr/>
          </p:nvCxnSpPr>
          <p:spPr bwMode="auto">
            <a:xfrm flipH="1" flipV="1">
              <a:off x="1447060" y="2707689"/>
              <a:ext cx="3213717" cy="8700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71C037AF-67B1-4D7C-810E-521C3C648D6E}"/>
                </a:ext>
              </a:extLst>
            </p:cNvPr>
            <p:cNvCxnSpPr/>
            <p:nvPr/>
          </p:nvCxnSpPr>
          <p:spPr bwMode="auto">
            <a:xfrm flipH="1" flipV="1">
              <a:off x="1447060" y="4474346"/>
              <a:ext cx="3098306" cy="12428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BCC58D49-2529-4466-BAAC-F8BC97475C76}"/>
                </a:ext>
              </a:extLst>
            </p:cNvPr>
            <p:cNvCxnSpPr/>
            <p:nvPr/>
          </p:nvCxnSpPr>
          <p:spPr bwMode="auto">
            <a:xfrm flipH="1">
              <a:off x="1447060" y="3577701"/>
              <a:ext cx="3213717" cy="89664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Левая фигурная скобка 52">
              <a:extLst>
                <a:ext uri="{FF2B5EF4-FFF2-40B4-BE49-F238E27FC236}">
                  <a16:creationId xmlns:a16="http://schemas.microsoft.com/office/drawing/2014/main" id="{F16139FD-0B37-4A89-93D6-D6F0FE7BF58D}"/>
                </a:ext>
              </a:extLst>
            </p:cNvPr>
            <p:cNvSpPr/>
            <p:nvPr/>
          </p:nvSpPr>
          <p:spPr bwMode="auto">
            <a:xfrm>
              <a:off x="8442670" y="2610035"/>
              <a:ext cx="319586" cy="1988597"/>
            </a:xfrm>
            <a:prstGeom prst="leftBrace">
              <a:avLst/>
            </a:prstGeom>
            <a:noFill/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D24ACF11-BCD9-41B4-B408-17E6EDAFE98A}"/>
                    </a:ext>
                  </a:extLst>
                </p:cNvPr>
                <p:cNvSpPr txBox="1"/>
                <p:nvPr/>
              </p:nvSpPr>
              <p:spPr>
                <a:xfrm>
                  <a:off x="1041648" y="3419667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D24ACF11-BCD9-41B4-B408-17E6EDAFE9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1648" y="3419667"/>
                  <a:ext cx="24647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6829" r="-21951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F85BCABB-5209-41C8-A5D6-A502BF1A4C89}"/>
                    </a:ext>
                  </a:extLst>
                </p:cNvPr>
                <p:cNvSpPr txBox="1"/>
                <p:nvPr/>
              </p:nvSpPr>
              <p:spPr>
                <a:xfrm>
                  <a:off x="1026948" y="2471529"/>
                  <a:ext cx="3624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F85BCABB-5209-41C8-A5D6-A502BF1A4C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6948" y="2471529"/>
                  <a:ext cx="36240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8644" r="-6780" b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085DE4EB-F4C2-4CAF-9159-10EFB44F78EA}"/>
                    </a:ext>
                  </a:extLst>
                </p:cNvPr>
                <p:cNvSpPr txBox="1"/>
                <p:nvPr/>
              </p:nvSpPr>
              <p:spPr>
                <a:xfrm>
                  <a:off x="984729" y="4261255"/>
                  <a:ext cx="446843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085DE4EB-F4C2-4CAF-9159-10EFB44F78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4729" y="4261255"/>
                  <a:ext cx="446843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2740" b="-263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E5BE3A9C-82AA-46A0-966A-BD5C571BBD28}"/>
                    </a:ext>
                  </a:extLst>
                </p:cNvPr>
                <p:cNvSpPr txBox="1"/>
                <p:nvPr/>
              </p:nvSpPr>
              <p:spPr>
                <a:xfrm>
                  <a:off x="4554152" y="2593997"/>
                  <a:ext cx="44377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E5BE3A9C-82AA-46A0-966A-BD5C571BBD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4152" y="2593997"/>
                  <a:ext cx="443775" cy="4616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Прямая со стрелкой 59">
              <a:extLst>
                <a:ext uri="{FF2B5EF4-FFF2-40B4-BE49-F238E27FC236}">
                  <a16:creationId xmlns:a16="http://schemas.microsoft.com/office/drawing/2014/main" id="{D89D80CC-4B6D-489C-99D9-5E7C2E1CC90C}"/>
                </a:ext>
              </a:extLst>
            </p:cNvPr>
            <p:cNvCxnSpPr/>
            <p:nvPr/>
          </p:nvCxnSpPr>
          <p:spPr bwMode="auto">
            <a:xfrm>
              <a:off x="4270159" y="3031724"/>
              <a:ext cx="275207" cy="1553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Прямая со стрелкой 61">
              <a:extLst>
                <a:ext uri="{FF2B5EF4-FFF2-40B4-BE49-F238E27FC236}">
                  <a16:creationId xmlns:a16="http://schemas.microsoft.com/office/drawing/2014/main" id="{4D096967-3002-4FE7-BED9-B009A25C270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603071" y="2987151"/>
              <a:ext cx="291017" cy="601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608" name="Прямая соединительная линия 25607">
              <a:extLst>
                <a:ext uri="{FF2B5EF4-FFF2-40B4-BE49-F238E27FC236}">
                  <a16:creationId xmlns:a16="http://schemas.microsoft.com/office/drawing/2014/main" id="{E8CC796D-04E4-4CEE-8717-E440F4E382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23034" y="2568548"/>
              <a:ext cx="63545" cy="27231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11" name="TextBox 25610">
                  <a:extLst>
                    <a:ext uri="{FF2B5EF4-FFF2-40B4-BE49-F238E27FC236}">
                      <a16:creationId xmlns:a16="http://schemas.microsoft.com/office/drawing/2014/main" id="{494DD712-EB62-431E-917B-85E5E60174C5}"/>
                    </a:ext>
                  </a:extLst>
                </p:cNvPr>
                <p:cNvSpPr txBox="1"/>
                <p:nvPr/>
              </p:nvSpPr>
              <p:spPr>
                <a:xfrm>
                  <a:off x="3148673" y="2516818"/>
                  <a:ext cx="2919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5611" name="TextBox 25610">
                  <a:extLst>
                    <a:ext uri="{FF2B5EF4-FFF2-40B4-BE49-F238E27FC236}">
                      <a16:creationId xmlns:a16="http://schemas.microsoft.com/office/drawing/2014/main" id="{494DD712-EB62-431E-917B-85E5E60174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8673" y="2516818"/>
                  <a:ext cx="29193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25000" r="-20833" b="-2623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612" name="TextBox 25611">
              <a:extLst>
                <a:ext uri="{FF2B5EF4-FFF2-40B4-BE49-F238E27FC236}">
                  <a16:creationId xmlns:a16="http://schemas.microsoft.com/office/drawing/2014/main" id="{DB888B06-ED6C-41D8-9EB6-185F61F20615}"/>
                </a:ext>
              </a:extLst>
            </p:cNvPr>
            <p:cNvSpPr txBox="1"/>
            <p:nvPr/>
          </p:nvSpPr>
          <p:spPr>
            <a:xfrm>
              <a:off x="6699344" y="3272077"/>
              <a:ext cx="188865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/>
                <a:t>Область</a:t>
              </a:r>
            </a:p>
            <a:p>
              <a:r>
                <a:rPr lang="ru-RU" sz="2000" dirty="0"/>
                <a:t>интерференции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13" name="TextBox 25612">
                  <a:extLst>
                    <a:ext uri="{FF2B5EF4-FFF2-40B4-BE49-F238E27FC236}">
                      <a16:creationId xmlns:a16="http://schemas.microsoft.com/office/drawing/2014/main" id="{13168550-7F88-48E2-8526-1060DA2BE1FF}"/>
                    </a:ext>
                  </a:extLst>
                </p:cNvPr>
                <p:cNvSpPr txBox="1"/>
                <p:nvPr/>
              </p:nvSpPr>
              <p:spPr>
                <a:xfrm>
                  <a:off x="2697548" y="4945711"/>
                  <a:ext cx="2559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5613" name="TextBox 25612">
                  <a:extLst>
                    <a:ext uri="{FF2B5EF4-FFF2-40B4-BE49-F238E27FC236}">
                      <a16:creationId xmlns:a16="http://schemas.microsoft.com/office/drawing/2014/main" id="{13168550-7F88-48E2-8526-1060DA2BE1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7548" y="4945711"/>
                  <a:ext cx="255968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4286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14" name="TextBox 25613">
                  <a:extLst>
                    <a:ext uri="{FF2B5EF4-FFF2-40B4-BE49-F238E27FC236}">
                      <a16:creationId xmlns:a16="http://schemas.microsoft.com/office/drawing/2014/main" id="{4942213E-DA6F-484B-B8DE-EB49A63BE467}"/>
                    </a:ext>
                  </a:extLst>
                </p:cNvPr>
                <p:cNvSpPr txBox="1"/>
                <p:nvPr/>
              </p:nvSpPr>
              <p:spPr>
                <a:xfrm>
                  <a:off x="6455551" y="4998977"/>
                  <a:ext cx="25038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5614" name="TextBox 25613">
                  <a:extLst>
                    <a:ext uri="{FF2B5EF4-FFF2-40B4-BE49-F238E27FC236}">
                      <a16:creationId xmlns:a16="http://schemas.microsoft.com/office/drawing/2014/main" id="{4942213E-DA6F-484B-B8DE-EB49A63BE4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5551" y="4998977"/>
                  <a:ext cx="250389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28571" r="-21429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15" name="TextBox 25614">
                  <a:extLst>
                    <a:ext uri="{FF2B5EF4-FFF2-40B4-BE49-F238E27FC236}">
                      <a16:creationId xmlns:a16="http://schemas.microsoft.com/office/drawing/2014/main" id="{F259D37A-6E87-4099-A160-BA9220435920}"/>
                    </a:ext>
                  </a:extLst>
                </p:cNvPr>
                <p:cNvSpPr txBox="1"/>
                <p:nvPr/>
              </p:nvSpPr>
              <p:spPr>
                <a:xfrm>
                  <a:off x="1231883" y="2964300"/>
                  <a:ext cx="4401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ru-RU" sz="1800" dirty="0"/>
                </a:p>
              </p:txBody>
            </p:sp>
          </mc:Choice>
          <mc:Fallback xmlns="">
            <p:sp>
              <p:nvSpPr>
                <p:cNvPr id="25615" name="TextBox 25614">
                  <a:extLst>
                    <a:ext uri="{FF2B5EF4-FFF2-40B4-BE49-F238E27FC236}">
                      <a16:creationId xmlns:a16="http://schemas.microsoft.com/office/drawing/2014/main" id="{F259D37A-6E87-4099-A160-BA92204359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1883" y="2964300"/>
                  <a:ext cx="440120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2500" r="-12500" b="-3478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0C081F8-5607-4DF9-AA88-B62683307B8D}"/>
                    </a:ext>
                  </a:extLst>
                </p:cNvPr>
                <p:cNvSpPr txBox="1"/>
                <p:nvPr/>
              </p:nvSpPr>
              <p:spPr>
                <a:xfrm>
                  <a:off x="878884" y="3860817"/>
                  <a:ext cx="122289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ru-RU" sz="1800" dirty="0"/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0C081F8-5607-4DF9-AA88-B62683307B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84" y="3860817"/>
                  <a:ext cx="1222898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617" name="TextBox 25616">
                <a:extLst>
                  <a:ext uri="{FF2B5EF4-FFF2-40B4-BE49-F238E27FC236}">
                    <a16:creationId xmlns:a16="http://schemas.microsoft.com/office/drawing/2014/main" id="{9012D696-C5E8-4BB3-9E7F-28580F1F93EE}"/>
                  </a:ext>
                </a:extLst>
              </p:cNvPr>
              <p:cNvSpPr txBox="1"/>
              <p:nvPr/>
            </p:nvSpPr>
            <p:spPr>
              <a:xfrm>
                <a:off x="2755078" y="5877017"/>
                <a:ext cx="61093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≪1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5617" name="TextBox 25616">
                <a:extLst>
                  <a:ext uri="{FF2B5EF4-FFF2-40B4-BE49-F238E27FC236}">
                    <a16:creationId xmlns:a16="http://schemas.microsoft.com/office/drawing/2014/main" id="{9012D696-C5E8-4BB3-9E7F-28580F1F93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078" y="5877017"/>
                <a:ext cx="6109301" cy="461665"/>
              </a:xfrm>
              <a:prstGeom prst="rect">
                <a:avLst/>
              </a:prstGeom>
              <a:blipFill>
                <a:blip r:embed="rId11"/>
                <a:stretch>
                  <a:fillRect l="-299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869BFE-2A28-4FE8-9900-9B9EB22DFA48}"/>
              </a:ext>
            </a:extLst>
          </p:cNvPr>
          <p:cNvSpPr txBox="1"/>
          <p:nvPr/>
        </p:nvSpPr>
        <p:spPr>
          <a:xfrm>
            <a:off x="1038688" y="656947"/>
            <a:ext cx="10328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Сложение гармонических колебаний разных частот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DE1777-3E8F-409F-BDF6-8BEFC261DFC1}"/>
                  </a:ext>
                </a:extLst>
              </p:cNvPr>
              <p:cNvSpPr txBox="1"/>
              <p:nvPr/>
            </p:nvSpPr>
            <p:spPr>
              <a:xfrm>
                <a:off x="510560" y="1677878"/>
                <a:ext cx="10276146" cy="1894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="0" dirty="0"/>
              </a:p>
              <a:p>
                <a:endParaRPr lang="en-US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DE1777-3E8F-409F-BDF6-8BEFC261D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60" y="1677878"/>
                <a:ext cx="10276146" cy="1894493"/>
              </a:xfrm>
              <a:prstGeom prst="rect">
                <a:avLst/>
              </a:prstGeom>
              <a:blipFill>
                <a:blip r:embed="rId2"/>
                <a:stretch>
                  <a:fillRect b="-25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861FC2-0CA9-4527-9E02-77E65FC458F0}"/>
                  </a:ext>
                </a:extLst>
              </p:cNvPr>
              <p:cNvSpPr txBox="1"/>
              <p:nvPr/>
            </p:nvSpPr>
            <p:spPr>
              <a:xfrm>
                <a:off x="6366842" y="3906260"/>
                <a:ext cx="43609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861FC2-0CA9-4527-9E02-77E65FC45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842" y="3906260"/>
                <a:ext cx="4360937" cy="307777"/>
              </a:xfrm>
              <a:prstGeom prst="rect">
                <a:avLst/>
              </a:prstGeom>
              <a:blipFill>
                <a:blip r:embed="rId3"/>
                <a:stretch>
                  <a:fillRect l="-698" b="-3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F9A47D4-FFD1-43EE-B737-22D0838A4E94}"/>
                  </a:ext>
                </a:extLst>
              </p:cNvPr>
              <p:cNvSpPr txBox="1"/>
              <p:nvPr/>
            </p:nvSpPr>
            <p:spPr>
              <a:xfrm>
                <a:off x="957408" y="4625130"/>
                <a:ext cx="5845255" cy="4036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p>
                  </m:oMath>
                </a14:m>
                <a:r>
                  <a:rPr lang="en-US" sz="2000" dirty="0"/>
                  <a:t> 1/c</a:t>
                </a:r>
                <a:r>
                  <a:rPr lang="ru-RU" sz="2000" dirty="0"/>
                  <a:t>  -- видна только средняя интенсивность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F9A47D4-FFD1-43EE-B737-22D0838A4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08" y="4625130"/>
                <a:ext cx="5845255" cy="403637"/>
              </a:xfrm>
              <a:prstGeom prst="rect">
                <a:avLst/>
              </a:prstGeom>
              <a:blipFill>
                <a:blip r:embed="rId4"/>
                <a:stretch>
                  <a:fillRect t="-7576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9FD67E-9908-4D45-A857-BD82D214383F}"/>
                  </a:ext>
                </a:extLst>
              </p:cNvPr>
              <p:cNvSpPr txBox="1"/>
              <p:nvPr/>
            </p:nvSpPr>
            <p:spPr>
              <a:xfrm>
                <a:off x="6366842" y="5091146"/>
                <a:ext cx="4419864" cy="423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func>
                          <m:func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</m:d>
                          </m:e>
                        </m:func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d>
                      </m:e>
                    </m:acc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=1/2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9FD67E-9908-4D45-A857-BD82D2143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842" y="5091146"/>
                <a:ext cx="4419864" cy="423257"/>
              </a:xfrm>
              <a:prstGeom prst="rect">
                <a:avLst/>
              </a:prstGeom>
              <a:blipFill>
                <a:blip r:embed="rId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C1E350-E25C-4378-9187-19AAD0E83E34}"/>
                  </a:ext>
                </a:extLst>
              </p:cNvPr>
              <p:cNvSpPr txBox="1"/>
              <p:nvPr/>
            </p:nvSpPr>
            <p:spPr>
              <a:xfrm>
                <a:off x="957408" y="5800943"/>
                <a:ext cx="677371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 -- </a:t>
                </a:r>
                <a:r>
                  <a:rPr lang="ru-RU" sz="2000" b="1" dirty="0"/>
                  <a:t>нет интерференции</a:t>
                </a:r>
                <a:r>
                  <a:rPr lang="ru-RU" sz="2000" dirty="0"/>
                  <a:t> колебаний разных частот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C1E350-E25C-4378-9187-19AAD0E83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08" y="5800943"/>
                <a:ext cx="6773714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818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076635" y="791592"/>
            <a:ext cx="7772400" cy="381000"/>
          </a:xfrm>
        </p:spPr>
        <p:txBody>
          <a:bodyPr/>
          <a:lstStyle/>
          <a:p>
            <a:r>
              <a:rPr lang="ru-RU" sz="3600" dirty="0">
                <a:solidFill>
                  <a:srgbClr val="C00000"/>
                </a:solidFill>
              </a:rPr>
              <a:t>Схема Ллойда</a:t>
            </a: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50B8D9E3-A2CA-4329-B29E-7C645D0104DF}"/>
              </a:ext>
            </a:extLst>
          </p:cNvPr>
          <p:cNvGrpSpPr/>
          <p:nvPr/>
        </p:nvGrpSpPr>
        <p:grpSpPr>
          <a:xfrm>
            <a:off x="2429522" y="2139519"/>
            <a:ext cx="7066625" cy="3301475"/>
            <a:chOff x="639192" y="3266983"/>
            <a:chExt cx="7066625" cy="3301475"/>
          </a:xfrm>
        </p:grpSpPr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id="{6A65F538-9960-4B65-97C4-C6F90B6AC6D1}"/>
                </a:ext>
              </a:extLst>
            </p:cNvPr>
            <p:cNvCxnSpPr/>
            <p:nvPr/>
          </p:nvCxnSpPr>
          <p:spPr bwMode="auto">
            <a:xfrm>
              <a:off x="7705817" y="3266983"/>
              <a:ext cx="0" cy="25212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8D7E0EC5-7770-4C45-A416-B222BB095183}"/>
                </a:ext>
              </a:extLst>
            </p:cNvPr>
            <p:cNvCxnSpPr/>
            <p:nvPr/>
          </p:nvCxnSpPr>
          <p:spPr bwMode="auto">
            <a:xfrm flipH="1">
              <a:off x="639192" y="5788241"/>
              <a:ext cx="70666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0D09E257-BFF9-4F76-AC9E-423FE23F28C9}"/>
                </a:ext>
              </a:extLst>
            </p:cNvPr>
            <p:cNvSpPr/>
            <p:nvPr/>
          </p:nvSpPr>
          <p:spPr bwMode="auto">
            <a:xfrm>
              <a:off x="1482571" y="5095783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6A89CE51-62FB-41E3-AA19-E0B8C6993EAB}"/>
                </a:ext>
              </a:extLst>
            </p:cNvPr>
            <p:cNvSpPr/>
            <p:nvPr/>
          </p:nvSpPr>
          <p:spPr bwMode="auto">
            <a:xfrm>
              <a:off x="1484785" y="6329792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3CE97BA5-7F1B-4B07-AD39-483A190EDC6E}"/>
                </a:ext>
              </a:extLst>
            </p:cNvPr>
            <p:cNvCxnSpPr>
              <a:cxnSpLocks/>
              <a:stCxn id="9" idx="2"/>
            </p:cNvCxnSpPr>
            <p:nvPr/>
          </p:nvCxnSpPr>
          <p:spPr bwMode="auto">
            <a:xfrm flipV="1">
              <a:off x="1484785" y="5788241"/>
              <a:ext cx="1471479" cy="59555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EFF187D3-8EAE-4517-B9C1-BD01937563FF}"/>
                </a:ext>
              </a:extLst>
            </p:cNvPr>
            <p:cNvCxnSpPr/>
            <p:nvPr/>
          </p:nvCxnSpPr>
          <p:spPr bwMode="auto">
            <a:xfrm flipV="1">
              <a:off x="2956264" y="3852909"/>
              <a:ext cx="4749553" cy="19353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7C2481FF-A842-436A-88A6-9C2386EAF427}"/>
                </a:ext>
              </a:extLst>
            </p:cNvPr>
            <p:cNvCxnSpPr>
              <a:endCxn id="7" idx="5"/>
            </p:cNvCxnSpPr>
            <p:nvPr/>
          </p:nvCxnSpPr>
          <p:spPr bwMode="auto">
            <a:xfrm flipH="1" flipV="1">
              <a:off x="1574755" y="5187967"/>
              <a:ext cx="1381509" cy="60027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C3AE946F-A33E-4687-929F-C29524B789C3}"/>
                </a:ext>
              </a:extLst>
            </p:cNvPr>
            <p:cNvCxnSpPr>
              <a:endCxn id="7" idx="6"/>
            </p:cNvCxnSpPr>
            <p:nvPr/>
          </p:nvCxnSpPr>
          <p:spPr bwMode="auto">
            <a:xfrm flipH="1">
              <a:off x="1590571" y="3852909"/>
              <a:ext cx="6115246" cy="129687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E1861BEA-FF89-4014-B1B6-D1D2A9A9DC2B}"/>
                    </a:ext>
                  </a:extLst>
                </p:cNvPr>
                <p:cNvSpPr txBox="1"/>
                <p:nvPr/>
              </p:nvSpPr>
              <p:spPr>
                <a:xfrm>
                  <a:off x="1182093" y="4877359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E1861BEA-FF89-4014-B1B6-D1D2A9A9DC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2093" y="4877359"/>
                  <a:ext cx="24647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30000" r="-22500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A955F334-FB01-4C72-AA2D-D17C60DBDEC1}"/>
                    </a:ext>
                  </a:extLst>
                </p:cNvPr>
                <p:cNvSpPr txBox="1"/>
                <p:nvPr/>
              </p:nvSpPr>
              <p:spPr>
                <a:xfrm>
                  <a:off x="1066164" y="6199126"/>
                  <a:ext cx="3624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A955F334-FB01-4C72-AA2D-D17C60DBDE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164" y="6199126"/>
                  <a:ext cx="36240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8644" r="-6780" b="-147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73981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102434-5140-4BA6-96DB-DEA82C0121FA}"/>
              </a:ext>
            </a:extLst>
          </p:cNvPr>
          <p:cNvSpPr txBox="1"/>
          <p:nvPr/>
        </p:nvSpPr>
        <p:spPr>
          <a:xfrm>
            <a:off x="1563524" y="1056023"/>
            <a:ext cx="3011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Тонкая пленка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784832-777E-4D6D-BFB5-9F228A1EF58C}"/>
              </a:ext>
            </a:extLst>
          </p:cNvPr>
          <p:cNvSpPr txBox="1"/>
          <p:nvPr/>
        </p:nvSpPr>
        <p:spPr>
          <a:xfrm>
            <a:off x="7235302" y="1033381"/>
            <a:ext cx="3463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Кольца Ньютона</a:t>
            </a:r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BAC79837-1CD9-48FF-9477-2AC44973459D}"/>
              </a:ext>
            </a:extLst>
          </p:cNvPr>
          <p:cNvGrpSpPr/>
          <p:nvPr/>
        </p:nvGrpSpPr>
        <p:grpSpPr>
          <a:xfrm>
            <a:off x="1491447" y="2457376"/>
            <a:ext cx="3506681" cy="3814273"/>
            <a:chOff x="1562469" y="1640631"/>
            <a:chExt cx="3506681" cy="3814273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2F98AAD-54A7-4D49-BBB3-8D83E921BCF6}"/>
                </a:ext>
              </a:extLst>
            </p:cNvPr>
            <p:cNvSpPr/>
            <p:nvPr/>
          </p:nvSpPr>
          <p:spPr bwMode="auto">
            <a:xfrm>
              <a:off x="1562469" y="3604334"/>
              <a:ext cx="2636669" cy="310718"/>
            </a:xfrm>
            <a:prstGeom prst="rect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CE33A821-02A8-4324-BCCE-842CA24A4506}"/>
                </a:ext>
              </a:extLst>
            </p:cNvPr>
            <p:cNvSpPr/>
            <p:nvPr/>
          </p:nvSpPr>
          <p:spPr bwMode="auto">
            <a:xfrm>
              <a:off x="2095130" y="2539014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E8FF3D42-BA84-4FB8-A839-A42C0F822FE0}"/>
                </a:ext>
              </a:extLst>
            </p:cNvPr>
            <p:cNvSpPr/>
            <p:nvPr/>
          </p:nvSpPr>
          <p:spPr bwMode="auto">
            <a:xfrm>
              <a:off x="2118232" y="4561654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280A2C4F-ECB5-44AF-B12E-64E75F4CD9AC}"/>
                </a:ext>
              </a:extLst>
            </p:cNvPr>
            <p:cNvSpPr/>
            <p:nvPr/>
          </p:nvSpPr>
          <p:spPr bwMode="auto">
            <a:xfrm>
              <a:off x="2118966" y="5170072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DA93A0D4-700D-4833-9327-6300CF661B47}"/>
                </a:ext>
              </a:extLst>
            </p:cNvPr>
            <p:cNvCxnSpPr>
              <a:stCxn id="7" idx="0"/>
              <a:endCxn id="8" idx="5"/>
            </p:cNvCxnSpPr>
            <p:nvPr/>
          </p:nvCxnSpPr>
          <p:spPr bwMode="auto">
            <a:xfrm flipH="1" flipV="1">
              <a:off x="2187314" y="2631198"/>
              <a:ext cx="693490" cy="97313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B58247FB-4689-4D2D-B12C-7DF69BA65C60}"/>
                </a:ext>
              </a:extLst>
            </p:cNvPr>
            <p:cNvCxnSpPr>
              <a:stCxn id="7" idx="0"/>
            </p:cNvCxnSpPr>
            <p:nvPr/>
          </p:nvCxnSpPr>
          <p:spPr bwMode="auto">
            <a:xfrm flipV="1">
              <a:off x="2880804" y="1640631"/>
              <a:ext cx="1318334" cy="1963703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7E5F6E25-DF61-4F66-9BAF-0BED03762C5A}"/>
                </a:ext>
              </a:extLst>
            </p:cNvPr>
            <p:cNvCxnSpPr>
              <a:stCxn id="7" idx="0"/>
              <a:endCxn id="9" idx="7"/>
            </p:cNvCxnSpPr>
            <p:nvPr/>
          </p:nvCxnSpPr>
          <p:spPr bwMode="auto">
            <a:xfrm flipH="1">
              <a:off x="2210416" y="3604334"/>
              <a:ext cx="670388" cy="97313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EFB1AFE7-C828-47F8-9E9D-3C390E3FB0C7}"/>
                </a:ext>
              </a:extLst>
            </p:cNvPr>
            <p:cNvCxnSpPr>
              <a:stCxn id="7" idx="2"/>
              <a:endCxn id="8" idx="5"/>
            </p:cNvCxnSpPr>
            <p:nvPr/>
          </p:nvCxnSpPr>
          <p:spPr bwMode="auto">
            <a:xfrm flipH="1" flipV="1">
              <a:off x="2187314" y="2631198"/>
              <a:ext cx="693490" cy="1283854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16568988-2B76-435D-9C76-6D0BC05FC71F}"/>
                </a:ext>
              </a:extLst>
            </p:cNvPr>
            <p:cNvCxnSpPr>
              <a:stCxn id="7" idx="2"/>
            </p:cNvCxnSpPr>
            <p:nvPr/>
          </p:nvCxnSpPr>
          <p:spPr bwMode="auto">
            <a:xfrm flipV="1">
              <a:off x="2880804" y="1640631"/>
              <a:ext cx="1318334" cy="2274421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705C2F5E-8F55-42C4-8883-7C2066CADB5C}"/>
                </a:ext>
              </a:extLst>
            </p:cNvPr>
            <p:cNvCxnSpPr>
              <a:stCxn id="7" idx="2"/>
              <a:endCxn id="10" idx="6"/>
            </p:cNvCxnSpPr>
            <p:nvPr/>
          </p:nvCxnSpPr>
          <p:spPr bwMode="auto">
            <a:xfrm flipH="1">
              <a:off x="2211150" y="3915052"/>
              <a:ext cx="669654" cy="127083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94E4F739-B1EB-4E40-9ADF-64352B89131A}"/>
                </a:ext>
              </a:extLst>
            </p:cNvPr>
            <p:cNvCxnSpPr/>
            <p:nvPr/>
          </p:nvCxnSpPr>
          <p:spPr bwMode="auto">
            <a:xfrm>
              <a:off x="3320249" y="1640631"/>
              <a:ext cx="1748901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398CEA1A-AA91-40E4-A388-2866680EE02B}"/>
                    </a:ext>
                  </a:extLst>
                </p:cNvPr>
                <p:cNvSpPr txBox="1"/>
                <p:nvPr/>
              </p:nvSpPr>
              <p:spPr>
                <a:xfrm>
                  <a:off x="1771505" y="2349314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398CEA1A-AA91-40E4-A388-2866680EE0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1505" y="2349314"/>
                  <a:ext cx="24647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30000" r="-22500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7E7E5689-C705-439B-A7B3-282579864612}"/>
                    </a:ext>
                  </a:extLst>
                </p:cNvPr>
                <p:cNvSpPr txBox="1"/>
                <p:nvPr/>
              </p:nvSpPr>
              <p:spPr>
                <a:xfrm>
                  <a:off x="1744274" y="4426050"/>
                  <a:ext cx="3624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7E7E5689-C705-439B-A7B3-2825798646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4274" y="4426050"/>
                  <a:ext cx="36240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6667" r="-5000" b="-147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7DF1C0D-D320-4766-B103-8A080EA7697C}"/>
                    </a:ext>
                  </a:extLst>
                </p:cNvPr>
                <p:cNvSpPr txBox="1"/>
                <p:nvPr/>
              </p:nvSpPr>
              <p:spPr>
                <a:xfrm>
                  <a:off x="1703935" y="4993239"/>
                  <a:ext cx="468297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7DF1C0D-D320-4766-B103-8A080EA769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3935" y="4993239"/>
                  <a:ext cx="468297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3896" b="-263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4" name="Группа 73">
            <a:extLst>
              <a:ext uri="{FF2B5EF4-FFF2-40B4-BE49-F238E27FC236}">
                <a16:creationId xmlns:a16="http://schemas.microsoft.com/office/drawing/2014/main" id="{9B4F0279-F998-483C-8299-B19B41A4A7C0}"/>
              </a:ext>
            </a:extLst>
          </p:cNvPr>
          <p:cNvGrpSpPr/>
          <p:nvPr/>
        </p:nvGrpSpPr>
        <p:grpSpPr>
          <a:xfrm>
            <a:off x="6622742" y="2677648"/>
            <a:ext cx="5113538" cy="2716567"/>
            <a:chOff x="6880194" y="2105475"/>
            <a:chExt cx="5113538" cy="2716567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EDD4C274-58AD-4DCD-B3DF-1D966231DEC5}"/>
                </a:ext>
              </a:extLst>
            </p:cNvPr>
            <p:cNvSpPr/>
            <p:nvPr/>
          </p:nvSpPr>
          <p:spPr bwMode="auto">
            <a:xfrm>
              <a:off x="6942338" y="2348144"/>
              <a:ext cx="4980373" cy="2161711"/>
            </a:xfrm>
            <a:prstGeom prst="ellipse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B499A7EB-DE03-44D4-BCF8-73F4EF63EC3A}"/>
                </a:ext>
              </a:extLst>
            </p:cNvPr>
            <p:cNvSpPr/>
            <p:nvPr/>
          </p:nvSpPr>
          <p:spPr bwMode="auto">
            <a:xfrm>
              <a:off x="6880194" y="2272684"/>
              <a:ext cx="5113538" cy="1891677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A90707BD-0EE8-40A9-BA26-D13CC0C80D6D}"/>
                </a:ext>
              </a:extLst>
            </p:cNvPr>
            <p:cNvSpPr/>
            <p:nvPr/>
          </p:nvSpPr>
          <p:spPr bwMode="auto">
            <a:xfrm>
              <a:off x="7466121" y="4511323"/>
              <a:ext cx="3906174" cy="310719"/>
            </a:xfrm>
            <a:prstGeom prst="rect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E06AB40E-4D31-4E9B-852C-027BBAFAE438}"/>
                </a:ext>
              </a:extLst>
            </p:cNvPr>
            <p:cNvCxnSpPr/>
            <p:nvPr/>
          </p:nvCxnSpPr>
          <p:spPr bwMode="auto">
            <a:xfrm>
              <a:off x="7608163" y="4165828"/>
              <a:ext cx="3648723" cy="0"/>
            </a:xfrm>
            <a:prstGeom prst="line">
              <a:avLst/>
            </a:prstGeom>
            <a:ln>
              <a:solidFill>
                <a:srgbClr val="00B0F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0B528F84-A954-401D-85D6-FE91A9772673}"/>
                </a:ext>
              </a:extLst>
            </p:cNvPr>
            <p:cNvSpPr/>
            <p:nvPr/>
          </p:nvSpPr>
          <p:spPr bwMode="auto">
            <a:xfrm>
              <a:off x="7343301" y="2848725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3981505F-0337-4BE1-94BF-99AF37F2EAF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395100" y="2902726"/>
              <a:ext cx="588861" cy="160859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>
              <a:extLst>
                <a:ext uri="{FF2B5EF4-FFF2-40B4-BE49-F238E27FC236}">
                  <a16:creationId xmlns:a16="http://schemas.microsoft.com/office/drawing/2014/main" id="{795F9BE5-CB7A-4A7D-AC20-79894B57660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983961" y="2105475"/>
              <a:ext cx="991815" cy="240584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Прямая соединительная линия 70">
              <a:extLst>
                <a:ext uri="{FF2B5EF4-FFF2-40B4-BE49-F238E27FC236}">
                  <a16:creationId xmlns:a16="http://schemas.microsoft.com/office/drawing/2014/main" id="{1FA84A58-E7A8-444F-85A3-27635B59CB14}"/>
                </a:ext>
              </a:extLst>
            </p:cNvPr>
            <p:cNvCxnSpPr/>
            <p:nvPr/>
          </p:nvCxnSpPr>
          <p:spPr bwMode="auto">
            <a:xfrm flipV="1">
              <a:off x="7892249" y="2105475"/>
              <a:ext cx="914400" cy="217502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65778B71-8FA3-4187-97B0-42E3C991ACE2}"/>
                    </a:ext>
                  </a:extLst>
                </p:cNvPr>
                <p:cNvSpPr txBox="1"/>
                <p:nvPr/>
              </p:nvSpPr>
              <p:spPr>
                <a:xfrm>
                  <a:off x="7065751" y="2664059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65778B71-8FA3-4187-97B0-42E3C991AC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5751" y="2664059"/>
                  <a:ext cx="24647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30000" r="-22500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19767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170878-253A-40E6-B74B-8891335A4317}"/>
              </a:ext>
            </a:extLst>
          </p:cNvPr>
          <p:cNvSpPr txBox="1"/>
          <p:nvPr/>
        </p:nvSpPr>
        <p:spPr>
          <a:xfrm>
            <a:off x="3085496" y="288914"/>
            <a:ext cx="6021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Интерферометр Майкельсона</a:t>
            </a: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969C34BD-202A-47C7-97CB-773A1726B189}"/>
              </a:ext>
            </a:extLst>
          </p:cNvPr>
          <p:cNvGrpSpPr/>
          <p:nvPr/>
        </p:nvGrpSpPr>
        <p:grpSpPr>
          <a:xfrm>
            <a:off x="2617378" y="1278385"/>
            <a:ext cx="6171515" cy="5078027"/>
            <a:chOff x="1773999" y="1455938"/>
            <a:chExt cx="6171515" cy="5078027"/>
          </a:xfrm>
        </p:grpSpPr>
        <p:grpSp>
          <p:nvGrpSpPr>
            <p:cNvPr id="33" name="Группа 32">
              <a:extLst>
                <a:ext uri="{FF2B5EF4-FFF2-40B4-BE49-F238E27FC236}">
                  <a16:creationId xmlns:a16="http://schemas.microsoft.com/office/drawing/2014/main" id="{D600F1AD-1462-4C7E-AEEC-E3C458D3DD26}"/>
                </a:ext>
              </a:extLst>
            </p:cNvPr>
            <p:cNvGrpSpPr/>
            <p:nvPr/>
          </p:nvGrpSpPr>
          <p:grpSpPr>
            <a:xfrm>
              <a:off x="2210540" y="3773010"/>
              <a:ext cx="5734974" cy="1411550"/>
              <a:chOff x="1784412" y="2876365"/>
              <a:chExt cx="5734974" cy="1411550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64AC0CE2-4B5B-4D2F-B17E-C58A090FF67B}"/>
                  </a:ext>
                </a:extLst>
              </p:cNvPr>
              <p:cNvSpPr/>
              <p:nvPr/>
            </p:nvSpPr>
            <p:spPr bwMode="auto">
              <a:xfrm rot="18900000">
                <a:off x="3204839" y="3018408"/>
                <a:ext cx="2121763" cy="506027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-52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DD229948-1870-4A98-A8BD-1647BC8FD0DA}"/>
                  </a:ext>
                </a:extLst>
              </p:cNvPr>
              <p:cNvSpPr/>
              <p:nvPr/>
            </p:nvSpPr>
            <p:spPr bwMode="auto">
              <a:xfrm rot="18900000">
                <a:off x="5149314" y="3197316"/>
                <a:ext cx="2121763" cy="506027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-52"/>
                </a:endParaRPr>
              </a:p>
            </p:txBody>
          </p:sp>
          <p:cxnSp>
            <p:nvCxnSpPr>
              <p:cNvPr id="9" name="Прямая соединительная линия 8">
                <a:extLst>
                  <a:ext uri="{FF2B5EF4-FFF2-40B4-BE49-F238E27FC236}">
                    <a16:creationId xmlns:a16="http://schemas.microsoft.com/office/drawing/2014/main" id="{0B967EAE-007F-4BED-9C2E-F2A94FECEAE7}"/>
                  </a:ext>
                </a:extLst>
              </p:cNvPr>
              <p:cNvCxnSpPr>
                <a:cxnSpLocks/>
                <a:stCxn id="6" idx="2"/>
              </p:cNvCxnSpPr>
              <p:nvPr/>
            </p:nvCxnSpPr>
            <p:spPr bwMode="auto">
              <a:xfrm flipH="1" flipV="1">
                <a:off x="3879542" y="3271421"/>
                <a:ext cx="565086" cy="17890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>
                <a:extLst>
                  <a:ext uri="{FF2B5EF4-FFF2-40B4-BE49-F238E27FC236}">
                    <a16:creationId xmlns:a16="http://schemas.microsoft.com/office/drawing/2014/main" id="{E9BE0045-4AD2-4342-A55F-04C70B2C0CBD}"/>
                  </a:ext>
                </a:extLst>
              </p:cNvPr>
              <p:cNvCxnSpPr/>
              <p:nvPr/>
            </p:nvCxnSpPr>
            <p:spPr bwMode="auto">
              <a:xfrm flipH="1">
                <a:off x="1784412" y="3271421"/>
                <a:ext cx="209513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id="{138B5179-97FC-4592-B8B5-C710AB1028EF}"/>
                  </a:ext>
                </a:extLst>
              </p:cNvPr>
              <p:cNvCxnSpPr>
                <a:cxnSpLocks/>
                <a:stCxn id="6" idx="2"/>
              </p:cNvCxnSpPr>
              <p:nvPr/>
            </p:nvCxnSpPr>
            <p:spPr bwMode="auto">
              <a:xfrm>
                <a:off x="4444628" y="3450329"/>
                <a:ext cx="1405756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Прямая соединительная линия 20">
                <a:extLst>
                  <a:ext uri="{FF2B5EF4-FFF2-40B4-BE49-F238E27FC236}">
                    <a16:creationId xmlns:a16="http://schemas.microsoft.com/office/drawing/2014/main" id="{5AEDE15F-5BCD-4050-A1DF-FAC795593D76}"/>
                  </a:ext>
                </a:extLst>
              </p:cNvPr>
              <p:cNvCxnSpPr>
                <a:endCxn id="7" idx="2"/>
              </p:cNvCxnSpPr>
              <p:nvPr/>
            </p:nvCxnSpPr>
            <p:spPr bwMode="auto">
              <a:xfrm>
                <a:off x="5850384" y="3450329"/>
                <a:ext cx="538719" cy="17890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id="{9A9DEEAA-778E-4F6B-AAD0-448E2A6A89E3}"/>
                  </a:ext>
                </a:extLst>
              </p:cNvPr>
              <p:cNvCxnSpPr>
                <a:stCxn id="7" idx="2"/>
              </p:cNvCxnSpPr>
              <p:nvPr/>
            </p:nvCxnSpPr>
            <p:spPr bwMode="auto">
              <a:xfrm>
                <a:off x="6389103" y="3629237"/>
                <a:ext cx="1130283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id="{FBBB3B21-61E4-4DE9-9AAD-84A874CE787C}"/>
                  </a:ext>
                </a:extLst>
              </p:cNvPr>
              <p:cNvCxnSpPr/>
              <p:nvPr/>
            </p:nvCxnSpPr>
            <p:spPr bwMode="auto">
              <a:xfrm flipV="1">
                <a:off x="7519386" y="2938509"/>
                <a:ext cx="0" cy="134940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Прямая соединительная линия 26">
                <a:extLst>
                  <a:ext uri="{FF2B5EF4-FFF2-40B4-BE49-F238E27FC236}">
                    <a16:creationId xmlns:a16="http://schemas.microsoft.com/office/drawing/2014/main" id="{1C8E3A1C-D5C4-4F9F-ACB3-504598830445}"/>
                  </a:ext>
                </a:extLst>
              </p:cNvPr>
              <p:cNvCxnSpPr>
                <a:cxnSpLocks/>
                <a:stCxn id="6" idx="2"/>
              </p:cNvCxnSpPr>
              <p:nvPr/>
            </p:nvCxnSpPr>
            <p:spPr bwMode="auto">
              <a:xfrm flipH="1" flipV="1">
                <a:off x="4259668" y="2876365"/>
                <a:ext cx="184960" cy="57396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053E6B59-8C47-4966-8880-E95A6151CAA1}"/>
                </a:ext>
              </a:extLst>
            </p:cNvPr>
            <p:cNvCxnSpPr/>
            <p:nvPr/>
          </p:nvCxnSpPr>
          <p:spPr bwMode="auto">
            <a:xfrm flipV="1">
              <a:off x="4685796" y="1455938"/>
              <a:ext cx="0" cy="2317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374B226E-2CDD-46A6-935B-9AB5F3A4A575}"/>
                </a:ext>
              </a:extLst>
            </p:cNvPr>
            <p:cNvCxnSpPr/>
            <p:nvPr/>
          </p:nvCxnSpPr>
          <p:spPr bwMode="auto">
            <a:xfrm>
              <a:off x="4021584" y="1455938"/>
              <a:ext cx="133165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F3BA6573-A29A-47FA-8F6A-44C48556D962}"/>
                </a:ext>
              </a:extLst>
            </p:cNvPr>
            <p:cNvCxnSpPr>
              <a:stCxn id="6" idx="2"/>
            </p:cNvCxnSpPr>
            <p:nvPr/>
          </p:nvCxnSpPr>
          <p:spPr bwMode="auto">
            <a:xfrm>
              <a:off x="4870756" y="4346974"/>
              <a:ext cx="0" cy="218699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A794B6D5-71CE-4CFF-B6BD-F7D39F5D6C36}"/>
                </a:ext>
              </a:extLst>
            </p:cNvPr>
            <p:cNvSpPr/>
            <p:nvPr/>
          </p:nvSpPr>
          <p:spPr bwMode="auto">
            <a:xfrm>
              <a:off x="2113367" y="4114066"/>
              <a:ext cx="108000" cy="10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1DE1768-1510-4339-A8B2-C47A74085855}"/>
                    </a:ext>
                  </a:extLst>
                </p:cNvPr>
                <p:cNvSpPr txBox="1"/>
                <p:nvPr/>
              </p:nvSpPr>
              <p:spPr>
                <a:xfrm>
                  <a:off x="1773999" y="3967640"/>
                  <a:ext cx="2464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1DE1768-1510-4339-A8B2-C47A740858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3999" y="3967640"/>
                  <a:ext cx="24647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6829" r="-21951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5341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390423-D6DD-48AE-A828-A35750EA8A63}"/>
              </a:ext>
            </a:extLst>
          </p:cNvPr>
          <p:cNvSpPr txBox="1"/>
          <p:nvPr/>
        </p:nvSpPr>
        <p:spPr>
          <a:xfrm>
            <a:off x="1400720" y="621170"/>
            <a:ext cx="91801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Особенности расчета оптической длины пути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</a:rPr>
              <a:t>при отражении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33D3675-CFEE-44D3-B7E5-0FABADBCEEB4}"/>
                  </a:ext>
                </a:extLst>
              </p:cNvPr>
              <p:cNvSpPr txBox="1"/>
              <p:nvPr/>
            </p:nvSpPr>
            <p:spPr>
              <a:xfrm>
                <a:off x="743773" y="2574524"/>
                <a:ext cx="10888622" cy="3046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При отражении от зеркала или от оптически более плотной (с большим</a:t>
                </a:r>
              </a:p>
              <a:p>
                <a:r>
                  <a:rPr lang="ru-RU" dirty="0"/>
                  <a:t>показателем преломления) среды фаза волны дополнительно увеличивается на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dirty="0"/>
                  <a:t>,</a:t>
                </a:r>
              </a:p>
              <a:p>
                <a:r>
                  <a:rPr lang="ru-RU" dirty="0"/>
                  <a:t>соответственно оптическая длина пути увеличивается на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ru-RU" dirty="0"/>
                  <a:t>.</a:t>
                </a:r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При отражении от оптически менее плотной среды фаза не меняется.</a:t>
                </a:r>
              </a:p>
              <a:p>
                <a:endParaRPr lang="ru-RU" dirty="0"/>
              </a:p>
              <a:p>
                <a:r>
                  <a:rPr lang="ru-RU" dirty="0"/>
                  <a:t>Более точно законы изменения фазы при отражении мы обсудим при изучении</a:t>
                </a:r>
              </a:p>
              <a:p>
                <a:r>
                  <a:rPr lang="ru-RU" dirty="0"/>
                  <a:t>поляризации.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33D3675-CFEE-44D3-B7E5-0FABADBCE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73" y="2574524"/>
                <a:ext cx="10888622" cy="3046988"/>
              </a:xfrm>
              <a:prstGeom prst="rect">
                <a:avLst/>
              </a:prstGeom>
              <a:blipFill>
                <a:blip r:embed="rId2"/>
                <a:stretch>
                  <a:fillRect l="-840" t="-1600" b="-36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46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8DE233F-E127-45F2-ACE0-1F81AD808C8E}"/>
                  </a:ext>
                </a:extLst>
              </p:cNvPr>
              <p:cNvSpPr txBox="1"/>
              <p:nvPr/>
            </p:nvSpPr>
            <p:spPr>
              <a:xfrm>
                <a:off x="1020931" y="781235"/>
                <a:ext cx="104377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Пример 4. Определить расстояние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между щелями в опыте Юнга, если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расстояние от щелей до экрана равно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м, длина волны света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нм</a:t>
                </a:r>
                <a:r>
                  <a:rPr lang="ru-RU" dirty="0">
                    <a:solidFill>
                      <a:srgbClr val="FF0000"/>
                    </a:solidFill>
                  </a:rPr>
                  <a:t>,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а расстояние между интерференционными максимумами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мм.</a:t>
                </a:r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8DE233F-E127-45F2-ACE0-1F81AD808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931" y="781235"/>
                <a:ext cx="10437794" cy="1200329"/>
              </a:xfrm>
              <a:prstGeom prst="rect">
                <a:avLst/>
              </a:prstGeom>
              <a:blipFill>
                <a:blip r:embed="rId2"/>
                <a:stretch>
                  <a:fillRect l="-876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2B5645-27AC-41B1-83B4-1547A5AC5AB4}"/>
                  </a:ext>
                </a:extLst>
              </p:cNvPr>
              <p:cNvSpPr txBox="1"/>
              <p:nvPr/>
            </p:nvSpPr>
            <p:spPr>
              <a:xfrm>
                <a:off x="1091953" y="2894120"/>
                <a:ext cx="8998617" cy="668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ru-RU" dirty="0"/>
                  <a:t>,    следовательно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(600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0.4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ru-RU" dirty="0"/>
                  <a:t>м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ru-RU" dirty="0"/>
                  <a:t> мм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2B5645-27AC-41B1-83B4-1547A5AC5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953" y="2894120"/>
                <a:ext cx="8998617" cy="668901"/>
              </a:xfrm>
              <a:prstGeom prst="rect">
                <a:avLst/>
              </a:prstGeom>
              <a:blipFill>
                <a:blip r:embed="rId3"/>
                <a:stretch>
                  <a:fillRect r="-1084" b="-82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2698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104067B-DBCC-46AC-82B1-C239BE005CB0}"/>
                  </a:ext>
                </a:extLst>
              </p:cNvPr>
              <p:cNvSpPr txBox="1"/>
              <p:nvPr/>
            </p:nvSpPr>
            <p:spPr>
              <a:xfrm>
                <a:off x="781234" y="923277"/>
                <a:ext cx="10820270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Пример 5. Определить угол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r>
                  <a:rPr lang="ru-RU" dirty="0">
                    <a:solidFill>
                      <a:srgbClr val="FF0000"/>
                    </a:solidFill>
                  </a:rPr>
                  <a:t> Френеля, если расстояние от источника 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до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r>
                  <a:rPr lang="ru-RU" dirty="0">
                    <a:solidFill>
                      <a:srgbClr val="FF0000"/>
                    </a:solidFill>
                  </a:rPr>
                  <a:t> равно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см, расстояние от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r>
                  <a:rPr lang="ru-RU" dirty="0">
                    <a:solidFill>
                      <a:srgbClr val="FF0000"/>
                    </a:solidFill>
                  </a:rPr>
                  <a:t> до экрана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м,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длина волны света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нм</a:t>
                </a:r>
                <a:r>
                  <a:rPr lang="ru-RU" dirty="0">
                    <a:solidFill>
                      <a:srgbClr val="FF0000"/>
                    </a:solidFill>
                  </a:rPr>
                  <a:t>, а расстояние между интерференционными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максимумами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мм.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Бипризма</a:t>
                </a:r>
                <a:r>
                  <a:rPr lang="ru-RU" dirty="0">
                    <a:solidFill>
                      <a:srgbClr val="FF0000"/>
                    </a:solidFill>
                  </a:rPr>
                  <a:t> сделана из стекла с показателем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преломления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104067B-DBCC-46AC-82B1-C239BE005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4" y="923277"/>
                <a:ext cx="10820270" cy="1938992"/>
              </a:xfrm>
              <a:prstGeom prst="rect">
                <a:avLst/>
              </a:prstGeom>
              <a:blipFill>
                <a:blip r:embed="rId2"/>
                <a:stretch>
                  <a:fillRect l="-845" t="-2508" b="-59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101CC9-EB9E-42F2-BBB1-38526F8ECE7A}"/>
                  </a:ext>
                </a:extLst>
              </p:cNvPr>
              <p:cNvSpPr txBox="1"/>
              <p:nvPr/>
            </p:nvSpPr>
            <p:spPr>
              <a:xfrm>
                <a:off x="923278" y="3586579"/>
                <a:ext cx="10800457" cy="2045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Бипризма эквивалентна схеме Юнга с двумя щелями, с расстоянием</a:t>
                </a:r>
              </a:p>
              <a:p>
                <a:r>
                  <a:rPr lang="ru-RU" dirty="0"/>
                  <a:t> от щелей до экрана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и</a:t>
                </a:r>
                <a:r>
                  <a:rPr lang="en-US" dirty="0"/>
                  <a:t> </a:t>
                </a:r>
                <a:r>
                  <a:rPr lang="ru-RU" dirty="0"/>
                  <a:t>расстоянием между щелями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ru-RU" dirty="0"/>
                  <a:t>,</a:t>
                </a:r>
              </a:p>
              <a:p>
                <a:r>
                  <a:rPr lang="ru-RU" dirty="0"/>
                  <a:t>Поэтому расстояние между максимумами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endParaRPr lang="ru-RU" dirty="0"/>
              </a:p>
              <a:p>
                <a:r>
                  <a:rPr lang="ru-RU" dirty="0"/>
                  <a:t>Откуда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(600∙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)∙(0.2+1)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2∙0.2∙(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)∙(1.5−1)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=3.6∙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dirty="0"/>
                  <a:t> рад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=0.2 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101CC9-EB9E-42F2-BBB1-38526F8EC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78" y="3586579"/>
                <a:ext cx="10800457" cy="2045240"/>
              </a:xfrm>
              <a:prstGeom prst="rect">
                <a:avLst/>
              </a:prstGeom>
              <a:blipFill>
                <a:blip r:embed="rId3"/>
                <a:stretch>
                  <a:fillRect l="-847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339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38F5622-730F-443F-A37F-1D576E2C491F}"/>
                  </a:ext>
                </a:extLst>
              </p:cNvPr>
              <p:cNvSpPr txBox="1"/>
              <p:nvPr/>
            </p:nvSpPr>
            <p:spPr>
              <a:xfrm>
                <a:off x="781235" y="656948"/>
                <a:ext cx="9624558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Пример 6. Определить максимальное число интерференционных полос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в опыте с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бипризмой</a:t>
                </a:r>
                <a:r>
                  <a:rPr lang="ru-RU" dirty="0">
                    <a:solidFill>
                      <a:srgbClr val="FF0000"/>
                    </a:solidFill>
                  </a:rPr>
                  <a:t> Френеля, если угол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°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, показатель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преломления стекла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,  длина волны света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нм</a:t>
                </a:r>
                <a:r>
                  <a:rPr lang="ru-RU" dirty="0">
                    <a:solidFill>
                      <a:srgbClr val="FF0000"/>
                    </a:solidFill>
                  </a:rPr>
                  <a:t>,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расстояние от источника до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r>
                  <a:rPr lang="ru-RU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см, а от </a:t>
                </a:r>
                <a:r>
                  <a:rPr lang="ru-RU" dirty="0" err="1">
                    <a:solidFill>
                      <a:srgbClr val="FF0000"/>
                    </a:solidFill>
                  </a:rPr>
                  <a:t>бипризмы</a:t>
                </a:r>
                <a:endParaRPr lang="ru-RU" dirty="0">
                  <a:solidFill>
                    <a:srgbClr val="FF0000"/>
                  </a:solidFill>
                </a:endParaRP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до экрана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38F5622-730F-443F-A37F-1D576E2C4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" y="656948"/>
                <a:ext cx="9624558" cy="1938992"/>
              </a:xfrm>
              <a:prstGeom prst="rect">
                <a:avLst/>
              </a:prstGeom>
              <a:blipFill>
                <a:blip r:embed="rId2"/>
                <a:stretch>
                  <a:fillRect l="-950" t="-2516" r="-127" b="-6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01B921-E8A3-4E7C-B21E-E87ED6A55A7B}"/>
                  </a:ext>
                </a:extLst>
              </p:cNvPr>
              <p:cNvSpPr txBox="1"/>
              <p:nvPr/>
            </p:nvSpPr>
            <p:spPr>
              <a:xfrm>
                <a:off x="781235" y="3579920"/>
                <a:ext cx="10572510" cy="22783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Бипризма отклоняет нормально падающие лучи на угол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, </a:t>
                </a:r>
                <a:r>
                  <a:rPr lang="ru-RU" dirty="0"/>
                  <a:t>поэтому</a:t>
                </a:r>
              </a:p>
              <a:p>
                <a:r>
                  <a:rPr lang="ru-RU" dirty="0"/>
                  <a:t>полная ширина интерференционной картины на экране равна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.</a:t>
                </a:r>
                <a:endParaRPr lang="ru-RU" dirty="0"/>
              </a:p>
              <a:p>
                <a:r>
                  <a:rPr lang="ru-RU" dirty="0"/>
                  <a:t>Расстояние между интерференционными максимумами равно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  <a:endParaRPr lang="en-US" dirty="0"/>
              </a:p>
              <a:p>
                <a:r>
                  <a:rPr lang="ru-RU" dirty="0"/>
                  <a:t>Значит, всего уложится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∙0.1∙1∙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3.14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180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(1.5−1)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(600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.1+1)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=46</m:t>
                    </m:r>
                  </m:oMath>
                </a14:m>
                <a:r>
                  <a:rPr lang="ru-RU" dirty="0"/>
                  <a:t> полос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01B921-E8A3-4E7C-B21E-E87ED6A55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" y="3579920"/>
                <a:ext cx="10572510" cy="2278316"/>
              </a:xfrm>
              <a:prstGeom prst="rect">
                <a:avLst/>
              </a:prstGeom>
              <a:blipFill>
                <a:blip r:embed="rId3"/>
                <a:stretch>
                  <a:fillRect l="-865" t="-2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71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A277C6-8AE1-4147-BAAB-197C15D3196E}"/>
              </a:ext>
            </a:extLst>
          </p:cNvPr>
          <p:cNvSpPr txBox="1"/>
          <p:nvPr/>
        </p:nvSpPr>
        <p:spPr>
          <a:xfrm>
            <a:off x="523782" y="663139"/>
            <a:ext cx="115676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Сложение гармонических колебаний одинаковой частоты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71C8E1-9114-4811-B311-21FB7C305C1C}"/>
                  </a:ext>
                </a:extLst>
              </p:cNvPr>
              <p:cNvSpPr txBox="1"/>
              <p:nvPr/>
            </p:nvSpPr>
            <p:spPr>
              <a:xfrm>
                <a:off x="2467992" y="1722268"/>
                <a:ext cx="3750835" cy="372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71C8E1-9114-4811-B311-21FB7C305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992" y="1722268"/>
                <a:ext cx="3750835" cy="372731"/>
              </a:xfrm>
              <a:prstGeom prst="rect">
                <a:avLst/>
              </a:prstGeom>
              <a:blipFill>
                <a:blip r:embed="rId2"/>
                <a:stretch>
                  <a:fillRect l="-1138" b="-16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2C784B9-5568-4972-B063-CFCD8B266B6A}"/>
                  </a:ext>
                </a:extLst>
              </p:cNvPr>
              <p:cNvSpPr txBox="1"/>
              <p:nvPr/>
            </p:nvSpPr>
            <p:spPr>
              <a:xfrm>
                <a:off x="816745" y="2632346"/>
                <a:ext cx="73204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2000" dirty="0"/>
                  <a:t>Максимумы интенсивности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,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=0,  ±1,  ±2,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…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2C784B9-5568-4972-B063-CFCD8B266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45" y="2632346"/>
                <a:ext cx="7320402" cy="307777"/>
              </a:xfrm>
              <a:prstGeom prst="rect">
                <a:avLst/>
              </a:prstGeom>
              <a:blipFill>
                <a:blip r:embed="rId3"/>
                <a:stretch>
                  <a:fillRect l="-2165" t="-26000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A43912-DCDC-46DC-AE2C-5EB42101D228}"/>
                  </a:ext>
                </a:extLst>
              </p:cNvPr>
              <p:cNvSpPr txBox="1"/>
              <p:nvPr/>
            </p:nvSpPr>
            <p:spPr>
              <a:xfrm>
                <a:off x="3959814" y="3090182"/>
                <a:ext cx="4150243" cy="525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ra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A43912-DCDC-46DC-AE2C-5EB42101D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814" y="3090182"/>
                <a:ext cx="4150243" cy="5258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721DD7-66CC-4F91-929F-CB28C2625007}"/>
                  </a:ext>
                </a:extLst>
              </p:cNvPr>
              <p:cNvSpPr txBox="1"/>
              <p:nvPr/>
            </p:nvSpPr>
            <p:spPr>
              <a:xfrm>
                <a:off x="3959814" y="3797139"/>
                <a:ext cx="201888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721DD7-66CC-4F91-929F-CB28C2625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814" y="3797139"/>
                <a:ext cx="2018886" cy="400110"/>
              </a:xfrm>
              <a:prstGeom prst="rect">
                <a:avLst/>
              </a:prstGeom>
              <a:blipFill>
                <a:blip r:embed="rId5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9126B2-4F71-422B-8372-0A9ABA8F7373}"/>
                  </a:ext>
                </a:extLst>
              </p:cNvPr>
              <p:cNvSpPr txBox="1"/>
              <p:nvPr/>
            </p:nvSpPr>
            <p:spPr>
              <a:xfrm>
                <a:off x="753256" y="4503089"/>
                <a:ext cx="893665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/>
                  <a:t>Минимумы интенсивности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=0,  ±1,  ±2,  …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9126B2-4F71-422B-8372-0A9ABA8F7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56" y="4503089"/>
                <a:ext cx="8936652" cy="400110"/>
              </a:xfrm>
              <a:prstGeom prst="rect">
                <a:avLst/>
              </a:prstGeom>
              <a:blipFill>
                <a:blip r:embed="rId6"/>
                <a:stretch>
                  <a:fillRect l="-750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43D5CA-5857-4D7A-802A-5EEAD66A1DEB}"/>
                  </a:ext>
                </a:extLst>
              </p:cNvPr>
              <p:cNvSpPr txBox="1"/>
              <p:nvPr/>
            </p:nvSpPr>
            <p:spPr>
              <a:xfrm>
                <a:off x="3905636" y="5025693"/>
                <a:ext cx="4204421" cy="525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ra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43D5CA-5857-4D7A-802A-5EEAD66A1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636" y="5025693"/>
                <a:ext cx="4204421" cy="5258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8298DF-B860-43E2-83F3-731F7309F404}"/>
                  </a:ext>
                </a:extLst>
              </p:cNvPr>
              <p:cNvSpPr txBox="1"/>
              <p:nvPr/>
            </p:nvSpPr>
            <p:spPr>
              <a:xfrm>
                <a:off x="3905636" y="5760215"/>
                <a:ext cx="18224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8298DF-B860-43E2-83F3-731F7309F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636" y="5760215"/>
                <a:ext cx="1822422" cy="400110"/>
              </a:xfrm>
              <a:prstGeom prst="rect">
                <a:avLst/>
              </a:prstGeom>
              <a:blipFill>
                <a:blip r:embed="rId8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94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26" name="Object 16"/>
              <p:cNvSpPr txBox="1"/>
              <p:nvPr/>
            </p:nvSpPr>
            <p:spPr bwMode="auto">
              <a:xfrm>
                <a:off x="6433015" y="2930193"/>
                <a:ext cx="5019180" cy="7631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r>
                  <a:rPr lang="ru-RU" sz="2000" dirty="0">
                    <a:solidFill>
                      <a:srgbClr val="000000"/>
                    </a:solidFill>
                  </a:rPr>
                  <a:t>Вещественная форма колебаний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ru-RU" sz="20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ru-RU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9226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3015" y="2930193"/>
                <a:ext cx="5019180" cy="763149"/>
              </a:xfrm>
              <a:prstGeom prst="rect">
                <a:avLst/>
              </a:prstGeom>
              <a:blipFill>
                <a:blip r:embed="rId2"/>
                <a:stretch>
                  <a:fillRect l="-1214" t="-4800" b="-64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44" name="Text Box 3"/>
          <p:cNvSpPr txBox="1">
            <a:spLocks noChangeArrowheads="1"/>
          </p:cNvSpPr>
          <p:nvPr/>
        </p:nvSpPr>
        <p:spPr bwMode="auto">
          <a:xfrm>
            <a:off x="538356" y="604759"/>
            <a:ext cx="11115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rgbClr val="C00000"/>
                </a:solidFill>
              </a:rPr>
              <a:t>Сложение колебаний с помощью векторной диаграммы</a:t>
            </a:r>
            <a:endParaRPr lang="ru-RU" sz="36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DA12E75-25CE-4932-8DC7-7A3C698DA2D8}"/>
                  </a:ext>
                </a:extLst>
              </p:cNvPr>
              <p:cNvSpPr txBox="1"/>
              <p:nvPr/>
            </p:nvSpPr>
            <p:spPr>
              <a:xfrm>
                <a:off x="6468740" y="1885585"/>
                <a:ext cx="4471545" cy="410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Формула Эйлера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DA12E75-25CE-4932-8DC7-7A3C698D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740" y="1885585"/>
                <a:ext cx="4471545" cy="410112"/>
              </a:xfrm>
              <a:prstGeom prst="rect">
                <a:avLst/>
              </a:prstGeom>
              <a:blipFill>
                <a:blip r:embed="rId3"/>
                <a:stretch>
                  <a:fillRect l="-1362" t="-4412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146DDAF-0CFC-4F0D-8311-56E48FD62342}"/>
                  </a:ext>
                </a:extLst>
              </p:cNvPr>
              <p:cNvSpPr txBox="1"/>
              <p:nvPr/>
            </p:nvSpPr>
            <p:spPr>
              <a:xfrm>
                <a:off x="6433015" y="4223035"/>
                <a:ext cx="4327723" cy="717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Комплексная форма колебаний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ru-RU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ru-R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146DDAF-0CFC-4F0D-8311-56E48FD62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015" y="4223035"/>
                <a:ext cx="4327723" cy="717889"/>
              </a:xfrm>
              <a:prstGeom prst="rect">
                <a:avLst/>
              </a:prstGeom>
              <a:blipFill>
                <a:blip r:embed="rId4"/>
                <a:stretch>
                  <a:fillRect l="-1408" t="-5085" b="-14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51" name="Группа 9250">
            <a:extLst>
              <a:ext uri="{FF2B5EF4-FFF2-40B4-BE49-F238E27FC236}">
                <a16:creationId xmlns:a16="http://schemas.microsoft.com/office/drawing/2014/main" id="{F5519D93-3271-4002-A313-F74639F3234D}"/>
              </a:ext>
            </a:extLst>
          </p:cNvPr>
          <p:cNvGrpSpPr/>
          <p:nvPr/>
        </p:nvGrpSpPr>
        <p:grpSpPr>
          <a:xfrm>
            <a:off x="876044" y="1786311"/>
            <a:ext cx="4732276" cy="4258889"/>
            <a:chOff x="876044" y="1786311"/>
            <a:chExt cx="4732276" cy="4258889"/>
          </a:xfrm>
        </p:grpSpPr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F3AA6E2D-941E-4D98-BAC5-B453A92302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5923" y="5450599"/>
              <a:ext cx="4025489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2ED12FB8-67C0-49F6-B896-3377907979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46669" y="4606574"/>
              <a:ext cx="2852811" cy="84402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>
              <a:extLst>
                <a:ext uri="{FF2B5EF4-FFF2-40B4-BE49-F238E27FC236}">
                  <a16:creationId xmlns:a16="http://schemas.microsoft.com/office/drawing/2014/main" id="{905AFB36-4A12-4A92-8DE9-43090252081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99480" y="2490523"/>
              <a:ext cx="540699" cy="211721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>
              <a:extLst>
                <a:ext uri="{FF2B5EF4-FFF2-40B4-BE49-F238E27FC236}">
                  <a16:creationId xmlns:a16="http://schemas.microsoft.com/office/drawing/2014/main" id="{317EA29A-7529-4DD9-895F-83303E8F8A3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46669" y="2492852"/>
              <a:ext cx="3393510" cy="295891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A3CAE016-7D6E-470E-9B14-2C5B43898638}"/>
                </a:ext>
              </a:extLst>
            </p:cNvPr>
            <p:cNvCxnSpPr/>
            <p:nvPr/>
          </p:nvCxnSpPr>
          <p:spPr bwMode="auto">
            <a:xfrm flipV="1">
              <a:off x="1446669" y="1934920"/>
              <a:ext cx="33976" cy="351684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id="{AE84F332-078E-4ADF-B99A-65924A938C71}"/>
                </a:ext>
              </a:extLst>
            </p:cNvPr>
            <p:cNvCxnSpPr/>
            <p:nvPr/>
          </p:nvCxnSpPr>
          <p:spPr bwMode="auto">
            <a:xfrm>
              <a:off x="4299480" y="4607739"/>
              <a:ext cx="99900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8C95E92D-9EBE-49AD-9E3A-393163BB12CB}"/>
                </a:ext>
              </a:extLst>
            </p:cNvPr>
            <p:cNvSpPr/>
            <p:nvPr/>
          </p:nvSpPr>
          <p:spPr bwMode="auto">
            <a:xfrm>
              <a:off x="4470948" y="3901834"/>
              <a:ext cx="459743" cy="713178"/>
            </a:xfrm>
            <a:custGeom>
              <a:avLst/>
              <a:gdLst>
                <a:gd name="connsiteX0" fmla="*/ 0 w 406400"/>
                <a:gd name="connsiteY0" fmla="*/ 0 h 548640"/>
                <a:gd name="connsiteX1" fmla="*/ 50800 w 406400"/>
                <a:gd name="connsiteY1" fmla="*/ 30480 h 548640"/>
                <a:gd name="connsiteX2" fmla="*/ 91440 w 406400"/>
                <a:gd name="connsiteY2" fmla="*/ 50800 h 548640"/>
                <a:gd name="connsiteX3" fmla="*/ 132080 w 406400"/>
                <a:gd name="connsiteY3" fmla="*/ 81280 h 548640"/>
                <a:gd name="connsiteX4" fmla="*/ 213360 w 406400"/>
                <a:gd name="connsiteY4" fmla="*/ 132080 h 548640"/>
                <a:gd name="connsiteX5" fmla="*/ 243840 w 406400"/>
                <a:gd name="connsiteY5" fmla="*/ 172720 h 548640"/>
                <a:gd name="connsiteX6" fmla="*/ 304800 w 406400"/>
                <a:gd name="connsiteY6" fmla="*/ 233680 h 548640"/>
                <a:gd name="connsiteX7" fmla="*/ 314960 w 406400"/>
                <a:gd name="connsiteY7" fmla="*/ 264160 h 548640"/>
                <a:gd name="connsiteX8" fmla="*/ 345440 w 406400"/>
                <a:gd name="connsiteY8" fmla="*/ 335280 h 548640"/>
                <a:gd name="connsiteX9" fmla="*/ 355600 w 406400"/>
                <a:gd name="connsiteY9" fmla="*/ 375920 h 548640"/>
                <a:gd name="connsiteX10" fmla="*/ 365760 w 406400"/>
                <a:gd name="connsiteY10" fmla="*/ 426720 h 548640"/>
                <a:gd name="connsiteX11" fmla="*/ 386080 w 406400"/>
                <a:gd name="connsiteY11" fmla="*/ 457200 h 548640"/>
                <a:gd name="connsiteX12" fmla="*/ 396240 w 406400"/>
                <a:gd name="connsiteY12" fmla="*/ 508000 h 548640"/>
                <a:gd name="connsiteX13" fmla="*/ 406400 w 406400"/>
                <a:gd name="connsiteY13" fmla="*/ 548640 h 548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6400" h="548640">
                  <a:moveTo>
                    <a:pt x="0" y="0"/>
                  </a:moveTo>
                  <a:cubicBezTo>
                    <a:pt x="16933" y="10160"/>
                    <a:pt x="33538" y="20890"/>
                    <a:pt x="50800" y="30480"/>
                  </a:cubicBezTo>
                  <a:cubicBezTo>
                    <a:pt x="64040" y="37835"/>
                    <a:pt x="78597" y="42773"/>
                    <a:pt x="91440" y="50800"/>
                  </a:cubicBezTo>
                  <a:cubicBezTo>
                    <a:pt x="105799" y="59775"/>
                    <a:pt x="117721" y="72305"/>
                    <a:pt x="132080" y="81280"/>
                  </a:cubicBezTo>
                  <a:cubicBezTo>
                    <a:pt x="175003" y="108107"/>
                    <a:pt x="174984" y="93704"/>
                    <a:pt x="213360" y="132080"/>
                  </a:cubicBezTo>
                  <a:cubicBezTo>
                    <a:pt x="225334" y="144054"/>
                    <a:pt x="231866" y="160746"/>
                    <a:pt x="243840" y="172720"/>
                  </a:cubicBezTo>
                  <a:cubicBezTo>
                    <a:pt x="286249" y="215129"/>
                    <a:pt x="280856" y="185792"/>
                    <a:pt x="304800" y="233680"/>
                  </a:cubicBezTo>
                  <a:cubicBezTo>
                    <a:pt x="309589" y="243259"/>
                    <a:pt x="310741" y="254316"/>
                    <a:pt x="314960" y="264160"/>
                  </a:cubicBezTo>
                  <a:cubicBezTo>
                    <a:pt x="338183" y="318347"/>
                    <a:pt x="331825" y="287626"/>
                    <a:pt x="345440" y="335280"/>
                  </a:cubicBezTo>
                  <a:cubicBezTo>
                    <a:pt x="349276" y="348706"/>
                    <a:pt x="352571" y="362289"/>
                    <a:pt x="355600" y="375920"/>
                  </a:cubicBezTo>
                  <a:cubicBezTo>
                    <a:pt x="359346" y="392777"/>
                    <a:pt x="359697" y="410551"/>
                    <a:pt x="365760" y="426720"/>
                  </a:cubicBezTo>
                  <a:cubicBezTo>
                    <a:pt x="370047" y="438153"/>
                    <a:pt x="379307" y="447040"/>
                    <a:pt x="386080" y="457200"/>
                  </a:cubicBezTo>
                  <a:cubicBezTo>
                    <a:pt x="389467" y="474133"/>
                    <a:pt x="392494" y="491143"/>
                    <a:pt x="396240" y="508000"/>
                  </a:cubicBezTo>
                  <a:cubicBezTo>
                    <a:pt x="399269" y="521631"/>
                    <a:pt x="406400" y="548640"/>
                    <a:pt x="406400" y="548640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Полилиния: фигура 56">
              <a:extLst>
                <a:ext uri="{FF2B5EF4-FFF2-40B4-BE49-F238E27FC236}">
                  <a16:creationId xmlns:a16="http://schemas.microsoft.com/office/drawing/2014/main" id="{0A89C7E2-33FA-4B88-BA65-1DD45FD165D2}"/>
                </a:ext>
              </a:extLst>
            </p:cNvPr>
            <p:cNvSpPr/>
            <p:nvPr/>
          </p:nvSpPr>
          <p:spPr bwMode="auto">
            <a:xfrm>
              <a:off x="2838861" y="5050843"/>
              <a:ext cx="98148" cy="396210"/>
            </a:xfrm>
            <a:custGeom>
              <a:avLst/>
              <a:gdLst>
                <a:gd name="connsiteX0" fmla="*/ 0 w 86760"/>
                <a:gd name="connsiteY0" fmla="*/ 0 h 304800"/>
                <a:gd name="connsiteX1" fmla="*/ 50800 w 86760"/>
                <a:gd name="connsiteY1" fmla="*/ 30480 h 304800"/>
                <a:gd name="connsiteX2" fmla="*/ 60960 w 86760"/>
                <a:gd name="connsiteY2" fmla="*/ 81280 h 304800"/>
                <a:gd name="connsiteX3" fmla="*/ 81280 w 8676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760" h="304800">
                  <a:moveTo>
                    <a:pt x="0" y="0"/>
                  </a:moveTo>
                  <a:cubicBezTo>
                    <a:pt x="16933" y="10160"/>
                    <a:pt x="38952" y="14682"/>
                    <a:pt x="50800" y="30480"/>
                  </a:cubicBezTo>
                  <a:cubicBezTo>
                    <a:pt x="61161" y="44295"/>
                    <a:pt x="55998" y="64740"/>
                    <a:pt x="60960" y="81280"/>
                  </a:cubicBezTo>
                  <a:cubicBezTo>
                    <a:pt x="102662" y="220287"/>
                    <a:pt x="81280" y="4137"/>
                    <a:pt x="81280" y="304800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36398CE-52B3-4226-AA0C-FE17E3E7AFC8}"/>
                </a:ext>
              </a:extLst>
            </p:cNvPr>
            <p:cNvSpPr txBox="1"/>
            <p:nvPr/>
          </p:nvSpPr>
          <p:spPr>
            <a:xfrm>
              <a:off x="5032640" y="5525096"/>
              <a:ext cx="531691" cy="520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Re</a:t>
              </a:r>
              <a:endParaRPr lang="ru-RU" sz="2000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E9218CE-62EC-497B-9058-6CD5A679DF64}"/>
                </a:ext>
              </a:extLst>
            </p:cNvPr>
            <p:cNvSpPr txBox="1"/>
            <p:nvPr/>
          </p:nvSpPr>
          <p:spPr>
            <a:xfrm>
              <a:off x="876044" y="1786311"/>
              <a:ext cx="529879" cy="520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Im</a:t>
              </a:r>
              <a:endParaRPr lang="ru-RU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E3939D8C-CE19-462C-8FC5-8922FF1B500B}"/>
                    </a:ext>
                  </a:extLst>
                </p:cNvPr>
                <p:cNvSpPr txBox="1"/>
                <p:nvPr/>
              </p:nvSpPr>
              <p:spPr>
                <a:xfrm>
                  <a:off x="2846823" y="4420820"/>
                  <a:ext cx="593202" cy="5201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E3939D8C-CE19-462C-8FC5-8922FF1B50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823" y="4420820"/>
                  <a:ext cx="593202" cy="52010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446B467-5BFE-44BE-A376-84F98946F703}"/>
                    </a:ext>
                  </a:extLst>
                </p:cNvPr>
                <p:cNvSpPr txBox="1"/>
                <p:nvPr/>
              </p:nvSpPr>
              <p:spPr>
                <a:xfrm>
                  <a:off x="3949746" y="3471757"/>
                  <a:ext cx="599948" cy="5201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446B467-5BFE-44BE-A376-84F98946F7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9746" y="3471757"/>
                  <a:ext cx="599948" cy="52010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0C9DB227-1AEA-4B00-B2D7-10628438A6F6}"/>
                    </a:ext>
                  </a:extLst>
                </p:cNvPr>
                <p:cNvSpPr txBox="1"/>
                <p:nvPr/>
              </p:nvSpPr>
              <p:spPr>
                <a:xfrm>
                  <a:off x="2966958" y="4948452"/>
                  <a:ext cx="605897" cy="5201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0C9DB227-1AEA-4B00-B2D7-10628438A6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6958" y="4948452"/>
                  <a:ext cx="605897" cy="52010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AE17CF07-7F3B-41B0-AA7F-69FFFA40096C}"/>
                    </a:ext>
                  </a:extLst>
                </p:cNvPr>
                <p:cNvSpPr txBox="1"/>
                <p:nvPr/>
              </p:nvSpPr>
              <p:spPr>
                <a:xfrm>
                  <a:off x="4705326" y="3792430"/>
                  <a:ext cx="612642" cy="5201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AE17CF07-7F3B-41B0-AA7F-69FFFA4009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05326" y="3792430"/>
                  <a:ext cx="612642" cy="52010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216" name="Дуга 9215">
              <a:extLst>
                <a:ext uri="{FF2B5EF4-FFF2-40B4-BE49-F238E27FC236}">
                  <a16:creationId xmlns:a16="http://schemas.microsoft.com/office/drawing/2014/main" id="{0D6F99E0-913D-45E4-98C0-79EBC6145B6D}"/>
                </a:ext>
              </a:extLst>
            </p:cNvPr>
            <p:cNvSpPr/>
            <p:nvPr/>
          </p:nvSpPr>
          <p:spPr bwMode="auto">
            <a:xfrm>
              <a:off x="2950885" y="2046363"/>
              <a:ext cx="2597670" cy="2940142"/>
            </a:xfrm>
            <a:prstGeom prst="arc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39" name="Прямая со стрелкой 9238">
              <a:extLst>
                <a:ext uri="{FF2B5EF4-FFF2-40B4-BE49-F238E27FC236}">
                  <a16:creationId xmlns:a16="http://schemas.microsoft.com/office/drawing/2014/main" id="{0DDA2BDE-C591-4DB8-80D0-BCCAE85F07DA}"/>
                </a:ext>
              </a:extLst>
            </p:cNvPr>
            <p:cNvCxnSpPr/>
            <p:nvPr/>
          </p:nvCxnSpPr>
          <p:spPr bwMode="auto">
            <a:xfrm flipH="1">
              <a:off x="4080167" y="2046363"/>
              <a:ext cx="169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40" name="TextBox 9239">
                  <a:extLst>
                    <a:ext uri="{FF2B5EF4-FFF2-40B4-BE49-F238E27FC236}">
                      <a16:creationId xmlns:a16="http://schemas.microsoft.com/office/drawing/2014/main" id="{B5055137-E809-4A43-8C2F-D898692DBABD}"/>
                    </a:ext>
                  </a:extLst>
                </p:cNvPr>
                <p:cNvSpPr txBox="1"/>
                <p:nvPr/>
              </p:nvSpPr>
              <p:spPr>
                <a:xfrm>
                  <a:off x="5110140" y="2000908"/>
                  <a:ext cx="498180" cy="5201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9240" name="TextBox 9239">
                  <a:extLst>
                    <a:ext uri="{FF2B5EF4-FFF2-40B4-BE49-F238E27FC236}">
                      <a16:creationId xmlns:a16="http://schemas.microsoft.com/office/drawing/2014/main" id="{B5055137-E809-4A43-8C2F-D898692DBA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0140" y="2000908"/>
                  <a:ext cx="498180" cy="52010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Text Box 6"/>
              <p:cNvSpPr txBox="1">
                <a:spLocks noChangeArrowheads="1"/>
              </p:cNvSpPr>
              <p:nvPr/>
            </p:nvSpPr>
            <p:spPr bwMode="auto">
              <a:xfrm>
                <a:off x="4030451" y="4236073"/>
                <a:ext cx="6485149" cy="1028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r>
                  <a:rPr lang="ru-RU" sz="2000" dirty="0">
                    <a:solidFill>
                      <a:srgbClr val="000000"/>
                    </a:solidFill>
                  </a:rPr>
                  <a:t>Разность фаз колебаний</a:t>
                </a:r>
                <a:r>
                  <a:rPr lang="en-US" sz="2000" dirty="0">
                    <a:solidFill>
                      <a:srgbClr val="000000"/>
                    </a:solidFill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</a:rPr>
                  <a:t>волн в точке Р</a:t>
                </a:r>
                <a:endParaRPr lang="en-US" sz="2000" dirty="0">
                  <a:solidFill>
                    <a:srgbClr val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den>
                      </m:f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u-RU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ru-RU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24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0451" y="4236073"/>
                <a:ext cx="6485149" cy="1028680"/>
              </a:xfrm>
              <a:prstGeom prst="rect">
                <a:avLst/>
              </a:prstGeom>
              <a:blipFill>
                <a:blip r:embed="rId3"/>
                <a:stretch>
                  <a:fillRect l="-940" t="-35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184549"/>
              </p:ext>
            </p:extLst>
          </p:nvPr>
        </p:nvGraphicFramePr>
        <p:xfrm>
          <a:off x="533401" y="1520825"/>
          <a:ext cx="320040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8" name="Точечный рисунок" r:id="rId4" imgW="3200000" imgH="2019048" progId="Paint.Picture">
                  <p:embed/>
                </p:oleObj>
              </mc:Choice>
              <mc:Fallback>
                <p:oleObj name="Точечный рисунок" r:id="rId4" imgW="3200000" imgH="201904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1" y="1520825"/>
                        <a:ext cx="3200400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03522" y="181992"/>
            <a:ext cx="94167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kern="0" dirty="0">
                <a:solidFill>
                  <a:srgbClr val="C00000"/>
                </a:solidFill>
                <a:cs typeface="+mn-cs"/>
              </a:rPr>
              <a:t>Связь между разностью фаз и разностью хода. Оптическая разность хода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бъект 9"/>
              <p:cNvSpPr txBox="1"/>
              <p:nvPr/>
            </p:nvSpPr>
            <p:spPr bwMode="auto">
              <a:xfrm>
                <a:off x="622365" y="4538520"/>
                <a:ext cx="2364675" cy="7280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𝜋𝜈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𝑐𝑇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Объект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365" y="4538520"/>
                <a:ext cx="2364675" cy="7280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 txBox="1"/>
              <p:nvPr/>
            </p:nvSpPr>
            <p:spPr bwMode="auto">
              <a:xfrm>
                <a:off x="4057863" y="2564309"/>
                <a:ext cx="5760794" cy="16717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r>
                  <a:rPr lang="ru-RU" sz="2000" dirty="0">
                    <a:solidFill>
                      <a:srgbClr val="000000"/>
                    </a:solidFill>
                  </a:rPr>
                  <a:t>Тогда колебания в точке </a:t>
                </a:r>
                <a:r>
                  <a:rPr lang="en-US" sz="2000" dirty="0">
                    <a:solidFill>
                      <a:srgbClr val="000000"/>
                    </a:solidFill>
                  </a:rPr>
                  <a:t>P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d>
                              <m:dPr>
                                <m:ctrlPr>
                                  <a:rPr lang="en-US" sz="20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d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ru-RU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d>
                              <m:dPr>
                                <m:ctrlPr>
                                  <a:rPr lang="en-US" sz="20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0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/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6" name="Объект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57863" y="2564309"/>
                <a:ext cx="5760794" cy="1671764"/>
              </a:xfrm>
              <a:prstGeom prst="rect">
                <a:avLst/>
              </a:prstGeom>
              <a:blipFill>
                <a:blip r:embed="rId7"/>
                <a:stretch>
                  <a:fillRect l="-1164" t="-21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7B5640F-D7EB-4130-B66F-765B24FCD469}"/>
                  </a:ext>
                </a:extLst>
              </p:cNvPr>
              <p:cNvSpPr txBox="1"/>
              <p:nvPr/>
            </p:nvSpPr>
            <p:spPr>
              <a:xfrm>
                <a:off x="4057863" y="1619372"/>
                <a:ext cx="540699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Пусть в точке О волны имеют одинаковую фазу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000" dirty="0"/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7B5640F-D7EB-4130-B66F-765B24FCD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863" y="1619372"/>
                <a:ext cx="5406993" cy="707886"/>
              </a:xfrm>
              <a:prstGeom prst="rect">
                <a:avLst/>
              </a:prstGeom>
              <a:blipFill>
                <a:blip r:embed="rId8"/>
                <a:stretch>
                  <a:fillRect l="-1240" t="-5172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0774A1-D57A-4F3A-8D6B-5FC2C5D1904A}"/>
                  </a:ext>
                </a:extLst>
              </p:cNvPr>
              <p:cNvSpPr txBox="1"/>
              <p:nvPr/>
            </p:nvSpPr>
            <p:spPr>
              <a:xfrm>
                <a:off x="10231279" y="2786850"/>
                <a:ext cx="1095428" cy="66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0774A1-D57A-4F3A-8D6B-5FC2C5D19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1279" y="2786850"/>
                <a:ext cx="1095428" cy="6696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6">
                <a:extLst>
                  <a:ext uri="{FF2B5EF4-FFF2-40B4-BE49-F238E27FC236}">
                    <a16:creationId xmlns:a16="http://schemas.microsoft.com/office/drawing/2014/main" id="{CD5E0E7B-F55D-4048-95D6-68692E9447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7862" y="5539801"/>
                <a:ext cx="7463577" cy="1063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r>
                  <a:rPr lang="en-US" sz="2000" b="1" dirty="0">
                    <a:solidFill>
                      <a:srgbClr val="000000"/>
                    </a:solidFill>
                  </a:rPr>
                  <a:t>n</a:t>
                </a:r>
                <a:r>
                  <a:rPr lang="en-US" sz="2000" b="1" dirty="0" err="1">
                    <a:solidFill>
                      <a:srgbClr val="000000"/>
                    </a:solidFill>
                    <a:sym typeface="Symbol" pitchFamily="18" charset="2"/>
                  </a:rPr>
                  <a:t>r</a:t>
                </a:r>
                <a:r>
                  <a:rPr lang="ru-RU" sz="2000" b="1" dirty="0">
                    <a:solidFill>
                      <a:srgbClr val="000000"/>
                    </a:solidFill>
                    <a:sym typeface="Symbol" pitchFamily="18" charset="2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</a:rPr>
                  <a:t>-- </a:t>
                </a:r>
                <a:r>
                  <a:rPr lang="ru-RU" sz="2000" dirty="0">
                    <a:solidFill>
                      <a:srgbClr val="000000"/>
                    </a:solidFill>
                  </a:rPr>
                  <a:t>оптический путь (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𝑑𝑙</m:t>
                        </m:r>
                      </m:e>
                    </m:nary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 </a:t>
                </a:r>
                <a:r>
                  <a:rPr lang="ru-RU" sz="2000" dirty="0">
                    <a:solidFill>
                      <a:srgbClr val="000000"/>
                    </a:solidFill>
                  </a:rPr>
                  <a:t>в случае неоднородной среды);  </a:t>
                </a:r>
              </a:p>
              <a:p>
                <a:r>
                  <a:rPr lang="ru-RU" sz="2000" b="1" dirty="0">
                    <a:solidFill>
                      <a:srgbClr val="000000"/>
                    </a:solidFill>
                    <a:sym typeface="Symbol" pitchFamily="18" charset="2"/>
                  </a:rPr>
                  <a:t></a:t>
                </a:r>
                <a:r>
                  <a:rPr lang="ru-RU" sz="2000" b="1" baseline="-25000" dirty="0">
                    <a:solidFill>
                      <a:srgbClr val="000000"/>
                    </a:solidFill>
                    <a:sym typeface="Symbol" pitchFamily="18" charset="2"/>
                  </a:rPr>
                  <a:t>21</a:t>
                </a:r>
                <a:r>
                  <a:rPr lang="ru-RU" sz="2000" b="1" dirty="0">
                    <a:solidFill>
                      <a:srgbClr val="000000"/>
                    </a:solidFill>
                    <a:sym typeface="Symbol" pitchFamily="18" charset="2"/>
                  </a:rPr>
                  <a:t> = 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n</a:t>
                </a:r>
                <a:r>
                  <a:rPr lang="en-US" sz="2000" b="1" baseline="-25000" dirty="0">
                    <a:solidFill>
                      <a:srgbClr val="000000"/>
                    </a:solidFill>
                  </a:rPr>
                  <a:t>2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r</a:t>
                </a:r>
                <a:r>
                  <a:rPr lang="en-US" sz="2000" b="1" baseline="-25000" dirty="0">
                    <a:solidFill>
                      <a:srgbClr val="000000"/>
                    </a:solidFill>
                  </a:rPr>
                  <a:t>2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 - n</a:t>
                </a:r>
                <a:r>
                  <a:rPr lang="en-US" sz="2000" b="1" baseline="-25000" dirty="0">
                    <a:solidFill>
                      <a:srgbClr val="000000"/>
                    </a:solidFill>
                  </a:rPr>
                  <a:t>1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r</a:t>
                </a:r>
                <a:r>
                  <a:rPr lang="en-US" sz="2000" b="1" baseline="-25000" dirty="0">
                    <a:solidFill>
                      <a:srgbClr val="000000"/>
                    </a:solidFill>
                  </a:rPr>
                  <a:t>1</a:t>
                </a:r>
                <a:r>
                  <a:rPr lang="ru-RU" sz="2000" dirty="0">
                    <a:solidFill>
                      <a:srgbClr val="000000"/>
                    </a:solidFill>
                  </a:rPr>
                  <a:t>    </a:t>
                </a:r>
                <a:r>
                  <a:rPr lang="en-US" sz="2000" dirty="0">
                    <a:solidFill>
                      <a:srgbClr val="000000"/>
                    </a:solidFill>
                  </a:rPr>
                  <a:t>-</a:t>
                </a:r>
                <a:r>
                  <a:rPr lang="ru-RU" sz="2000" dirty="0">
                    <a:solidFill>
                      <a:srgbClr val="000000"/>
                    </a:solidFill>
                  </a:rPr>
                  <a:t>- оптическая разность хода;</a:t>
                </a:r>
              </a:p>
              <a:p>
                <a:r>
                  <a:rPr lang="en-US" sz="2000" b="1" dirty="0">
                    <a:solidFill>
                      <a:srgbClr val="000000"/>
                    </a:solidFill>
                  </a:rPr>
                  <a:t>r</a:t>
                </a:r>
                <a:r>
                  <a:rPr lang="en-US" sz="2000" b="1" baseline="-25000" dirty="0">
                    <a:solidFill>
                      <a:srgbClr val="000000"/>
                    </a:solidFill>
                  </a:rPr>
                  <a:t>2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 - r</a:t>
                </a:r>
                <a:r>
                  <a:rPr lang="en-US" sz="2000" b="1" baseline="-25000" dirty="0">
                    <a:solidFill>
                      <a:srgbClr val="000000"/>
                    </a:solidFill>
                  </a:rPr>
                  <a:t>1</a:t>
                </a:r>
                <a:r>
                  <a:rPr lang="ru-RU" sz="2000" b="1" baseline="-25000" dirty="0">
                    <a:solidFill>
                      <a:srgbClr val="000000"/>
                    </a:solidFill>
                  </a:rPr>
                  <a:t>   </a:t>
                </a:r>
                <a:r>
                  <a:rPr lang="ru-RU" sz="2000" b="1" dirty="0">
                    <a:solidFill>
                      <a:srgbClr val="000000"/>
                    </a:solidFill>
                  </a:rPr>
                  <a:t> </a:t>
                </a:r>
                <a:r>
                  <a:rPr lang="ru-RU" sz="2000" dirty="0">
                    <a:solidFill>
                      <a:srgbClr val="000000"/>
                    </a:solidFill>
                  </a:rPr>
                  <a:t>-</a:t>
                </a:r>
                <a:r>
                  <a:rPr lang="en-US" sz="2000" dirty="0">
                    <a:solidFill>
                      <a:srgbClr val="000000"/>
                    </a:solidFill>
                  </a:rPr>
                  <a:t>-</a:t>
                </a:r>
                <a:r>
                  <a:rPr lang="ru-RU" sz="2000" dirty="0">
                    <a:solidFill>
                      <a:srgbClr val="000000"/>
                    </a:solidFill>
                  </a:rPr>
                  <a:t> геометрическая разность хода.</a:t>
                </a:r>
              </a:p>
            </p:txBody>
          </p:sp>
        </mc:Choice>
        <mc:Fallback xmlns="">
          <p:sp>
            <p:nvSpPr>
              <p:cNvPr id="29" name="Text Box 6">
                <a:extLst>
                  <a:ext uri="{FF2B5EF4-FFF2-40B4-BE49-F238E27FC236}">
                    <a16:creationId xmlns:a16="http://schemas.microsoft.com/office/drawing/2014/main" id="{CD5E0E7B-F55D-4048-95D6-68692E944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57862" y="5539801"/>
                <a:ext cx="7463577" cy="1063240"/>
              </a:xfrm>
              <a:prstGeom prst="rect">
                <a:avLst/>
              </a:prstGeom>
              <a:blipFill>
                <a:blip r:embed="rId10"/>
                <a:stretch>
                  <a:fillRect l="-899" t="-59195" b="-264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84F54C0-4BA2-4816-9FA6-D54324DFBEC0}"/>
                  </a:ext>
                </a:extLst>
              </p:cNvPr>
              <p:cNvSpPr txBox="1"/>
              <p:nvPr/>
            </p:nvSpPr>
            <p:spPr>
              <a:xfrm>
                <a:off x="585182" y="5435600"/>
                <a:ext cx="201612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000" dirty="0"/>
                  <a:t> -- длина волны</a:t>
                </a:r>
              </a:p>
              <a:p>
                <a:r>
                  <a:rPr lang="ru-RU" sz="2000" dirty="0"/>
                  <a:t>в вакууме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84F54C0-4BA2-4816-9FA6-D54324DFB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82" y="5435600"/>
                <a:ext cx="2016129" cy="707886"/>
              </a:xfrm>
              <a:prstGeom prst="rect">
                <a:avLst/>
              </a:prstGeom>
              <a:blipFill>
                <a:blip r:embed="rId11"/>
                <a:stretch>
                  <a:fillRect l="-3323" t="-5172" r="-1511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300C58C-67B0-4F4F-A13B-D158FB72581D}"/>
              </a:ext>
            </a:extLst>
          </p:cNvPr>
          <p:cNvSpPr txBox="1"/>
          <p:nvPr/>
        </p:nvSpPr>
        <p:spPr>
          <a:xfrm>
            <a:off x="2547047" y="558800"/>
            <a:ext cx="7097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Условия максимумов и минимумов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99D104-73A9-4FD2-B868-F51A842A395D}"/>
                  </a:ext>
                </a:extLst>
              </p:cNvPr>
              <p:cNvSpPr txBox="1"/>
              <p:nvPr/>
            </p:nvSpPr>
            <p:spPr>
              <a:xfrm>
                <a:off x="1259840" y="2266573"/>
                <a:ext cx="67739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Максимумы</a:t>
                </a:r>
                <a:r>
                  <a:rPr lang="en-US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=0,  ±1,  ±2,  …</m:t>
                    </m:r>
                  </m:oMath>
                </a14:m>
                <a:r>
                  <a:rPr lang="ru-RU" dirty="0"/>
                  <a:t>  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99D104-73A9-4FD2-B868-F51A842A3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840" y="2266573"/>
                <a:ext cx="6773906" cy="461665"/>
              </a:xfrm>
              <a:prstGeom prst="rect">
                <a:avLst/>
              </a:prstGeom>
              <a:blipFill>
                <a:blip r:embed="rId2"/>
                <a:stretch>
                  <a:fillRect l="-1440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90072D1-7BD5-4783-8044-FF6B12DFFE24}"/>
                  </a:ext>
                </a:extLst>
              </p:cNvPr>
              <p:cNvSpPr txBox="1"/>
              <p:nvPr/>
            </p:nvSpPr>
            <p:spPr>
              <a:xfrm>
                <a:off x="1259840" y="3789680"/>
                <a:ext cx="74142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Минимумы</a:t>
                </a:r>
                <a:r>
                  <a:rPr lang="en-US" dirty="0"/>
                  <a:t>   </a:t>
                </a:r>
                <a:r>
                  <a:rPr lang="ru-RU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1/2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=0,  ±1,  ±2,  …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90072D1-7BD5-4783-8044-FF6B12DFF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840" y="3789680"/>
                <a:ext cx="7414209" cy="461665"/>
              </a:xfrm>
              <a:prstGeom prst="rect">
                <a:avLst/>
              </a:prstGeom>
              <a:blipFill>
                <a:blip r:embed="rId3"/>
                <a:stretch>
                  <a:fillRect l="-1316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496678"/>
              </p:ext>
            </p:extLst>
          </p:nvPr>
        </p:nvGraphicFramePr>
        <p:xfrm>
          <a:off x="203200" y="1700739"/>
          <a:ext cx="3741738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2" name="Точечный рисунок" r:id="rId3" imgW="3371429" imgH="4258269" progId="Paint.Picture">
                  <p:embed/>
                </p:oleObj>
              </mc:Choice>
              <mc:Fallback>
                <p:oleObj name="Точечный рисунок" r:id="rId3" imgW="3371429" imgH="4258269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1700739"/>
                        <a:ext cx="3741738" cy="47244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36CB38B-786A-4202-8C73-4DC75E859F79}"/>
              </a:ext>
            </a:extLst>
          </p:cNvPr>
          <p:cNvSpPr txBox="1"/>
          <p:nvPr/>
        </p:nvSpPr>
        <p:spPr>
          <a:xfrm>
            <a:off x="477520" y="432861"/>
            <a:ext cx="114706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CC0000"/>
                </a:solidFill>
              </a:rPr>
              <a:t>Интерференционная картина</a:t>
            </a:r>
            <a:r>
              <a:rPr lang="en-US" sz="3600" dirty="0">
                <a:solidFill>
                  <a:srgbClr val="CC0000"/>
                </a:solidFill>
              </a:rPr>
              <a:t> </a:t>
            </a:r>
            <a:r>
              <a:rPr lang="ru-RU" sz="3600" dirty="0">
                <a:solidFill>
                  <a:srgbClr val="CC0000"/>
                </a:solidFill>
              </a:rPr>
              <a:t>от двух источников</a:t>
            </a:r>
            <a:endParaRPr lang="ru-RU" sz="36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9E0062-3213-4FCE-8740-90710378EF85}"/>
                  </a:ext>
                </a:extLst>
              </p:cNvPr>
              <p:cNvSpPr txBox="1"/>
              <p:nvPr/>
            </p:nvSpPr>
            <p:spPr>
              <a:xfrm>
                <a:off x="5628640" y="1469906"/>
                <a:ext cx="40778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b="0" dirty="0">
                    <a:latin typeface="+mn-lt"/>
                  </a:rPr>
                  <a:t>Характерные соотношения</a:t>
                </a:r>
                <a:endParaRPr lang="en-US" sz="2000" b="0" dirty="0">
                  <a:latin typeface="+mn-lt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    (1</a:t>
                </a:r>
                <a:r>
                  <a:rPr lang="ru-RU" sz="2000" dirty="0"/>
                  <a:t> м, 1 мм, 0.5 мкм</a:t>
                </a:r>
                <a:r>
                  <a:rPr lang="en-US" sz="2000" dirty="0"/>
                  <a:t>)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9E0062-3213-4FCE-8740-90710378E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640" y="1469906"/>
                <a:ext cx="4077848" cy="707886"/>
              </a:xfrm>
              <a:prstGeom prst="rect">
                <a:avLst/>
              </a:prstGeom>
              <a:blipFill>
                <a:blip r:embed="rId5"/>
                <a:stretch>
                  <a:fillRect l="-1495" t="-4310" r="-897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C758C4-E059-422B-B4BB-EAB93452069F}"/>
                  </a:ext>
                </a:extLst>
              </p:cNvPr>
              <p:cNvSpPr txBox="1"/>
              <p:nvPr/>
            </p:nvSpPr>
            <p:spPr>
              <a:xfrm>
                <a:off x="5547360" y="2443089"/>
                <a:ext cx="5026311" cy="985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C758C4-E059-422B-B4BB-EAB934520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2443089"/>
                <a:ext cx="5026311" cy="9859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84E15C-B056-4D4A-AF05-60E991824492}"/>
                  </a:ext>
                </a:extLst>
              </p:cNvPr>
              <p:cNvSpPr txBox="1"/>
              <p:nvPr/>
            </p:nvSpPr>
            <p:spPr>
              <a:xfrm>
                <a:off x="5547360" y="3560152"/>
                <a:ext cx="5032275" cy="985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ru-RU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84E15C-B056-4D4A-AF05-60E991824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3560152"/>
                <a:ext cx="5032275" cy="985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F8BD99-641A-47A0-A86E-BF231A160121}"/>
                  </a:ext>
                </a:extLst>
              </p:cNvPr>
              <p:cNvSpPr txBox="1"/>
              <p:nvPr/>
            </p:nvSpPr>
            <p:spPr>
              <a:xfrm>
                <a:off x="5564824" y="5293360"/>
                <a:ext cx="3785973" cy="533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Разность хода</a:t>
                </a:r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𝑥𝑑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F8BD99-641A-47A0-A86E-BF231A160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824" y="5293360"/>
                <a:ext cx="3785973" cy="533992"/>
              </a:xfrm>
              <a:prstGeom prst="rect">
                <a:avLst/>
              </a:prstGeom>
              <a:blipFill>
                <a:blip r:embed="rId8"/>
                <a:stretch>
                  <a:fillRect l="-1771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6C412C2-6172-4D68-A1ED-C0866991499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291" y="2135645"/>
            <a:ext cx="1689069" cy="42894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BBE3B5-9FC5-4954-8CCF-3EDDC2F28CE3}"/>
                  </a:ext>
                </a:extLst>
              </p:cNvPr>
              <p:cNvSpPr txBox="1"/>
              <p:nvPr/>
            </p:nvSpPr>
            <p:spPr>
              <a:xfrm>
                <a:off x="2326640" y="1757680"/>
                <a:ext cx="6200415" cy="6350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Максимумы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=0,  ±1,  ±2,  …</m:t>
                    </m:r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BBE3B5-9FC5-4954-8CCF-3EDDC2F28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40" y="1757680"/>
                <a:ext cx="6200415" cy="635046"/>
              </a:xfrm>
              <a:prstGeom prst="rect">
                <a:avLst/>
              </a:prstGeom>
              <a:blipFill>
                <a:blip r:embed="rId2"/>
                <a:stretch>
                  <a:fillRect l="-1573" b="-7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276041-1587-4194-BDF3-168AC1B077F9}"/>
                  </a:ext>
                </a:extLst>
              </p:cNvPr>
              <p:cNvSpPr txBox="1"/>
              <p:nvPr/>
            </p:nvSpPr>
            <p:spPr>
              <a:xfrm>
                <a:off x="2326640" y="2768600"/>
                <a:ext cx="7229800" cy="1004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Минимумы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+1/2)</m:t>
                    </m:r>
                  </m:oMath>
                </a14:m>
                <a:r>
                  <a:rPr lang="en-US" dirty="0"/>
                  <a:t>,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=0,  ±1,  ±2,  …</m:t>
                    </m:r>
                  </m:oMath>
                </a14:m>
                <a:r>
                  <a:rPr lang="en-US" dirty="0"/>
                  <a:t> 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276041-1587-4194-BDF3-168AC1B07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40" y="2768600"/>
                <a:ext cx="7229800" cy="1004378"/>
              </a:xfrm>
              <a:prstGeom prst="rect">
                <a:avLst/>
              </a:prstGeom>
              <a:blipFill>
                <a:blip r:embed="rId3"/>
                <a:stretch>
                  <a:fillRect l="-1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363E68-9F31-4AD3-AD2E-744658BAFFC9}"/>
                  </a:ext>
                </a:extLst>
              </p:cNvPr>
              <p:cNvSpPr txBox="1"/>
              <p:nvPr/>
            </p:nvSpPr>
            <p:spPr>
              <a:xfrm>
                <a:off x="2326640" y="3831329"/>
                <a:ext cx="4969502" cy="6350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Период следования полос  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363E68-9F31-4AD3-AD2E-744658BAF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40" y="3831329"/>
                <a:ext cx="4969502" cy="635046"/>
              </a:xfrm>
              <a:prstGeom prst="rect">
                <a:avLst/>
              </a:prstGeom>
              <a:blipFill>
                <a:blip r:embed="rId4"/>
                <a:stretch>
                  <a:fillRect l="-1963" b="-7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373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1635760" y="2811770"/>
            <a:ext cx="80724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342900"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Волны называются </a:t>
            </a:r>
            <a:r>
              <a:rPr lang="ru-RU" sz="2000" dirty="0">
                <a:solidFill>
                  <a:srgbClr val="FF0000"/>
                </a:solidFill>
                <a:cs typeface="Times New Roman" pitchFamily="18" charset="0"/>
              </a:rPr>
              <a:t>когерентными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, если обладают следующими свойствами:</a:t>
            </a:r>
            <a:endParaRPr lang="ru-RU" sz="2000" dirty="0">
              <a:solidFill>
                <a:srgbClr val="000000"/>
              </a:solidFill>
            </a:endParaRPr>
          </a:p>
          <a:p>
            <a:pPr indent="342900" eaLnBrk="0" hangingPunct="0"/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частоты волн должны быть одинаковы;</a:t>
            </a:r>
            <a:endParaRPr lang="ru-RU" sz="2000" dirty="0">
              <a:solidFill>
                <a:srgbClr val="000000"/>
              </a:solidFill>
            </a:endParaRPr>
          </a:p>
          <a:p>
            <a:pPr indent="342900" eaLnBrk="0" hangingPunct="0"/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разность фаз должна оставаться постоянной;</a:t>
            </a:r>
            <a:endParaRPr lang="ru-RU" sz="2000" dirty="0">
              <a:solidFill>
                <a:srgbClr val="000000"/>
              </a:solidFill>
            </a:endParaRPr>
          </a:p>
          <a:p>
            <a:pPr indent="342900" eaLnBrk="0" hangingPunct="0"/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направления, в которых совершаются колебания световых векторов, должны совпадать.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CC7CD-6E6F-43D3-9B43-59EF4A64CB9D}"/>
              </a:ext>
            </a:extLst>
          </p:cNvPr>
          <p:cNvSpPr txBox="1"/>
          <p:nvPr/>
        </p:nvSpPr>
        <p:spPr>
          <a:xfrm>
            <a:off x="4206240" y="548640"/>
            <a:ext cx="3079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Когерентность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363101-F6E7-42CC-A118-0CE2B6665540}"/>
              </a:ext>
            </a:extLst>
          </p:cNvPr>
          <p:cNvSpPr txBox="1"/>
          <p:nvPr/>
        </p:nvSpPr>
        <p:spPr>
          <a:xfrm>
            <a:off x="1635760" y="1442720"/>
            <a:ext cx="72505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Монохроматические волны и точечные источники – абстракции.</a:t>
            </a:r>
          </a:p>
          <a:p>
            <a:endParaRPr lang="ru-RU" sz="2000" dirty="0"/>
          </a:p>
          <a:p>
            <a:r>
              <a:rPr lang="ru-RU" sz="2000" dirty="0"/>
              <a:t>Когда можно пользоваться этими абстракциями?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39DF9-3EA4-422A-802F-796992BFF8D2}"/>
              </a:ext>
            </a:extLst>
          </p:cNvPr>
          <p:cNvSpPr txBox="1"/>
          <p:nvPr/>
        </p:nvSpPr>
        <p:spPr>
          <a:xfrm>
            <a:off x="1635760" y="5262880"/>
            <a:ext cx="7373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Различают </a:t>
            </a:r>
            <a:r>
              <a:rPr lang="ru-RU" sz="2000" dirty="0">
                <a:solidFill>
                  <a:srgbClr val="FF0000"/>
                </a:solidFill>
              </a:rPr>
              <a:t>временную</a:t>
            </a:r>
            <a:r>
              <a:rPr lang="ru-RU" sz="2000" dirty="0"/>
              <a:t> (связанную с </a:t>
            </a:r>
            <a:r>
              <a:rPr lang="ru-RU" sz="2000" dirty="0" err="1"/>
              <a:t>немонохроматичностью</a:t>
            </a:r>
            <a:r>
              <a:rPr lang="ru-RU" sz="2000" dirty="0"/>
              <a:t>)</a:t>
            </a:r>
          </a:p>
          <a:p>
            <a:r>
              <a:rPr lang="ru-RU" sz="2000" dirty="0"/>
              <a:t>и </a:t>
            </a:r>
            <a:r>
              <a:rPr lang="ru-RU" sz="2000" dirty="0">
                <a:solidFill>
                  <a:srgbClr val="FF0000"/>
                </a:solidFill>
              </a:rPr>
              <a:t>пространственную</a:t>
            </a:r>
            <a:r>
              <a:rPr lang="ru-RU" sz="2000" dirty="0"/>
              <a:t> (связанную с </a:t>
            </a:r>
            <a:r>
              <a:rPr lang="ru-RU" sz="2000" dirty="0" err="1"/>
              <a:t>неточечностью</a:t>
            </a:r>
            <a:r>
              <a:rPr lang="ru-RU" sz="2000" dirty="0"/>
              <a:t>) когерентность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1268</Words>
  <Application>Microsoft Office PowerPoint</Application>
  <PresentationFormat>Широкоэкранный</PresentationFormat>
  <Paragraphs>186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Calibri</vt:lpstr>
      <vt:lpstr>Cambria Math</vt:lpstr>
      <vt:lpstr>Times New Roman</vt:lpstr>
      <vt:lpstr>1_Оформление по умолчанию</vt:lpstr>
      <vt:lpstr>Тема Office</vt:lpstr>
      <vt:lpstr>4_Оформление по умолчанию</vt:lpstr>
      <vt:lpstr>Точечный рисунок</vt:lpstr>
      <vt:lpstr>Интерференция световых волн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Бизеркало Френеля</vt:lpstr>
      <vt:lpstr>Бипризма Френеля</vt:lpstr>
      <vt:lpstr>Схема Ллойда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Интерференция 2</dc:title>
  <dc:creator>Седов</dc:creator>
  <dc:description>Юнг,бипризма, пленки</dc:description>
  <cp:lastModifiedBy>dvp1234567@outlook.com</cp:lastModifiedBy>
  <cp:revision>135</cp:revision>
  <dcterms:created xsi:type="dcterms:W3CDTF">2001-02-16T23:48:41Z</dcterms:created>
  <dcterms:modified xsi:type="dcterms:W3CDTF">2022-02-24T08:16:02Z</dcterms:modified>
</cp:coreProperties>
</file>