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09" r:id="rId2"/>
    <p:sldId id="312" r:id="rId3"/>
    <p:sldId id="346" r:id="rId4"/>
    <p:sldId id="313" r:id="rId5"/>
    <p:sldId id="325" r:id="rId6"/>
    <p:sldId id="315" r:id="rId7"/>
    <p:sldId id="316" r:id="rId8"/>
    <p:sldId id="317" r:id="rId9"/>
    <p:sldId id="318" r:id="rId10"/>
    <p:sldId id="319" r:id="rId11"/>
    <p:sldId id="332" r:id="rId12"/>
    <p:sldId id="347" r:id="rId13"/>
    <p:sldId id="333" r:id="rId14"/>
    <p:sldId id="348" r:id="rId15"/>
    <p:sldId id="339" r:id="rId16"/>
    <p:sldId id="350" r:id="rId17"/>
    <p:sldId id="340" r:id="rId18"/>
    <p:sldId id="349" r:id="rId19"/>
    <p:sldId id="341" r:id="rId20"/>
    <p:sldId id="320" r:id="rId21"/>
    <p:sldId id="343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77996-3446-4C78-B7A6-FA2DC2293FF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51A6C-8333-4116-A069-59D339A3EA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57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19C8EB-ACFE-425E-9D55-EF20B4C8FFC8}" type="slidenum">
              <a:rPr lang="ru-RU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86213-80E0-47FB-97A4-132D2F45B0FC}" type="slidenum">
              <a:rPr lang="ru-RU"/>
              <a:pPr/>
              <a:t>13</a:t>
            </a:fld>
            <a:endParaRPr lang="ru-RU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FC14A8-275B-4346-8201-EA8D052524EC}" type="slidenum">
              <a:rPr lang="ru-RU"/>
              <a:pPr/>
              <a:t>17</a:t>
            </a:fld>
            <a:endParaRPr lang="ru-RU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61F91-FC12-4C9C-830F-6097AFF1474D}" type="slidenum">
              <a:rPr lang="ru-RU">
                <a:solidFill>
                  <a:prstClr val="black"/>
                </a:solidFill>
              </a:rPr>
              <a:pPr/>
              <a:t>19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60EE48-C724-49BB-BF5E-C06FC824A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CE95F4B-EF59-4859-B9B8-714B2FE1B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A58836-C88B-4731-AD35-488250656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D8FEDB-CF1B-418B-BBC7-875A80330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ABFAE7-25F6-4A06-A0DD-70EC9020B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51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F6EC3-4BE8-4FC7-8E8A-A7A1C61BF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F6FEAE2-0102-4290-9B65-F6B7D4BEB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442B6A-C4AE-4F38-BE5E-68C8F7E10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7471DD-2369-48A2-8100-0960813F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8873E5-612E-4A11-AF45-54EEDB849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450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2C4191A-3DE0-40C6-847A-0BAECAACC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786A0E-20FF-4691-87EA-3F2DDCAEC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4DE426-03CC-4A73-8CF0-DEC9C4A95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982294-8ED7-4AC7-8233-285300293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97816B-2AC9-41B9-AFB9-11023531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37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54B4A-094E-4884-9E94-3D7944D4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AD458E-85C0-4024-8BFD-88C233B72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EAA625-6789-442A-A0FC-1B48FDB7E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9ECE08-7DCE-4021-BE2D-494110C7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1C2A0C-CACE-4B03-80FF-E94F05AF0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42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21A038-C531-4034-82D3-F42427AE6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A6AB7E-5D90-498C-9848-409A96031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86DE84-CD96-4639-A3FB-8AB822E3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95A2980-0FEB-46B7-8637-C66C42B9F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A19210-BD35-49D3-AF4F-F47B4B11C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81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C7F93E-69D2-43F4-8F2E-7D56B2E3D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A4E1D2-0110-4719-AE28-C8B74E02AF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FD5CBC-7514-49AC-B819-8D19C5EDA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251517-C618-4A16-8571-2F61CA6AE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903480-E096-4DDC-9D6E-0654B79BD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DB2309-DCC0-46BC-85B9-4BAC215F5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54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A70535-C505-4FDD-B252-C062C95D1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5A80E3-EC6C-435F-AE43-AF3F2B7DE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AFA6578-59F2-4DF8-B45A-CBAA759FE9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922E564-5943-4E94-A72C-88B62A78EC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8A3854B-5303-47ED-AE03-3FE596B7E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2399400-4B43-41D6-BF1F-8DB108DA7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81EE09D-73F2-40C3-806B-60B95B49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1C2ADD0-EBDA-482B-9F83-67A8EAC3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9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6D906-1D52-465A-8ECF-F70360E09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FE62F36-3642-4C32-9A50-25EF43EDB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1590E5A-59BD-4C83-8309-3B50EC933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F5F3A3-F2A6-440F-B660-7853E48A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4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3F6DE0F-5595-47FD-943B-9FB63EAC5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A53CC0E-99F3-41DE-984B-2B270694C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662DA52-0E49-44A5-8128-28CF2B59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74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CD1E8E-8C72-4BC2-A3FF-990A94CC4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710F9D-B3B4-4C1F-8199-09003AB9B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0FA049-AF19-446D-9652-653173B6F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B32246-A508-4B53-9FF2-5EA9CFF58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8EBB32-9BB5-4CAA-B26A-908D85FCB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E7A2D2-4ADD-4C17-8F90-FF350CF5F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631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F0B22-CF4E-4EA2-8A2B-20D4C13A3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E6AF48D-8402-452D-B41F-8BCBD7F0BB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5622B0-BCB7-46A0-916D-C147C00DC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7C61ACE-3EEA-475F-B31F-9C0E9FC0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248D98-F46A-4E36-83B7-1357EB01F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BCE527E-A59D-4439-B178-833172C9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0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83A7A3-23A9-4723-AB50-6992DDC2F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476349-3E39-4097-B235-80AAF064A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510E10-2401-4150-A760-BAC8DDEA7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C1FF3-B7B8-419E-884A-373D22253CCD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26C8B3-C3D3-4D5E-935F-FFADAD12F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477F39-9070-4159-BA41-518F4D37D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6687C-396B-4B2E-B479-D05264775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365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7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49.png"/><Relationship Id="rId10" Type="http://schemas.openxmlformats.org/officeDocument/2006/relationships/image" Target="../media/image55.png"/><Relationship Id="rId4" Type="http://schemas.openxmlformats.org/officeDocument/2006/relationships/image" Target="../media/image48.png"/><Relationship Id="rId9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60.png"/><Relationship Id="rId7" Type="http://schemas.openxmlformats.org/officeDocument/2006/relationships/image" Target="../media/image13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18" Type="http://schemas.openxmlformats.org/officeDocument/2006/relationships/image" Target="../media/image17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20.pn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40.png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8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image" Target="../media/image1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23.png"/><Relationship Id="rId3" Type="http://schemas.openxmlformats.org/officeDocument/2006/relationships/image" Target="../media/image21.png"/><Relationship Id="rId7" Type="http://schemas.openxmlformats.org/officeDocument/2006/relationships/image" Target="../media/image7.wmf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6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25.png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Relationship Id="rId1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Прямоугольник 4"/>
          <p:cNvSpPr>
            <a:spLocks noChangeArrowheads="1"/>
          </p:cNvSpPr>
          <p:nvPr/>
        </p:nvSpPr>
        <p:spPr bwMode="auto">
          <a:xfrm>
            <a:off x="2058988" y="606832"/>
            <a:ext cx="794257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Интерференция в тонких плёнках 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Прямоугольник 4"/>
          <p:cNvSpPr>
            <a:spLocks noChangeArrowheads="1"/>
          </p:cNvSpPr>
          <p:nvPr/>
        </p:nvSpPr>
        <p:spPr bwMode="auto">
          <a:xfrm>
            <a:off x="1714554" y="1459017"/>
            <a:ext cx="8762892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Интерференция от плоскопараллельной пластины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Полосы равного наклона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0" hangingPunct="0"/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2662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438" y="3172977"/>
            <a:ext cx="3571875" cy="269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4AF748-B4E5-4ADD-AEC0-742D95E4DAFB}"/>
                  </a:ext>
                </a:extLst>
              </p:cNvPr>
              <p:cNvSpPr txBox="1"/>
              <p:nvPr/>
            </p:nvSpPr>
            <p:spPr>
              <a:xfrm>
                <a:off x="5299969" y="4403325"/>
                <a:ext cx="5966249" cy="13779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ru-RU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𝑛𝑑</m:t>
                          </m:r>
                        </m:num>
                        <m:den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</m:func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func>
                                <m:func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tan</m:t>
                                  </m:r>
                                </m:fName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func>
                            </m:e>
                          </m:d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𝑛𝑑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e>
                      </m:ra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24AF748-B4E5-4ADD-AEC0-742D95E4D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969" y="4403325"/>
                <a:ext cx="5966249" cy="13779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8A3876B-28A2-4B97-96D8-3F8A2821E4DC}"/>
                  </a:ext>
                </a:extLst>
              </p:cNvPr>
              <p:cNvSpPr txBox="1"/>
              <p:nvPr/>
            </p:nvSpPr>
            <p:spPr>
              <a:xfrm>
                <a:off x="6897949" y="3034477"/>
                <a:ext cx="164519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func>
                        <m:func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func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8A3876B-28A2-4B97-96D8-3F8A2821E4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7949" y="3034477"/>
                <a:ext cx="1645194" cy="307777"/>
              </a:xfrm>
              <a:prstGeom prst="rect">
                <a:avLst/>
              </a:prstGeom>
              <a:blipFill>
                <a:blip r:embed="rId4"/>
                <a:stretch>
                  <a:fillRect l="-3346" r="-4461" b="-3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681AFA-C02D-46D2-BF99-F8B3F72740AE}"/>
                  </a:ext>
                </a:extLst>
              </p:cNvPr>
              <p:cNvSpPr txBox="1"/>
              <p:nvPr/>
            </p:nvSpPr>
            <p:spPr>
              <a:xfrm>
                <a:off x="934720" y="853440"/>
                <a:ext cx="1043747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10. Расстояние между вторым и четвертым светлыми кольцами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Ньютона в отраженном свете равно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мм. Определите радиус девятого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темного кольца.</a:t>
                </a:r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0681AFA-C02D-46D2-BF99-F8B3F72740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720" y="853440"/>
                <a:ext cx="10437473" cy="1200329"/>
              </a:xfrm>
              <a:prstGeom prst="rect">
                <a:avLst/>
              </a:prstGeom>
              <a:blipFill>
                <a:blip r:embed="rId2"/>
                <a:stretch>
                  <a:fillRect l="-876" t="-4061" r="-58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BB3615-10F1-468D-9F58-5C52DA82D392}"/>
                  </a:ext>
                </a:extLst>
              </p:cNvPr>
              <p:cNvSpPr txBox="1"/>
              <p:nvPr/>
            </p:nvSpPr>
            <p:spPr>
              <a:xfrm>
                <a:off x="1066800" y="2834640"/>
                <a:ext cx="9866675" cy="2879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Радиусы светлых колец определяются равенством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ru-RU" sz="2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 радиусы темных — равенством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Соответственно радиусы 2-го,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4-го светлых и 9-го темного кольца равны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ra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и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rad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Из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условия задачи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rad>
                    <m:r>
                      <a:rPr lang="ru-R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rad>
                    <m:r>
                      <a:rPr lang="ru-RU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поэтому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</m:rad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=4.2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мм.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BB3615-10F1-468D-9F58-5C52DA82D3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834640"/>
                <a:ext cx="9866675" cy="2879250"/>
              </a:xfrm>
              <a:prstGeom prst="rect">
                <a:avLst/>
              </a:prstGeom>
              <a:blipFill>
                <a:blip r:embed="rId3"/>
                <a:stretch>
                  <a:fillRect l="-926" r="-1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0158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363303" y="650824"/>
            <a:ext cx="57924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3600" b="1" dirty="0">
                <a:solidFill>
                  <a:srgbClr val="C00000"/>
                </a:solidFill>
              </a:rPr>
              <a:t>Дифракция световых волн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211494" y="1665519"/>
            <a:ext cx="8204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solidFill>
                  <a:srgbClr val="FF3300"/>
                </a:solidFill>
              </a:rPr>
              <a:t>   </a:t>
            </a:r>
            <a:r>
              <a:rPr lang="ru-RU" sz="2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называется огибание волнами препятствий.</a:t>
            </a:r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A76D0736-5538-4CB3-9FAA-FAC9B70BF267}"/>
              </a:ext>
            </a:extLst>
          </p:cNvPr>
          <p:cNvGrpSpPr/>
          <p:nvPr/>
        </p:nvGrpSpPr>
        <p:grpSpPr>
          <a:xfrm>
            <a:off x="536230" y="2654284"/>
            <a:ext cx="4591417" cy="2641588"/>
            <a:chOff x="1196824" y="2782669"/>
            <a:chExt cx="4591417" cy="2641588"/>
          </a:xfrm>
        </p:grpSpPr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0EE43D05-B14C-4DA5-9BFE-7F75C6AD9CD5}"/>
                </a:ext>
              </a:extLst>
            </p:cNvPr>
            <p:cNvSpPr/>
            <p:nvPr/>
          </p:nvSpPr>
          <p:spPr>
            <a:xfrm>
              <a:off x="3497802" y="3764132"/>
              <a:ext cx="1509204" cy="142834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>
              <a:extLst>
                <a:ext uri="{FF2B5EF4-FFF2-40B4-BE49-F238E27FC236}">
                  <a16:creationId xmlns:a16="http://schemas.microsoft.com/office/drawing/2014/main" id="{0CD697B1-594C-48C3-8FBB-1156115CF73B}"/>
                </a:ext>
              </a:extLst>
            </p:cNvPr>
            <p:cNvCxnSpPr/>
            <p:nvPr/>
          </p:nvCxnSpPr>
          <p:spPr>
            <a:xfrm flipV="1">
              <a:off x="1455938" y="3133817"/>
              <a:ext cx="4252404" cy="166012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39ED97B2-C661-4CBC-B22A-E56A98959F3B}"/>
                </a:ext>
              </a:extLst>
            </p:cNvPr>
            <p:cNvCxnSpPr>
              <a:cxnSpLocks/>
            </p:cNvCxnSpPr>
            <p:nvPr/>
          </p:nvCxnSpPr>
          <p:spPr>
            <a:xfrm>
              <a:off x="1455938" y="4793942"/>
              <a:ext cx="4332303" cy="630315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FE6A532D-3F38-4845-B47A-00F233B8038F}"/>
                    </a:ext>
                  </a:extLst>
                </p:cNvPr>
                <p:cNvSpPr txBox="1"/>
                <p:nvPr/>
              </p:nvSpPr>
              <p:spPr>
                <a:xfrm>
                  <a:off x="1196824" y="4653872"/>
                  <a:ext cx="17921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FE6A532D-3F38-4845-B47A-00F233B803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96824" y="4653872"/>
                  <a:ext cx="17921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34483" r="-27586" b="-652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909748C-7AB8-468E-B31A-154EF36090D4}"/>
                </a:ext>
              </a:extLst>
            </p:cNvPr>
            <p:cNvSpPr txBox="1"/>
            <p:nvPr/>
          </p:nvSpPr>
          <p:spPr>
            <a:xfrm>
              <a:off x="3852908" y="2782669"/>
              <a:ext cx="13831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освещенная</a:t>
              </a:r>
            </a:p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зона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92B36C6-6FFE-4DDE-855B-B4CCAC00A4D5}"/>
                </a:ext>
              </a:extLst>
            </p:cNvPr>
            <p:cNvSpPr txBox="1"/>
            <p:nvPr/>
          </p:nvSpPr>
          <p:spPr>
            <a:xfrm>
              <a:off x="5149925" y="3822874"/>
              <a:ext cx="6383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зона</a:t>
              </a:r>
            </a:p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тени</a:t>
              </a:r>
            </a:p>
          </p:txBody>
        </p:sp>
      </p:grpSp>
      <p:sp>
        <p:nvSpPr>
          <p:cNvPr id="2" name="Овал 1">
            <a:extLst>
              <a:ext uri="{FF2B5EF4-FFF2-40B4-BE49-F238E27FC236}">
                <a16:creationId xmlns:a16="http://schemas.microsoft.com/office/drawing/2014/main" id="{95025C55-AD87-4F83-B75D-99878EDC4642}"/>
              </a:ext>
            </a:extLst>
          </p:cNvPr>
          <p:cNvSpPr/>
          <p:nvPr/>
        </p:nvSpPr>
        <p:spPr>
          <a:xfrm>
            <a:off x="8396978" y="3635747"/>
            <a:ext cx="1509204" cy="142834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298D830-539B-4A06-AEC5-F11B23FFEDE5}"/>
              </a:ext>
            </a:extLst>
          </p:cNvPr>
          <p:cNvCxnSpPr>
            <a:cxnSpLocks/>
          </p:cNvCxnSpPr>
          <p:nvPr/>
        </p:nvCxnSpPr>
        <p:spPr>
          <a:xfrm flipV="1">
            <a:off x="6355114" y="3669718"/>
            <a:ext cx="2575518" cy="99583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9E26D426-F02F-4FC3-B792-CBEBE68914FC}"/>
              </a:ext>
            </a:extLst>
          </p:cNvPr>
          <p:cNvCxnSpPr>
            <a:cxnSpLocks/>
            <a:endCxn id="2" idx="4"/>
          </p:cNvCxnSpPr>
          <p:nvPr/>
        </p:nvCxnSpPr>
        <p:spPr>
          <a:xfrm>
            <a:off x="6355114" y="4665557"/>
            <a:ext cx="2796466" cy="39853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4CBF8C0-46C7-4900-ACFD-C047C70C5E4C}"/>
                  </a:ext>
                </a:extLst>
              </p:cNvPr>
              <p:cNvSpPr txBox="1"/>
              <p:nvPr/>
            </p:nvSpPr>
            <p:spPr>
              <a:xfrm>
                <a:off x="6096000" y="4525487"/>
                <a:ext cx="1792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4CBF8C0-46C7-4900-ACFD-C047C70C5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525487"/>
                <a:ext cx="179215" cy="276999"/>
              </a:xfrm>
              <a:prstGeom prst="rect">
                <a:avLst/>
              </a:prstGeom>
              <a:blipFill>
                <a:blip r:embed="rId3"/>
                <a:stretch>
                  <a:fillRect l="-31034" r="-27586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90992CF8-F68C-4E8E-9BBE-F5220C9AEDD2}"/>
              </a:ext>
            </a:extLst>
          </p:cNvPr>
          <p:cNvSpPr txBox="1"/>
          <p:nvPr/>
        </p:nvSpPr>
        <p:spPr>
          <a:xfrm>
            <a:off x="8015357" y="2844284"/>
            <a:ext cx="1383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освещенная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252BBBC-1D04-4FEA-92FA-1728C6BDC865}"/>
              </a:ext>
            </a:extLst>
          </p:cNvPr>
          <p:cNvSpPr txBox="1"/>
          <p:nvPr/>
        </p:nvSpPr>
        <p:spPr>
          <a:xfrm>
            <a:off x="10009152" y="3879156"/>
            <a:ext cx="638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тени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887F78C-73A0-41B7-8935-2F9609991BAC}"/>
              </a:ext>
            </a:extLst>
          </p:cNvPr>
          <p:cNvCxnSpPr>
            <a:cxnSpLocks/>
            <a:stCxn id="2" idx="0"/>
          </p:cNvCxnSpPr>
          <p:nvPr/>
        </p:nvCxnSpPr>
        <p:spPr>
          <a:xfrm>
            <a:off x="9151580" y="3635747"/>
            <a:ext cx="1676400" cy="103339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AC5BE4A7-B043-4011-B187-3951F4659555}"/>
              </a:ext>
            </a:extLst>
          </p:cNvPr>
          <p:cNvCxnSpPr>
            <a:cxnSpLocks/>
          </p:cNvCxnSpPr>
          <p:nvPr/>
        </p:nvCxnSpPr>
        <p:spPr>
          <a:xfrm flipV="1">
            <a:off x="9398556" y="4520425"/>
            <a:ext cx="1368760" cy="51676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4F5B72E-4B8F-4A0B-9A4E-CA004BB27E1E}"/>
              </a:ext>
            </a:extLst>
          </p:cNvPr>
          <p:cNvSpPr txBox="1"/>
          <p:nvPr/>
        </p:nvSpPr>
        <p:spPr>
          <a:xfrm>
            <a:off x="10349561" y="3023387"/>
            <a:ext cx="1297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дифракции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3DB02F-1067-468C-866B-A994A0F674AD}"/>
              </a:ext>
            </a:extLst>
          </p:cNvPr>
          <p:cNvSpPr txBox="1"/>
          <p:nvPr/>
        </p:nvSpPr>
        <p:spPr>
          <a:xfrm>
            <a:off x="1735573" y="5988331"/>
            <a:ext cx="27233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Геометрическая оптика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069676B-12E3-4534-B716-29D243B5A7B4}"/>
              </a:ext>
            </a:extLst>
          </p:cNvPr>
          <p:cNvSpPr txBox="1"/>
          <p:nvPr/>
        </p:nvSpPr>
        <p:spPr>
          <a:xfrm>
            <a:off x="8137777" y="5988331"/>
            <a:ext cx="20276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Волновая оптика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91131F93-F95D-45F9-8BE8-D392BF9D98DB}"/>
              </a:ext>
            </a:extLst>
          </p:cNvPr>
          <p:cNvCxnSpPr>
            <a:cxnSpLocks/>
          </p:cNvCxnSpPr>
          <p:nvPr/>
        </p:nvCxnSpPr>
        <p:spPr>
          <a:xfrm flipV="1">
            <a:off x="8930632" y="2977411"/>
            <a:ext cx="1897348" cy="688756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1323F06F-C435-4EFD-9F33-2341F4EB7892}"/>
              </a:ext>
            </a:extLst>
          </p:cNvPr>
          <p:cNvCxnSpPr>
            <a:stCxn id="2" idx="4"/>
          </p:cNvCxnSpPr>
          <p:nvPr/>
        </p:nvCxnSpPr>
        <p:spPr>
          <a:xfrm>
            <a:off x="9151580" y="5064096"/>
            <a:ext cx="1676400" cy="20924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447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EC2535C7-A828-4570-9DB9-73169176C0DB}"/>
              </a:ext>
            </a:extLst>
          </p:cNvPr>
          <p:cNvGrpSpPr/>
          <p:nvPr/>
        </p:nvGrpSpPr>
        <p:grpSpPr>
          <a:xfrm>
            <a:off x="433341" y="1884353"/>
            <a:ext cx="4623047" cy="2848058"/>
            <a:chOff x="774576" y="2283235"/>
            <a:chExt cx="4623047" cy="2848058"/>
          </a:xfrm>
        </p:grpSpPr>
        <p:cxnSp>
          <p:nvCxnSpPr>
            <p:cNvPr id="3" name="Прямая соединительная линия 2">
              <a:extLst>
                <a:ext uri="{FF2B5EF4-FFF2-40B4-BE49-F238E27FC236}">
                  <a16:creationId xmlns:a16="http://schemas.microsoft.com/office/drawing/2014/main" id="{570EA6EE-B6EF-40E9-BA6A-30F9FA8526A0}"/>
                </a:ext>
              </a:extLst>
            </p:cNvPr>
            <p:cNvCxnSpPr/>
            <p:nvPr/>
          </p:nvCxnSpPr>
          <p:spPr>
            <a:xfrm flipV="1">
              <a:off x="1145219" y="2725445"/>
              <a:ext cx="3986074" cy="166900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8608E573-5226-4E7C-9F00-98DBA4CEF98F}"/>
                </a:ext>
              </a:extLst>
            </p:cNvPr>
            <p:cNvCxnSpPr/>
            <p:nvPr/>
          </p:nvCxnSpPr>
          <p:spPr>
            <a:xfrm flipV="1">
              <a:off x="1145219" y="4190260"/>
              <a:ext cx="4252404" cy="2041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CBB734C6-B757-41E4-9033-C4D5A0DC602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62796" y="2512381"/>
              <a:ext cx="355107" cy="9166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E6B2D8E9-D8AC-488C-AB6D-1089A770DC46}"/>
                </a:ext>
              </a:extLst>
            </p:cNvPr>
            <p:cNvCxnSpPr/>
            <p:nvPr/>
          </p:nvCxnSpPr>
          <p:spPr>
            <a:xfrm>
              <a:off x="3710866" y="4270159"/>
              <a:ext cx="275208" cy="86113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945A7368-AE60-46FB-9D61-F189EB33AD5A}"/>
                    </a:ext>
                  </a:extLst>
                </p:cNvPr>
                <p:cNvSpPr txBox="1"/>
                <p:nvPr/>
              </p:nvSpPr>
              <p:spPr>
                <a:xfrm>
                  <a:off x="774576" y="4209781"/>
                  <a:ext cx="37064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945A7368-AE60-46FB-9D61-F189EB33AD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4576" y="4209781"/>
                  <a:ext cx="370643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6668C64-86E6-4EF4-9433-F5B95B27A5FD}"/>
                </a:ext>
              </a:extLst>
            </p:cNvPr>
            <p:cNvSpPr txBox="1"/>
            <p:nvPr/>
          </p:nvSpPr>
          <p:spPr>
            <a:xfrm>
              <a:off x="3979415" y="3359263"/>
              <a:ext cx="141820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освещенная</a:t>
              </a:r>
            </a:p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зона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040ECF2-0DDA-4BAA-BB96-8B680B4D7758}"/>
                </a:ext>
              </a:extLst>
            </p:cNvPr>
            <p:cNvSpPr txBox="1"/>
            <p:nvPr/>
          </p:nvSpPr>
          <p:spPr>
            <a:xfrm>
              <a:off x="3710866" y="2283235"/>
              <a:ext cx="76126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зона</a:t>
              </a:r>
            </a:p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тени</a:t>
              </a:r>
              <a:endParaRPr lang="ru-RU" dirty="0"/>
            </a:p>
          </p:txBody>
        </p:sp>
      </p:grpSp>
      <p:grpSp>
        <p:nvGrpSpPr>
          <p:cNvPr id="41" name="Группа 40">
            <a:extLst>
              <a:ext uri="{FF2B5EF4-FFF2-40B4-BE49-F238E27FC236}">
                <a16:creationId xmlns:a16="http://schemas.microsoft.com/office/drawing/2014/main" id="{F5921D00-20CF-4DA0-8383-C6102C3F275C}"/>
              </a:ext>
            </a:extLst>
          </p:cNvPr>
          <p:cNvGrpSpPr/>
          <p:nvPr/>
        </p:nvGrpSpPr>
        <p:grpSpPr>
          <a:xfrm>
            <a:off x="6262826" y="1382412"/>
            <a:ext cx="5125190" cy="3295412"/>
            <a:chOff x="6260976" y="1811045"/>
            <a:chExt cx="5125190" cy="3295412"/>
          </a:xfrm>
        </p:grpSpPr>
        <p:cxnSp>
          <p:nvCxnSpPr>
            <p:cNvPr id="22" name="Прямая соединительная линия 21">
              <a:extLst>
                <a:ext uri="{FF2B5EF4-FFF2-40B4-BE49-F238E27FC236}">
                  <a16:creationId xmlns:a16="http://schemas.microsoft.com/office/drawing/2014/main" id="{7B4FBDB4-479E-4178-AF94-1C2880F27B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31619" y="3404164"/>
              <a:ext cx="2272684" cy="96544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501F8B68-D974-42CA-812B-79609EABCEB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31619" y="4245323"/>
              <a:ext cx="2565647" cy="1242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>
              <a:extLst>
                <a:ext uri="{FF2B5EF4-FFF2-40B4-BE49-F238E27FC236}">
                  <a16:creationId xmlns:a16="http://schemas.microsoft.com/office/drawing/2014/main" id="{5188E205-A536-4E3B-AD68-9A56A9AEF13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549196" y="2487545"/>
              <a:ext cx="355107" cy="9166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660E8EDF-CD1C-4C48-AEA2-BC87FE133815}"/>
                </a:ext>
              </a:extLst>
            </p:cNvPr>
            <p:cNvCxnSpPr/>
            <p:nvPr/>
          </p:nvCxnSpPr>
          <p:spPr>
            <a:xfrm>
              <a:off x="9197266" y="4245323"/>
              <a:ext cx="275208" cy="86113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93B7DAF2-ED24-47D9-8A2D-6DD5178AC43B}"/>
                    </a:ext>
                  </a:extLst>
                </p:cNvPr>
                <p:cNvSpPr txBox="1"/>
                <p:nvPr/>
              </p:nvSpPr>
              <p:spPr>
                <a:xfrm>
                  <a:off x="6260976" y="4184945"/>
                  <a:ext cx="37064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93B7DAF2-ED24-47D9-8A2D-6DD5178AC4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60976" y="4184945"/>
                  <a:ext cx="370643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E860BC0-9EA5-4719-9993-6D32434B8018}"/>
                </a:ext>
              </a:extLst>
            </p:cNvPr>
            <p:cNvSpPr txBox="1"/>
            <p:nvPr/>
          </p:nvSpPr>
          <p:spPr>
            <a:xfrm>
              <a:off x="9465815" y="3334427"/>
              <a:ext cx="141820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освещенная</a:t>
              </a:r>
            </a:p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зона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A8D0883-EFB9-4CD6-98DB-4521D3935145}"/>
                </a:ext>
              </a:extLst>
            </p:cNvPr>
            <p:cNvSpPr txBox="1"/>
            <p:nvPr/>
          </p:nvSpPr>
          <p:spPr>
            <a:xfrm>
              <a:off x="8816080" y="1884353"/>
              <a:ext cx="76126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зона</a:t>
              </a:r>
            </a:p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тени</a:t>
              </a:r>
              <a:endParaRPr lang="ru-RU" dirty="0"/>
            </a:p>
          </p:txBody>
        </p: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DBD56DEF-6C92-45BA-B4BE-2211B840D3AD}"/>
                </a:ext>
              </a:extLst>
            </p:cNvPr>
            <p:cNvCxnSpPr/>
            <p:nvPr/>
          </p:nvCxnSpPr>
          <p:spPr>
            <a:xfrm flipV="1">
              <a:off x="8904303" y="2606400"/>
              <a:ext cx="1873188" cy="797764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4E889267-7B3B-482F-8DD9-7DAA1A9F68BA}"/>
                </a:ext>
              </a:extLst>
            </p:cNvPr>
            <p:cNvCxnSpPr/>
            <p:nvPr/>
          </p:nvCxnSpPr>
          <p:spPr>
            <a:xfrm flipV="1">
              <a:off x="8904303" y="1811045"/>
              <a:ext cx="1270616" cy="1593119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288077D-DF54-4374-8F04-17AF51D780EE}"/>
                </a:ext>
              </a:extLst>
            </p:cNvPr>
            <p:cNvSpPr txBox="1"/>
            <p:nvPr/>
          </p:nvSpPr>
          <p:spPr>
            <a:xfrm>
              <a:off x="9967958" y="1986078"/>
              <a:ext cx="141820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зона</a:t>
              </a:r>
            </a:p>
            <a:p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дифракции</a:t>
              </a:r>
            </a:p>
          </p:txBody>
        </p: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9F98BF64-629A-4FC4-91FA-EFA09015AF31}"/>
                </a:ext>
              </a:extLst>
            </p:cNvPr>
            <p:cNvCxnSpPr/>
            <p:nvPr/>
          </p:nvCxnSpPr>
          <p:spPr>
            <a:xfrm flipV="1">
              <a:off x="9196710" y="4184945"/>
              <a:ext cx="1847111" cy="60378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>
              <a:extLst>
                <a:ext uri="{FF2B5EF4-FFF2-40B4-BE49-F238E27FC236}">
                  <a16:creationId xmlns:a16="http://schemas.microsoft.com/office/drawing/2014/main" id="{3AD7235F-D702-4430-81B3-E6B3DBCFADF4}"/>
                </a:ext>
              </a:extLst>
            </p:cNvPr>
            <p:cNvCxnSpPr/>
            <p:nvPr/>
          </p:nvCxnSpPr>
          <p:spPr>
            <a:xfrm>
              <a:off x="9196710" y="4245323"/>
              <a:ext cx="1480352" cy="717294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4893BCCE-7157-4D50-8380-24277AFB28D3}"/>
              </a:ext>
            </a:extLst>
          </p:cNvPr>
          <p:cNvSpPr txBox="1"/>
          <p:nvPr/>
        </p:nvSpPr>
        <p:spPr>
          <a:xfrm>
            <a:off x="1881326" y="5625769"/>
            <a:ext cx="26196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Геометрическая оптика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A377BF8-E409-454F-B10B-475DCE7C5501}"/>
              </a:ext>
            </a:extLst>
          </p:cNvPr>
          <p:cNvSpPr txBox="1"/>
          <p:nvPr/>
        </p:nvSpPr>
        <p:spPr>
          <a:xfrm>
            <a:off x="8002295" y="5630208"/>
            <a:ext cx="1956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Волновая оптика</a:t>
            </a:r>
          </a:p>
        </p:txBody>
      </p:sp>
    </p:spTree>
    <p:extLst>
      <p:ext uri="{BB962C8B-B14F-4D97-AF65-F5344CB8AC3E}">
        <p14:creationId xmlns:p14="http://schemas.microsoft.com/office/powerpoint/2010/main" val="49396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 Box 4">
            <a:extLst>
              <a:ext uri="{FF2B5EF4-FFF2-40B4-BE49-F238E27FC236}">
                <a16:creationId xmlns:a16="http://schemas.microsoft.com/office/drawing/2014/main" id="{87BC738F-A7D1-4F7C-9544-077AF4106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497" y="5583267"/>
            <a:ext cx="764746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Дифракция существенна в тех случаях, когда </a:t>
            </a:r>
            <a:r>
              <a:rPr lang="ru-RU" sz="2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оптических неоднородностей сравнимы с </a:t>
            </a:r>
            <a:r>
              <a:rPr lang="ru-RU" sz="2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длиной волны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025AF0B6-E827-4487-8505-4337CDBE5D10}"/>
              </a:ext>
            </a:extLst>
          </p:cNvPr>
          <p:cNvGrpSpPr/>
          <p:nvPr/>
        </p:nvGrpSpPr>
        <p:grpSpPr>
          <a:xfrm>
            <a:off x="359176" y="903018"/>
            <a:ext cx="7861546" cy="3295412"/>
            <a:chOff x="767549" y="1400167"/>
            <a:chExt cx="7861546" cy="3295412"/>
          </a:xfrm>
        </p:grpSpPr>
        <p:sp>
          <p:nvSpPr>
            <p:cNvPr id="55586" name="Text Box 290"/>
            <p:cNvSpPr txBox="1">
              <a:spLocks noChangeArrowheads="1"/>
            </p:cNvSpPr>
            <p:nvPr/>
          </p:nvSpPr>
          <p:spPr bwMode="auto">
            <a:xfrm>
              <a:off x="5280604" y="1605077"/>
              <a:ext cx="334849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dirty="0"/>
                <a:t>-</a:t>
              </a:r>
              <a:r>
                <a:rPr lang="en-US" sz="2000" dirty="0"/>
                <a:t>- 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дифракционное уширение</a:t>
              </a:r>
            </a:p>
          </p:txBody>
        </p:sp>
        <p:cxnSp>
          <p:nvCxnSpPr>
            <p:cNvPr id="136" name="Прямая соединительная линия 135">
              <a:extLst>
                <a:ext uri="{FF2B5EF4-FFF2-40B4-BE49-F238E27FC236}">
                  <a16:creationId xmlns:a16="http://schemas.microsoft.com/office/drawing/2014/main" id="{DE1D464E-CB87-4A0D-AE82-CB26922B67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8192" y="2993286"/>
              <a:ext cx="2272684" cy="96544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Прямая соединительная линия 136">
              <a:extLst>
                <a:ext uri="{FF2B5EF4-FFF2-40B4-BE49-F238E27FC236}">
                  <a16:creationId xmlns:a16="http://schemas.microsoft.com/office/drawing/2014/main" id="{DB0B0755-FDBD-427F-B92E-3C057C7467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8192" y="3834445"/>
              <a:ext cx="2565647" cy="1242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Прямая соединительная линия 137">
              <a:extLst>
                <a:ext uri="{FF2B5EF4-FFF2-40B4-BE49-F238E27FC236}">
                  <a16:creationId xmlns:a16="http://schemas.microsoft.com/office/drawing/2014/main" id="{692A5CC1-5D4B-4172-A618-F39A44C3B7F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55769" y="2076667"/>
              <a:ext cx="355107" cy="91661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Прямая соединительная линия 138">
              <a:extLst>
                <a:ext uri="{FF2B5EF4-FFF2-40B4-BE49-F238E27FC236}">
                  <a16:creationId xmlns:a16="http://schemas.microsoft.com/office/drawing/2014/main" id="{CCF6B3B0-A8C9-4BDA-A096-FE29EC09C9F0}"/>
                </a:ext>
              </a:extLst>
            </p:cNvPr>
            <p:cNvCxnSpPr/>
            <p:nvPr/>
          </p:nvCxnSpPr>
          <p:spPr>
            <a:xfrm>
              <a:off x="3703839" y="3834445"/>
              <a:ext cx="275208" cy="86113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0" name="TextBox 139">
                  <a:extLst>
                    <a:ext uri="{FF2B5EF4-FFF2-40B4-BE49-F238E27FC236}">
                      <a16:creationId xmlns:a16="http://schemas.microsoft.com/office/drawing/2014/main" id="{8A18275E-9989-46B5-8748-6CA891CE64D6}"/>
                    </a:ext>
                  </a:extLst>
                </p:cNvPr>
                <p:cNvSpPr txBox="1"/>
                <p:nvPr/>
              </p:nvSpPr>
              <p:spPr>
                <a:xfrm>
                  <a:off x="767549" y="3774067"/>
                  <a:ext cx="37064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40" name="TextBox 139">
                  <a:extLst>
                    <a:ext uri="{FF2B5EF4-FFF2-40B4-BE49-F238E27FC236}">
                      <a16:creationId xmlns:a16="http://schemas.microsoft.com/office/drawing/2014/main" id="{8A18275E-9989-46B5-8748-6CA891CE64D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7549" y="3774067"/>
                  <a:ext cx="370643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3" name="Прямая соединительная линия 142">
              <a:extLst>
                <a:ext uri="{FF2B5EF4-FFF2-40B4-BE49-F238E27FC236}">
                  <a16:creationId xmlns:a16="http://schemas.microsoft.com/office/drawing/2014/main" id="{E3E249FD-4562-4432-B4C1-E1CF68EBDD29}"/>
                </a:ext>
              </a:extLst>
            </p:cNvPr>
            <p:cNvCxnSpPr/>
            <p:nvPr/>
          </p:nvCxnSpPr>
          <p:spPr>
            <a:xfrm flipV="1">
              <a:off x="3410876" y="2195522"/>
              <a:ext cx="1873188" cy="797764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Прямая соединительная линия 143">
              <a:extLst>
                <a:ext uri="{FF2B5EF4-FFF2-40B4-BE49-F238E27FC236}">
                  <a16:creationId xmlns:a16="http://schemas.microsoft.com/office/drawing/2014/main" id="{E12CEF27-E901-4587-A34F-991D470C49F2}"/>
                </a:ext>
              </a:extLst>
            </p:cNvPr>
            <p:cNvCxnSpPr/>
            <p:nvPr/>
          </p:nvCxnSpPr>
          <p:spPr>
            <a:xfrm flipV="1">
              <a:off x="3410876" y="1400167"/>
              <a:ext cx="1270616" cy="1593119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Прямая соединительная линия 145">
              <a:extLst>
                <a:ext uri="{FF2B5EF4-FFF2-40B4-BE49-F238E27FC236}">
                  <a16:creationId xmlns:a16="http://schemas.microsoft.com/office/drawing/2014/main" id="{61C5C74C-B944-458D-9BEE-69D8C0517608}"/>
                </a:ext>
              </a:extLst>
            </p:cNvPr>
            <p:cNvCxnSpPr/>
            <p:nvPr/>
          </p:nvCxnSpPr>
          <p:spPr>
            <a:xfrm flipV="1">
              <a:off x="3703283" y="3774067"/>
              <a:ext cx="1847111" cy="60378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Прямая соединительная линия 146">
              <a:extLst>
                <a:ext uri="{FF2B5EF4-FFF2-40B4-BE49-F238E27FC236}">
                  <a16:creationId xmlns:a16="http://schemas.microsoft.com/office/drawing/2014/main" id="{9E4301E9-5C24-4BF3-AD30-939A9BE3EF41}"/>
                </a:ext>
              </a:extLst>
            </p:cNvPr>
            <p:cNvCxnSpPr/>
            <p:nvPr/>
          </p:nvCxnSpPr>
          <p:spPr>
            <a:xfrm>
              <a:off x="3703283" y="3834445"/>
              <a:ext cx="1480352" cy="717294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411ADD5B-B004-4B6E-AA6F-DBD8AE11D220}"/>
                    </a:ext>
                  </a:extLst>
                </p:cNvPr>
                <p:cNvSpPr txBox="1"/>
                <p:nvPr/>
              </p:nvSpPr>
              <p:spPr>
                <a:xfrm>
                  <a:off x="3456475" y="3259977"/>
                  <a:ext cx="201209" cy="30777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ru-RU" sz="2000" dirty="0"/>
                </a:p>
              </p:txBody>
            </p:sp>
          </mc:Choice>
          <mc:Fallback>
            <p:sp>
              <p:nvSpPr>
                <p:cNvPr id="2" name="TextBox 1">
                  <a:extLst>
                    <a:ext uri="{FF2B5EF4-FFF2-40B4-BE49-F238E27FC236}">
                      <a16:creationId xmlns:a16="http://schemas.microsoft.com/office/drawing/2014/main" id="{411ADD5B-B004-4B6E-AA6F-DBD8AE11D2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56475" y="3259977"/>
                  <a:ext cx="201209" cy="307777"/>
                </a:xfrm>
                <a:prstGeom prst="rect">
                  <a:avLst/>
                </a:prstGeom>
                <a:blipFill>
                  <a:blip r:embed="rId4"/>
                  <a:stretch>
                    <a:fillRect l="-30303" r="-30303" b="-588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Дуга 2">
              <a:extLst>
                <a:ext uri="{FF2B5EF4-FFF2-40B4-BE49-F238E27FC236}">
                  <a16:creationId xmlns:a16="http://schemas.microsoft.com/office/drawing/2014/main" id="{86FE9515-E520-41D2-98B3-DF13FD5C38F7}"/>
                </a:ext>
              </a:extLst>
            </p:cNvPr>
            <p:cNvSpPr/>
            <p:nvPr/>
          </p:nvSpPr>
          <p:spPr>
            <a:xfrm rot="1371704">
              <a:off x="2482837" y="1746154"/>
              <a:ext cx="2148486" cy="2235847"/>
            </a:xfrm>
            <a:prstGeom prst="arc">
              <a:avLst>
                <a:gd name="adj1" fmla="val 17016126"/>
                <a:gd name="adj2" fmla="val 19050254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33311E2-59F4-4972-99CC-5594716B4A31}"/>
                    </a:ext>
                  </a:extLst>
                </p:cNvPr>
                <p:cNvSpPr txBox="1"/>
                <p:nvPr/>
              </p:nvSpPr>
              <p:spPr>
                <a:xfrm>
                  <a:off x="4558355" y="1548490"/>
                  <a:ext cx="620939" cy="52597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A33311E2-59F4-4972-99CC-5594716B4A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58355" y="1548490"/>
                  <a:ext cx="620939" cy="52597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A704361-84B9-413B-B638-CFEC928FEB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2403" y="1814074"/>
            <a:ext cx="4556406" cy="238435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E1F1936-C252-43B8-8C7F-F2CC50DC06C5}"/>
              </a:ext>
            </a:extLst>
          </p:cNvPr>
          <p:cNvSpPr txBox="1"/>
          <p:nvPr/>
        </p:nvSpPr>
        <p:spPr>
          <a:xfrm>
            <a:off x="6546476" y="4313077"/>
            <a:ext cx="5258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характерное поведение освещенности вблизи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 геометрической тени</a:t>
            </a:r>
          </a:p>
        </p:txBody>
      </p:sp>
    </p:spTree>
    <p:extLst>
      <p:ext uri="{BB962C8B-B14F-4D97-AF65-F5344CB8AC3E}">
        <p14:creationId xmlns:p14="http://schemas.microsoft.com/office/powerpoint/2010/main" val="1580346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4D8A5B-E3DD-44D8-8A12-F5D4ECDC91B6}"/>
              </a:ext>
            </a:extLst>
          </p:cNvPr>
          <p:cNvSpPr txBox="1"/>
          <p:nvPr/>
        </p:nvSpPr>
        <p:spPr>
          <a:xfrm>
            <a:off x="2982897" y="435006"/>
            <a:ext cx="5835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Гюйгенса-Френеля</a:t>
            </a: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CA923700-D9AA-4EF7-A6D5-ABFCE20F3CEC}"/>
              </a:ext>
            </a:extLst>
          </p:cNvPr>
          <p:cNvGrpSpPr/>
          <p:nvPr/>
        </p:nvGrpSpPr>
        <p:grpSpPr>
          <a:xfrm>
            <a:off x="2027280" y="2160000"/>
            <a:ext cx="360455" cy="1988598"/>
            <a:chOff x="1071751" y="1793289"/>
            <a:chExt cx="360455" cy="1988598"/>
          </a:xfrm>
        </p:grpSpPr>
        <p:cxnSp>
          <p:nvCxnSpPr>
            <p:cNvPr id="6" name="Прямая соединительная линия 5">
              <a:extLst>
                <a:ext uri="{FF2B5EF4-FFF2-40B4-BE49-F238E27FC236}">
                  <a16:creationId xmlns:a16="http://schemas.microsoft.com/office/drawing/2014/main" id="{0CA2DAF4-5550-42F6-A9E6-2CE362C3885C}"/>
                </a:ext>
              </a:extLst>
            </p:cNvPr>
            <p:cNvCxnSpPr>
              <a:cxnSpLocks/>
            </p:cNvCxnSpPr>
            <p:nvPr/>
          </p:nvCxnSpPr>
          <p:spPr>
            <a:xfrm>
              <a:off x="1251751" y="1793289"/>
              <a:ext cx="0" cy="19885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CEADAF25-053A-4422-9471-9108007DFBF6}"/>
                </a:ext>
              </a:extLst>
            </p:cNvPr>
            <p:cNvSpPr/>
            <p:nvPr/>
          </p:nvSpPr>
          <p:spPr>
            <a:xfrm>
              <a:off x="1071751" y="1968908"/>
              <a:ext cx="360000" cy="3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27DFC455-0289-46EA-9DA7-5EAE5CDF3F88}"/>
                </a:ext>
              </a:extLst>
            </p:cNvPr>
            <p:cNvSpPr/>
            <p:nvPr/>
          </p:nvSpPr>
          <p:spPr>
            <a:xfrm>
              <a:off x="1071751" y="2273708"/>
              <a:ext cx="360000" cy="3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5CA9A2BE-7B26-47F1-BE40-4AE2E74421F5}"/>
                </a:ext>
              </a:extLst>
            </p:cNvPr>
            <p:cNvSpPr/>
            <p:nvPr/>
          </p:nvSpPr>
          <p:spPr>
            <a:xfrm>
              <a:off x="1071751" y="2578508"/>
              <a:ext cx="360000" cy="3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4322F491-67C5-40E7-A624-796923389724}"/>
                </a:ext>
              </a:extLst>
            </p:cNvPr>
            <p:cNvSpPr/>
            <p:nvPr/>
          </p:nvSpPr>
          <p:spPr>
            <a:xfrm>
              <a:off x="1072206" y="2882795"/>
              <a:ext cx="360000" cy="3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522AAB0C-0212-4130-926A-81F5904646E3}"/>
                </a:ext>
              </a:extLst>
            </p:cNvPr>
            <p:cNvSpPr/>
            <p:nvPr/>
          </p:nvSpPr>
          <p:spPr>
            <a:xfrm>
              <a:off x="1071751" y="3187082"/>
              <a:ext cx="360000" cy="360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4" name="Прямая соединительная линия 13">
              <a:extLst>
                <a:ext uri="{FF2B5EF4-FFF2-40B4-BE49-F238E27FC236}">
                  <a16:creationId xmlns:a16="http://schemas.microsoft.com/office/drawing/2014/main" id="{06CA7160-DC07-481E-A3DA-D8DBA489204A}"/>
                </a:ext>
              </a:extLst>
            </p:cNvPr>
            <p:cNvCxnSpPr/>
            <p:nvPr/>
          </p:nvCxnSpPr>
          <p:spPr>
            <a:xfrm>
              <a:off x="1431751" y="1793289"/>
              <a:ext cx="0" cy="19885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DD7D71-AF5D-485F-9734-EF4D1401ABB9}"/>
                  </a:ext>
                </a:extLst>
              </p:cNvPr>
              <p:cNvSpPr txBox="1"/>
              <p:nvPr/>
            </p:nvSpPr>
            <p:spPr>
              <a:xfrm>
                <a:off x="8012135" y="3064862"/>
                <a:ext cx="3529236" cy="728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𝑘𝑟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9DD7D71-AF5D-485F-9734-EF4D1401A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135" y="3064862"/>
                <a:ext cx="3529236" cy="728276"/>
              </a:xfrm>
              <a:prstGeom prst="rect">
                <a:avLst/>
              </a:prstGeom>
              <a:blipFill>
                <a:blip r:embed="rId2"/>
                <a:stretch>
                  <a:fillRect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98135B63-3C43-4B49-A3FF-492E06C499BD}"/>
              </a:ext>
            </a:extLst>
          </p:cNvPr>
          <p:cNvSpPr txBox="1"/>
          <p:nvPr/>
        </p:nvSpPr>
        <p:spPr>
          <a:xfrm>
            <a:off x="1217729" y="4787392"/>
            <a:ext cx="23565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Гюйгенса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фронтов (1678)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4EADB16-3A9D-4043-94F3-47C6FD8F6EF5}"/>
              </a:ext>
            </a:extLst>
          </p:cNvPr>
          <p:cNvSpPr txBox="1"/>
          <p:nvPr/>
        </p:nvSpPr>
        <p:spPr>
          <a:xfrm>
            <a:off x="5991726" y="4486672"/>
            <a:ext cx="4477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Френеля для амплитуд (1815)</a:t>
            </a:r>
          </a:p>
        </p:txBody>
      </p:sp>
      <p:sp>
        <p:nvSpPr>
          <p:cNvPr id="19" name="Полилиния: фигура 18">
            <a:extLst>
              <a:ext uri="{FF2B5EF4-FFF2-40B4-BE49-F238E27FC236}">
                <a16:creationId xmlns:a16="http://schemas.microsoft.com/office/drawing/2014/main" id="{AD5EA327-A92A-4D48-9B51-36D469A92260}"/>
              </a:ext>
            </a:extLst>
          </p:cNvPr>
          <p:cNvSpPr/>
          <p:nvPr/>
        </p:nvSpPr>
        <p:spPr>
          <a:xfrm>
            <a:off x="5903650" y="1757779"/>
            <a:ext cx="1314789" cy="1864310"/>
          </a:xfrm>
          <a:custGeom>
            <a:avLst/>
            <a:gdLst>
              <a:gd name="connsiteX0" fmla="*/ 0 w 1314789"/>
              <a:gd name="connsiteY0" fmla="*/ 0 h 1864310"/>
              <a:gd name="connsiteX1" fmla="*/ 328474 w 1314789"/>
              <a:gd name="connsiteY1" fmla="*/ 124287 h 1864310"/>
              <a:gd name="connsiteX2" fmla="*/ 506028 w 1314789"/>
              <a:gd name="connsiteY2" fmla="*/ 195308 h 1864310"/>
              <a:gd name="connsiteX3" fmla="*/ 612560 w 1314789"/>
              <a:gd name="connsiteY3" fmla="*/ 266330 h 1864310"/>
              <a:gd name="connsiteX4" fmla="*/ 870012 w 1314789"/>
              <a:gd name="connsiteY4" fmla="*/ 479394 h 1864310"/>
              <a:gd name="connsiteX5" fmla="*/ 1056443 w 1314789"/>
              <a:gd name="connsiteY5" fmla="*/ 727969 h 1864310"/>
              <a:gd name="connsiteX6" fmla="*/ 1198486 w 1314789"/>
              <a:gd name="connsiteY6" fmla="*/ 949910 h 1864310"/>
              <a:gd name="connsiteX7" fmla="*/ 1242874 w 1314789"/>
              <a:gd name="connsiteY7" fmla="*/ 1091953 h 1864310"/>
              <a:gd name="connsiteX8" fmla="*/ 1260630 w 1314789"/>
              <a:gd name="connsiteY8" fmla="*/ 1242873 h 1864310"/>
              <a:gd name="connsiteX9" fmla="*/ 1296140 w 1314789"/>
              <a:gd name="connsiteY9" fmla="*/ 1420427 h 1864310"/>
              <a:gd name="connsiteX10" fmla="*/ 1313896 w 1314789"/>
              <a:gd name="connsiteY10" fmla="*/ 1864310 h 1864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14789" h="1864310">
                <a:moveTo>
                  <a:pt x="0" y="0"/>
                </a:moveTo>
                <a:cubicBezTo>
                  <a:pt x="266174" y="73936"/>
                  <a:pt x="57586" y="6208"/>
                  <a:pt x="328474" y="124287"/>
                </a:cubicBezTo>
                <a:cubicBezTo>
                  <a:pt x="386908" y="149758"/>
                  <a:pt x="449014" y="166801"/>
                  <a:pt x="506028" y="195308"/>
                </a:cubicBezTo>
                <a:cubicBezTo>
                  <a:pt x="544201" y="214394"/>
                  <a:pt x="577831" y="241523"/>
                  <a:pt x="612560" y="266330"/>
                </a:cubicBezTo>
                <a:cubicBezTo>
                  <a:pt x="683789" y="317208"/>
                  <a:pt x="810803" y="409737"/>
                  <a:pt x="870012" y="479394"/>
                </a:cubicBezTo>
                <a:cubicBezTo>
                  <a:pt x="937091" y="558310"/>
                  <a:pt x="995282" y="644383"/>
                  <a:pt x="1056443" y="727969"/>
                </a:cubicBezTo>
                <a:cubicBezTo>
                  <a:pt x="1088955" y="772401"/>
                  <a:pt x="1174964" y="895024"/>
                  <a:pt x="1198486" y="949910"/>
                </a:cubicBezTo>
                <a:cubicBezTo>
                  <a:pt x="1218027" y="995505"/>
                  <a:pt x="1228078" y="1044605"/>
                  <a:pt x="1242874" y="1091953"/>
                </a:cubicBezTo>
                <a:cubicBezTo>
                  <a:pt x="1248793" y="1142260"/>
                  <a:pt x="1252522" y="1192873"/>
                  <a:pt x="1260630" y="1242873"/>
                </a:cubicBezTo>
                <a:cubicBezTo>
                  <a:pt x="1270291" y="1302451"/>
                  <a:pt x="1296140" y="1420427"/>
                  <a:pt x="1296140" y="1420427"/>
                </a:cubicBezTo>
                <a:cubicBezTo>
                  <a:pt x="1320818" y="1704212"/>
                  <a:pt x="1313896" y="1556294"/>
                  <a:pt x="1313896" y="186431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E4A57892-D3A5-49BB-855D-53D4A140B210}"/>
              </a:ext>
            </a:extLst>
          </p:cNvPr>
          <p:cNvCxnSpPr>
            <a:stCxn id="19" idx="3"/>
          </p:cNvCxnSpPr>
          <p:nvPr/>
        </p:nvCxnSpPr>
        <p:spPr>
          <a:xfrm flipV="1">
            <a:off x="6516210" y="1571348"/>
            <a:ext cx="337351" cy="45276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6C217AB2-33F0-4937-8924-FBDED3B1F7D9}"/>
              </a:ext>
            </a:extLst>
          </p:cNvPr>
          <p:cNvCxnSpPr>
            <a:stCxn id="19" idx="3"/>
          </p:cNvCxnSpPr>
          <p:nvPr/>
        </p:nvCxnSpPr>
        <p:spPr>
          <a:xfrm>
            <a:off x="6516210" y="2024109"/>
            <a:ext cx="2913837" cy="1471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>
            <a:extLst>
              <a:ext uri="{FF2B5EF4-FFF2-40B4-BE49-F238E27FC236}">
                <a16:creationId xmlns:a16="http://schemas.microsoft.com/office/drawing/2014/main" id="{6108C078-EAF3-4DFA-9DF8-BE9DA2BA16F8}"/>
              </a:ext>
            </a:extLst>
          </p:cNvPr>
          <p:cNvSpPr/>
          <p:nvPr/>
        </p:nvSpPr>
        <p:spPr>
          <a:xfrm flipH="1" flipV="1">
            <a:off x="9430047" y="2124000"/>
            <a:ext cx="72000" cy="720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>
            <a:extLst>
              <a:ext uri="{FF2B5EF4-FFF2-40B4-BE49-F238E27FC236}">
                <a16:creationId xmlns:a16="http://schemas.microsoft.com/office/drawing/2014/main" id="{0E1D1C8F-7E55-40BB-8183-FE75D258AC6F}"/>
              </a:ext>
            </a:extLst>
          </p:cNvPr>
          <p:cNvSpPr/>
          <p:nvPr/>
        </p:nvSpPr>
        <p:spPr>
          <a:xfrm>
            <a:off x="6343201" y="1707393"/>
            <a:ext cx="533553" cy="656276"/>
          </a:xfrm>
          <a:prstGeom prst="arc">
            <a:avLst>
              <a:gd name="adj1" fmla="val 17561962"/>
              <a:gd name="adj2" fmla="val 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02159E2-C420-4AB9-B9EC-28A0E399BC84}"/>
                  </a:ext>
                </a:extLst>
              </p:cNvPr>
              <p:cNvSpPr txBox="1"/>
              <p:nvPr/>
            </p:nvSpPr>
            <p:spPr>
              <a:xfrm>
                <a:off x="6876754" y="3165515"/>
                <a:ext cx="1792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02159E2-C420-4AB9-B9EC-28A0E399B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754" y="3165515"/>
                <a:ext cx="179215" cy="276999"/>
              </a:xfrm>
              <a:prstGeom prst="rect">
                <a:avLst/>
              </a:prstGeom>
              <a:blipFill>
                <a:blip r:embed="rId3"/>
                <a:stretch>
                  <a:fillRect l="-31034" r="-31034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28BC29B-65E0-493E-8B87-258C0ACC584B}"/>
                  </a:ext>
                </a:extLst>
              </p:cNvPr>
              <p:cNvSpPr txBox="1"/>
              <p:nvPr/>
            </p:nvSpPr>
            <p:spPr>
              <a:xfrm>
                <a:off x="6552811" y="1301488"/>
                <a:ext cx="2019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28BC29B-65E0-493E-8B87-258C0ACC5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2811" y="1301488"/>
                <a:ext cx="201978" cy="276999"/>
              </a:xfrm>
              <a:prstGeom prst="rect">
                <a:avLst/>
              </a:prstGeom>
              <a:blipFill>
                <a:blip r:embed="rId4"/>
                <a:stretch>
                  <a:fillRect l="-18182" r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3EBB55C-9C2A-4AE9-8C98-84ABE559747B}"/>
                  </a:ext>
                </a:extLst>
              </p:cNvPr>
              <p:cNvSpPr txBox="1"/>
              <p:nvPr/>
            </p:nvSpPr>
            <p:spPr>
              <a:xfrm>
                <a:off x="6919104" y="1638592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3EBB55C-9C2A-4AE9-8C98-84ABE55974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9104" y="1638592"/>
                <a:ext cx="214931" cy="276999"/>
              </a:xfrm>
              <a:prstGeom prst="rect">
                <a:avLst/>
              </a:prstGeom>
              <a:blipFill>
                <a:blip r:embed="rId5"/>
                <a:stretch>
                  <a:fillRect l="-28571" r="-257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30CD748-23F9-4DCA-9E0B-672096AA957C}"/>
                  </a:ext>
                </a:extLst>
              </p:cNvPr>
              <p:cNvSpPr txBox="1"/>
              <p:nvPr/>
            </p:nvSpPr>
            <p:spPr>
              <a:xfrm>
                <a:off x="9603056" y="2035531"/>
                <a:ext cx="2012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230CD748-23F9-4DCA-9E0B-672096AA95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3056" y="2035531"/>
                <a:ext cx="201209" cy="276999"/>
              </a:xfrm>
              <a:prstGeom prst="rect">
                <a:avLst/>
              </a:prstGeom>
              <a:blipFill>
                <a:blip r:embed="rId6"/>
                <a:stretch>
                  <a:fillRect l="-27273" r="-27273"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F9184D3-B627-411C-9EAA-BE4E0A10A21E}"/>
                  </a:ext>
                </a:extLst>
              </p:cNvPr>
              <p:cNvSpPr txBox="1"/>
              <p:nvPr/>
            </p:nvSpPr>
            <p:spPr>
              <a:xfrm>
                <a:off x="8147568" y="5682963"/>
                <a:ext cx="3393803" cy="8206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𝑘𝑟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d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𝑑𝑆</m:t>
                          </m:r>
                        </m:e>
                      </m:nary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FF9184D3-B627-411C-9EAA-BE4E0A10A2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7568" y="5682963"/>
                <a:ext cx="3393803" cy="8206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D773307D-B514-4EEA-968D-2B3F50CCEE12}"/>
              </a:ext>
            </a:extLst>
          </p:cNvPr>
          <p:cNvSpPr txBox="1"/>
          <p:nvPr/>
        </p:nvSpPr>
        <p:spPr>
          <a:xfrm>
            <a:off x="5638274" y="5856092"/>
            <a:ext cx="2476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Комплексная запись </a:t>
            </a:r>
          </a:p>
        </p:txBody>
      </p:sp>
    </p:spTree>
    <p:extLst>
      <p:ext uri="{BB962C8B-B14F-4D97-AF65-F5344CB8AC3E}">
        <p14:creationId xmlns:p14="http://schemas.microsoft.com/office/powerpoint/2010/main" val="8638140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4267201" y="475334"/>
            <a:ext cx="402776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sz="3600" dirty="0">
                <a:solidFill>
                  <a:srgbClr val="CC0000"/>
                </a:solidFill>
              </a:rPr>
              <a:t>Метод зон Френеля</a:t>
            </a:r>
            <a:endParaRPr lang="ru-RU" sz="3600" dirty="0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367" y="1649985"/>
            <a:ext cx="8779265" cy="451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528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3ACD20-06D9-4AE7-B5E8-F4CD0BBB2D9B}"/>
              </a:ext>
            </a:extLst>
          </p:cNvPr>
          <p:cNvSpPr txBox="1"/>
          <p:nvPr/>
        </p:nvSpPr>
        <p:spPr>
          <a:xfrm>
            <a:off x="3271520" y="457200"/>
            <a:ext cx="4853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Геометрия зон Френеля</a:t>
            </a:r>
          </a:p>
        </p:txBody>
      </p:sp>
      <p:sp>
        <p:nvSpPr>
          <p:cNvPr id="5" name="Дуга 4">
            <a:extLst>
              <a:ext uri="{FF2B5EF4-FFF2-40B4-BE49-F238E27FC236}">
                <a16:creationId xmlns:a16="http://schemas.microsoft.com/office/drawing/2014/main" id="{D4945F7B-FE27-4736-8B4E-A7E53DDD6933}"/>
              </a:ext>
            </a:extLst>
          </p:cNvPr>
          <p:cNvSpPr/>
          <p:nvPr/>
        </p:nvSpPr>
        <p:spPr>
          <a:xfrm>
            <a:off x="-2116640" y="-171000"/>
            <a:ext cx="7200000" cy="7200000"/>
          </a:xfrm>
          <a:prstGeom prst="arc">
            <a:avLst>
              <a:gd name="adj1" fmla="val 19607113"/>
              <a:gd name="adj2" fmla="val 161549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A3248543-0959-4B29-BA0C-C33F52C1539F}"/>
              </a:ext>
            </a:extLst>
          </p:cNvPr>
          <p:cNvGrpSpPr/>
          <p:nvPr/>
        </p:nvGrpSpPr>
        <p:grpSpPr>
          <a:xfrm>
            <a:off x="1183793" y="1731731"/>
            <a:ext cx="7157746" cy="2484669"/>
            <a:chOff x="1183793" y="1731731"/>
            <a:chExt cx="7157746" cy="2484669"/>
          </a:xfrm>
        </p:grpSpPr>
        <p:cxnSp>
          <p:nvCxnSpPr>
            <p:cNvPr id="4" name="Прямая соединительная линия 3">
              <a:extLst>
                <a:ext uri="{FF2B5EF4-FFF2-40B4-BE49-F238E27FC236}">
                  <a16:creationId xmlns:a16="http://schemas.microsoft.com/office/drawing/2014/main" id="{10E332E2-B833-478E-BCB7-CD1B8096C790}"/>
                </a:ext>
              </a:extLst>
            </p:cNvPr>
            <p:cNvCxnSpPr/>
            <p:nvPr/>
          </p:nvCxnSpPr>
          <p:spPr>
            <a:xfrm>
              <a:off x="1483360" y="3429000"/>
              <a:ext cx="651256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>
              <a:extLst>
                <a:ext uri="{FF2B5EF4-FFF2-40B4-BE49-F238E27FC236}">
                  <a16:creationId xmlns:a16="http://schemas.microsoft.com/office/drawing/2014/main" id="{B7829946-E4B8-4725-BDF1-54901150B51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83360" y="1731731"/>
              <a:ext cx="3180080" cy="169726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F60FD2F0-DECC-4184-8D57-03C6B36B4F60}"/>
                </a:ext>
              </a:extLst>
            </p:cNvPr>
            <p:cNvCxnSpPr/>
            <p:nvPr/>
          </p:nvCxnSpPr>
          <p:spPr>
            <a:xfrm>
              <a:off x="4663440" y="1731731"/>
              <a:ext cx="3332480" cy="169726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116FFBD0-A541-496B-9BA6-9AC9AE135BD6}"/>
                </a:ext>
              </a:extLst>
            </p:cNvPr>
            <p:cNvCxnSpPr/>
            <p:nvPr/>
          </p:nvCxnSpPr>
          <p:spPr>
            <a:xfrm>
              <a:off x="1483360" y="3429000"/>
              <a:ext cx="0" cy="787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70CE3D7F-71D5-4766-95AE-56A580177822}"/>
                </a:ext>
              </a:extLst>
            </p:cNvPr>
            <p:cNvCxnSpPr/>
            <p:nvPr/>
          </p:nvCxnSpPr>
          <p:spPr>
            <a:xfrm>
              <a:off x="7995920" y="3429000"/>
              <a:ext cx="0" cy="787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48DBA681-1B71-4941-99CA-8778A4129625}"/>
                </a:ext>
              </a:extLst>
            </p:cNvPr>
            <p:cNvCxnSpPr/>
            <p:nvPr/>
          </p:nvCxnSpPr>
          <p:spPr>
            <a:xfrm>
              <a:off x="5083360" y="3429000"/>
              <a:ext cx="0" cy="787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399F4293-B065-40C2-BA1B-22FA0F44B974}"/>
                </a:ext>
              </a:extLst>
            </p:cNvPr>
            <p:cNvCxnSpPr/>
            <p:nvPr/>
          </p:nvCxnSpPr>
          <p:spPr>
            <a:xfrm>
              <a:off x="4663440" y="1731731"/>
              <a:ext cx="0" cy="24846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>
              <a:extLst>
                <a:ext uri="{FF2B5EF4-FFF2-40B4-BE49-F238E27FC236}">
                  <a16:creationId xmlns:a16="http://schemas.microsoft.com/office/drawing/2014/main" id="{FFE7CC52-BBFA-4C51-9B30-63F703981143}"/>
                </a:ext>
              </a:extLst>
            </p:cNvPr>
            <p:cNvCxnSpPr/>
            <p:nvPr/>
          </p:nvCxnSpPr>
          <p:spPr>
            <a:xfrm>
              <a:off x="1483360" y="4074160"/>
              <a:ext cx="318008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>
              <a:extLst>
                <a:ext uri="{FF2B5EF4-FFF2-40B4-BE49-F238E27FC236}">
                  <a16:creationId xmlns:a16="http://schemas.microsoft.com/office/drawing/2014/main" id="{5DB01C61-ED54-4512-AA43-A6305519DC46}"/>
                </a:ext>
              </a:extLst>
            </p:cNvPr>
            <p:cNvCxnSpPr/>
            <p:nvPr/>
          </p:nvCxnSpPr>
          <p:spPr>
            <a:xfrm>
              <a:off x="4663440" y="4074160"/>
              <a:ext cx="41992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id="{8EDA7D8F-680B-42D4-A77E-437A33580336}"/>
                </a:ext>
              </a:extLst>
            </p:cNvPr>
            <p:cNvCxnSpPr/>
            <p:nvPr/>
          </p:nvCxnSpPr>
          <p:spPr>
            <a:xfrm>
              <a:off x="5083360" y="4074160"/>
              <a:ext cx="291256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6C459AB-6BEE-4AF3-8FE8-AF2A706A620D}"/>
                    </a:ext>
                  </a:extLst>
                </p:cNvPr>
                <p:cNvSpPr txBox="1"/>
                <p:nvPr/>
              </p:nvSpPr>
              <p:spPr>
                <a:xfrm>
                  <a:off x="1183793" y="3290500"/>
                  <a:ext cx="17921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56C459AB-6BEE-4AF3-8FE8-AF2A706A62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3793" y="3290500"/>
                  <a:ext cx="17921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30000" r="-26667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06B2AB65-34F5-47DB-8804-A3EC906C5DC7}"/>
                    </a:ext>
                  </a:extLst>
                </p:cNvPr>
                <p:cNvSpPr txBox="1"/>
                <p:nvPr/>
              </p:nvSpPr>
              <p:spPr>
                <a:xfrm>
                  <a:off x="8140330" y="3290500"/>
                  <a:ext cx="20120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06B2AB65-34F5-47DB-8804-A3EC906C5DC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40330" y="3290500"/>
                  <a:ext cx="201209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27273" r="-27273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0811B4EB-6A43-4E77-A4FF-31D9BD0384FD}"/>
                    </a:ext>
                  </a:extLst>
                </p:cNvPr>
                <p:cNvSpPr txBox="1"/>
                <p:nvPr/>
              </p:nvSpPr>
              <p:spPr>
                <a:xfrm>
                  <a:off x="2793227" y="2303366"/>
                  <a:ext cx="18678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0811B4EB-6A43-4E77-A4FF-31D9BD0384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3227" y="2303366"/>
                  <a:ext cx="186782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9355" r="-1290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314A31EF-9DDA-4587-A36C-14AA7892A6F8}"/>
                    </a:ext>
                  </a:extLst>
                </p:cNvPr>
                <p:cNvSpPr txBox="1"/>
                <p:nvPr/>
              </p:nvSpPr>
              <p:spPr>
                <a:xfrm>
                  <a:off x="2788900" y="3724837"/>
                  <a:ext cx="70782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314A31EF-9DDA-4587-A36C-14AA7892A6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88900" y="3724837"/>
                  <a:ext cx="707821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274" r="-1709" b="-1777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7EA6A8D4-880D-46D3-8C59-40A82228E3F9}"/>
                    </a:ext>
                  </a:extLst>
                </p:cNvPr>
                <p:cNvSpPr txBox="1"/>
                <p:nvPr/>
              </p:nvSpPr>
              <p:spPr>
                <a:xfrm>
                  <a:off x="4698064" y="3689286"/>
                  <a:ext cx="29822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7EA6A8D4-880D-46D3-8C59-40A82228E3F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98064" y="3689286"/>
                  <a:ext cx="298222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20408" r="-6122" b="-1521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F4D16E33-45B9-4347-BF15-B6FFB2F2696A}"/>
                    </a:ext>
                  </a:extLst>
                </p:cNvPr>
                <p:cNvSpPr txBox="1"/>
                <p:nvPr/>
              </p:nvSpPr>
              <p:spPr>
                <a:xfrm>
                  <a:off x="6366807" y="3710807"/>
                  <a:ext cx="18299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F4D16E33-45B9-4347-BF15-B6FFB2F269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66807" y="3710807"/>
                  <a:ext cx="182999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33333" r="-26667" b="-888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B802E1DF-9DCD-4D5B-9FDD-F3F313DE5EF1}"/>
                    </a:ext>
                  </a:extLst>
                </p:cNvPr>
                <p:cNvSpPr txBox="1"/>
                <p:nvPr/>
              </p:nvSpPr>
              <p:spPr>
                <a:xfrm>
                  <a:off x="4306401" y="2555482"/>
                  <a:ext cx="25359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B802E1DF-9DCD-4D5B-9FDD-F3F313DE5EF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6401" y="2555482"/>
                  <a:ext cx="253595" cy="276999"/>
                </a:xfrm>
                <a:prstGeom prst="rect">
                  <a:avLst/>
                </a:prstGeom>
                <a:blipFill>
                  <a:blip r:embed="rId8"/>
                  <a:stretch>
                    <a:fillRect l="-14286" r="-7143" b="-1521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00AE79F9-0FC2-4FC2-BFDA-E50CA2169772}"/>
                    </a:ext>
                  </a:extLst>
                </p:cNvPr>
                <p:cNvSpPr txBox="1"/>
                <p:nvPr/>
              </p:nvSpPr>
              <p:spPr>
                <a:xfrm>
                  <a:off x="6046623" y="1917683"/>
                  <a:ext cx="758797" cy="52418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00AE79F9-0FC2-4FC2-BFDA-E50CA216977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46623" y="1917683"/>
                  <a:ext cx="758797" cy="52418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52EC75F-B7BD-4F5B-99C3-DD5C9F8C0371}"/>
                  </a:ext>
                </a:extLst>
              </p:cNvPr>
              <p:cNvSpPr txBox="1"/>
              <p:nvPr/>
            </p:nvSpPr>
            <p:spPr>
              <a:xfrm>
                <a:off x="8959183" y="1779183"/>
                <a:ext cx="1512337" cy="575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52EC75F-B7BD-4F5B-99C3-DD5C9F8C03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9183" y="1779183"/>
                <a:ext cx="1512337" cy="5751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A983159-A1A8-47FA-81C9-6667C1A75208}"/>
                  </a:ext>
                </a:extLst>
              </p:cNvPr>
              <p:cNvSpPr txBox="1"/>
              <p:nvPr/>
            </p:nvSpPr>
            <p:spPr>
              <a:xfrm>
                <a:off x="8960606" y="3152000"/>
                <a:ext cx="1560492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𝑎𝑏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A983159-A1A8-47FA-81C9-6667C1A752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606" y="3152000"/>
                <a:ext cx="1560492" cy="81836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D362D4E-0E63-4DF4-90A0-D8537C9A2D91}"/>
                  </a:ext>
                </a:extLst>
              </p:cNvPr>
              <p:cNvSpPr txBox="1"/>
              <p:nvPr/>
            </p:nvSpPr>
            <p:spPr>
              <a:xfrm>
                <a:off x="8453120" y="4927600"/>
                <a:ext cx="3084371" cy="5446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Площадь зоны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𝑎𝑏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D362D4E-0E63-4DF4-90A0-D8537C9A2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3120" y="4927600"/>
                <a:ext cx="3084371" cy="544636"/>
              </a:xfrm>
              <a:prstGeom prst="rect">
                <a:avLst/>
              </a:prstGeom>
              <a:blipFill>
                <a:blip r:embed="rId12"/>
                <a:stretch>
                  <a:fillRect l="-2174" b="-55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557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35200" y="879635"/>
            <a:ext cx="8334693" cy="531813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Графическое определение амплитуды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3661" name="Group 109"/>
          <p:cNvGrpSpPr>
            <a:grpSpLocks/>
          </p:cNvGrpSpPr>
          <p:nvPr/>
        </p:nvGrpSpPr>
        <p:grpSpPr bwMode="auto">
          <a:xfrm>
            <a:off x="2552700" y="2395539"/>
            <a:ext cx="933450" cy="1781175"/>
            <a:chOff x="648" y="1509"/>
            <a:chExt cx="588" cy="1122"/>
          </a:xfrm>
        </p:grpSpPr>
        <p:sp>
          <p:nvSpPr>
            <p:cNvPr id="23621" name="Freeform 69"/>
            <p:cNvSpPr>
              <a:spLocks/>
            </p:cNvSpPr>
            <p:nvPr/>
          </p:nvSpPr>
          <p:spPr bwMode="auto">
            <a:xfrm>
              <a:off x="648" y="2541"/>
              <a:ext cx="126" cy="54"/>
            </a:xfrm>
            <a:custGeom>
              <a:avLst/>
              <a:gdLst>
                <a:gd name="T0" fmla="*/ 120 w 126"/>
                <a:gd name="T1" fmla="*/ 0 h 54"/>
                <a:gd name="T2" fmla="*/ 0 w 126"/>
                <a:gd name="T3" fmla="*/ 30 h 54"/>
                <a:gd name="T4" fmla="*/ 6 w 126"/>
                <a:gd name="T5" fmla="*/ 54 h 54"/>
                <a:gd name="T6" fmla="*/ 126 w 126"/>
                <a:gd name="T7" fmla="*/ 24 h 54"/>
                <a:gd name="T8" fmla="*/ 120 w 126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54">
                  <a:moveTo>
                    <a:pt x="120" y="0"/>
                  </a:moveTo>
                  <a:lnTo>
                    <a:pt x="0" y="30"/>
                  </a:lnTo>
                  <a:lnTo>
                    <a:pt x="6" y="54"/>
                  </a:lnTo>
                  <a:lnTo>
                    <a:pt x="126" y="24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2" name="Freeform 70"/>
            <p:cNvSpPr>
              <a:spLocks/>
            </p:cNvSpPr>
            <p:nvPr/>
          </p:nvSpPr>
          <p:spPr bwMode="auto">
            <a:xfrm>
              <a:off x="744" y="2487"/>
              <a:ext cx="162" cy="144"/>
            </a:xfrm>
            <a:custGeom>
              <a:avLst/>
              <a:gdLst>
                <a:gd name="T0" fmla="*/ 162 w 162"/>
                <a:gd name="T1" fmla="*/ 36 h 144"/>
                <a:gd name="T2" fmla="*/ 0 w 162"/>
                <a:gd name="T3" fmla="*/ 0 h 144"/>
                <a:gd name="T4" fmla="*/ 36 w 162"/>
                <a:gd name="T5" fmla="*/ 144 h 144"/>
                <a:gd name="T6" fmla="*/ 162 w 162"/>
                <a:gd name="T7" fmla="*/ 36 h 144"/>
                <a:gd name="T8" fmla="*/ 162 w 162"/>
                <a:gd name="T9" fmla="*/ 3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44">
                  <a:moveTo>
                    <a:pt x="162" y="36"/>
                  </a:moveTo>
                  <a:lnTo>
                    <a:pt x="0" y="0"/>
                  </a:lnTo>
                  <a:lnTo>
                    <a:pt x="36" y="144"/>
                  </a:lnTo>
                  <a:lnTo>
                    <a:pt x="162" y="36"/>
                  </a:lnTo>
                  <a:lnTo>
                    <a:pt x="162" y="36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3" name="Freeform 71"/>
            <p:cNvSpPr>
              <a:spLocks/>
            </p:cNvSpPr>
            <p:nvPr/>
          </p:nvSpPr>
          <p:spPr bwMode="auto">
            <a:xfrm>
              <a:off x="900" y="2469"/>
              <a:ext cx="60" cy="60"/>
            </a:xfrm>
            <a:custGeom>
              <a:avLst/>
              <a:gdLst>
                <a:gd name="T0" fmla="*/ 48 w 60"/>
                <a:gd name="T1" fmla="*/ 0 h 60"/>
                <a:gd name="T2" fmla="*/ 0 w 60"/>
                <a:gd name="T3" fmla="*/ 42 h 60"/>
                <a:gd name="T4" fmla="*/ 12 w 60"/>
                <a:gd name="T5" fmla="*/ 60 h 60"/>
                <a:gd name="T6" fmla="*/ 60 w 60"/>
                <a:gd name="T7" fmla="*/ 18 h 60"/>
                <a:gd name="T8" fmla="*/ 48 w 60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60">
                  <a:moveTo>
                    <a:pt x="48" y="0"/>
                  </a:moveTo>
                  <a:lnTo>
                    <a:pt x="0" y="42"/>
                  </a:lnTo>
                  <a:lnTo>
                    <a:pt x="12" y="60"/>
                  </a:lnTo>
                  <a:lnTo>
                    <a:pt x="60" y="18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4" name="Freeform 72"/>
            <p:cNvSpPr>
              <a:spLocks/>
            </p:cNvSpPr>
            <p:nvPr/>
          </p:nvSpPr>
          <p:spPr bwMode="auto">
            <a:xfrm>
              <a:off x="900" y="2391"/>
              <a:ext cx="162" cy="150"/>
            </a:xfrm>
            <a:custGeom>
              <a:avLst/>
              <a:gdLst>
                <a:gd name="T0" fmla="*/ 162 w 162"/>
                <a:gd name="T1" fmla="*/ 0 h 150"/>
                <a:gd name="T2" fmla="*/ 0 w 162"/>
                <a:gd name="T3" fmla="*/ 36 h 150"/>
                <a:gd name="T4" fmla="*/ 96 w 162"/>
                <a:gd name="T5" fmla="*/ 150 h 150"/>
                <a:gd name="T6" fmla="*/ 162 w 162"/>
                <a:gd name="T7" fmla="*/ 0 h 150"/>
                <a:gd name="T8" fmla="*/ 162 w 162"/>
                <a:gd name="T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50">
                  <a:moveTo>
                    <a:pt x="162" y="0"/>
                  </a:moveTo>
                  <a:lnTo>
                    <a:pt x="0" y="36"/>
                  </a:lnTo>
                  <a:lnTo>
                    <a:pt x="96" y="150"/>
                  </a:lnTo>
                  <a:lnTo>
                    <a:pt x="162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5" name="Freeform 73"/>
            <p:cNvSpPr>
              <a:spLocks/>
            </p:cNvSpPr>
            <p:nvPr/>
          </p:nvSpPr>
          <p:spPr bwMode="auto">
            <a:xfrm>
              <a:off x="1050" y="2313"/>
              <a:ext cx="60" cy="84"/>
            </a:xfrm>
            <a:custGeom>
              <a:avLst/>
              <a:gdLst>
                <a:gd name="T0" fmla="*/ 36 w 60"/>
                <a:gd name="T1" fmla="*/ 0 h 84"/>
                <a:gd name="T2" fmla="*/ 0 w 60"/>
                <a:gd name="T3" fmla="*/ 72 h 84"/>
                <a:gd name="T4" fmla="*/ 24 w 60"/>
                <a:gd name="T5" fmla="*/ 84 h 84"/>
                <a:gd name="T6" fmla="*/ 60 w 60"/>
                <a:gd name="T7" fmla="*/ 12 h 84"/>
                <a:gd name="T8" fmla="*/ 36 w 60"/>
                <a:gd name="T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84">
                  <a:moveTo>
                    <a:pt x="36" y="0"/>
                  </a:moveTo>
                  <a:lnTo>
                    <a:pt x="0" y="72"/>
                  </a:lnTo>
                  <a:lnTo>
                    <a:pt x="24" y="84"/>
                  </a:lnTo>
                  <a:lnTo>
                    <a:pt x="60" y="12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6" name="Freeform 74"/>
            <p:cNvSpPr>
              <a:spLocks/>
            </p:cNvSpPr>
            <p:nvPr/>
          </p:nvSpPr>
          <p:spPr bwMode="auto">
            <a:xfrm>
              <a:off x="1026" y="2199"/>
              <a:ext cx="138" cy="162"/>
            </a:xfrm>
            <a:custGeom>
              <a:avLst/>
              <a:gdLst>
                <a:gd name="T0" fmla="*/ 138 w 138"/>
                <a:gd name="T1" fmla="*/ 0 h 162"/>
                <a:gd name="T2" fmla="*/ 0 w 138"/>
                <a:gd name="T3" fmla="*/ 96 h 162"/>
                <a:gd name="T4" fmla="*/ 132 w 138"/>
                <a:gd name="T5" fmla="*/ 162 h 162"/>
                <a:gd name="T6" fmla="*/ 138 w 138"/>
                <a:gd name="T7" fmla="*/ 0 h 162"/>
                <a:gd name="T8" fmla="*/ 138 w 138"/>
                <a:gd name="T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62">
                  <a:moveTo>
                    <a:pt x="138" y="0"/>
                  </a:moveTo>
                  <a:lnTo>
                    <a:pt x="0" y="96"/>
                  </a:lnTo>
                  <a:lnTo>
                    <a:pt x="132" y="162"/>
                  </a:lnTo>
                  <a:lnTo>
                    <a:pt x="138" y="0"/>
                  </a:lnTo>
                  <a:lnTo>
                    <a:pt x="138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7" name="Freeform 75"/>
            <p:cNvSpPr>
              <a:spLocks/>
            </p:cNvSpPr>
            <p:nvPr/>
          </p:nvSpPr>
          <p:spPr bwMode="auto">
            <a:xfrm>
              <a:off x="1152" y="2133"/>
              <a:ext cx="24" cy="66"/>
            </a:xfrm>
            <a:custGeom>
              <a:avLst/>
              <a:gdLst>
                <a:gd name="T0" fmla="*/ 0 w 24"/>
                <a:gd name="T1" fmla="*/ 0 h 66"/>
                <a:gd name="T2" fmla="*/ 0 w 24"/>
                <a:gd name="T3" fmla="*/ 60 h 66"/>
                <a:gd name="T4" fmla="*/ 24 w 24"/>
                <a:gd name="T5" fmla="*/ 66 h 66"/>
                <a:gd name="T6" fmla="*/ 24 w 24"/>
                <a:gd name="T7" fmla="*/ 0 h 66"/>
                <a:gd name="T8" fmla="*/ 0 w 24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66">
                  <a:moveTo>
                    <a:pt x="0" y="0"/>
                  </a:moveTo>
                  <a:lnTo>
                    <a:pt x="0" y="60"/>
                  </a:lnTo>
                  <a:lnTo>
                    <a:pt x="24" y="66"/>
                  </a:ln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8" name="Freeform 76"/>
            <p:cNvSpPr>
              <a:spLocks/>
            </p:cNvSpPr>
            <p:nvPr/>
          </p:nvSpPr>
          <p:spPr bwMode="auto">
            <a:xfrm>
              <a:off x="1092" y="1995"/>
              <a:ext cx="144" cy="150"/>
            </a:xfrm>
            <a:custGeom>
              <a:avLst/>
              <a:gdLst>
                <a:gd name="T0" fmla="*/ 84 w 144"/>
                <a:gd name="T1" fmla="*/ 0 h 150"/>
                <a:gd name="T2" fmla="*/ 0 w 144"/>
                <a:gd name="T3" fmla="*/ 144 h 150"/>
                <a:gd name="T4" fmla="*/ 144 w 144"/>
                <a:gd name="T5" fmla="*/ 150 h 150"/>
                <a:gd name="T6" fmla="*/ 84 w 144"/>
                <a:gd name="T7" fmla="*/ 0 h 150"/>
                <a:gd name="T8" fmla="*/ 84 w 144"/>
                <a:gd name="T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0">
                  <a:moveTo>
                    <a:pt x="84" y="0"/>
                  </a:moveTo>
                  <a:lnTo>
                    <a:pt x="0" y="144"/>
                  </a:lnTo>
                  <a:lnTo>
                    <a:pt x="144" y="150"/>
                  </a:lnTo>
                  <a:lnTo>
                    <a:pt x="84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9" name="Freeform 77"/>
            <p:cNvSpPr>
              <a:spLocks/>
            </p:cNvSpPr>
            <p:nvPr/>
          </p:nvSpPr>
          <p:spPr bwMode="auto">
            <a:xfrm>
              <a:off x="1140" y="1935"/>
              <a:ext cx="42" cy="66"/>
            </a:xfrm>
            <a:custGeom>
              <a:avLst/>
              <a:gdLst>
                <a:gd name="T0" fmla="*/ 0 w 42"/>
                <a:gd name="T1" fmla="*/ 6 h 66"/>
                <a:gd name="T2" fmla="*/ 24 w 42"/>
                <a:gd name="T3" fmla="*/ 66 h 66"/>
                <a:gd name="T4" fmla="*/ 42 w 42"/>
                <a:gd name="T5" fmla="*/ 54 h 66"/>
                <a:gd name="T6" fmla="*/ 24 w 42"/>
                <a:gd name="T7" fmla="*/ 0 h 66"/>
                <a:gd name="T8" fmla="*/ 0 w 42"/>
                <a:gd name="T9" fmla="*/ 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66">
                  <a:moveTo>
                    <a:pt x="0" y="6"/>
                  </a:moveTo>
                  <a:lnTo>
                    <a:pt x="24" y="66"/>
                  </a:lnTo>
                  <a:lnTo>
                    <a:pt x="42" y="54"/>
                  </a:lnTo>
                  <a:lnTo>
                    <a:pt x="24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0" name="Freeform 78"/>
            <p:cNvSpPr>
              <a:spLocks/>
            </p:cNvSpPr>
            <p:nvPr/>
          </p:nvSpPr>
          <p:spPr bwMode="auto">
            <a:xfrm>
              <a:off x="1086" y="1809"/>
              <a:ext cx="138" cy="162"/>
            </a:xfrm>
            <a:custGeom>
              <a:avLst/>
              <a:gdLst>
                <a:gd name="T0" fmla="*/ 24 w 138"/>
                <a:gd name="T1" fmla="*/ 0 h 162"/>
                <a:gd name="T2" fmla="*/ 0 w 138"/>
                <a:gd name="T3" fmla="*/ 162 h 162"/>
                <a:gd name="T4" fmla="*/ 138 w 138"/>
                <a:gd name="T5" fmla="*/ 114 h 162"/>
                <a:gd name="T6" fmla="*/ 24 w 138"/>
                <a:gd name="T7" fmla="*/ 0 h 162"/>
                <a:gd name="T8" fmla="*/ 24 w 138"/>
                <a:gd name="T9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62">
                  <a:moveTo>
                    <a:pt x="24" y="0"/>
                  </a:moveTo>
                  <a:lnTo>
                    <a:pt x="0" y="162"/>
                  </a:lnTo>
                  <a:lnTo>
                    <a:pt x="138" y="114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1" name="Freeform 79"/>
            <p:cNvSpPr>
              <a:spLocks/>
            </p:cNvSpPr>
            <p:nvPr/>
          </p:nvSpPr>
          <p:spPr bwMode="auto">
            <a:xfrm>
              <a:off x="1092" y="1791"/>
              <a:ext cx="24" cy="24"/>
            </a:xfrm>
            <a:custGeom>
              <a:avLst/>
              <a:gdLst>
                <a:gd name="T0" fmla="*/ 0 w 24"/>
                <a:gd name="T1" fmla="*/ 18 h 24"/>
                <a:gd name="T2" fmla="*/ 6 w 24"/>
                <a:gd name="T3" fmla="*/ 24 h 24"/>
                <a:gd name="T4" fmla="*/ 24 w 24"/>
                <a:gd name="T5" fmla="*/ 6 h 24"/>
                <a:gd name="T6" fmla="*/ 24 w 24"/>
                <a:gd name="T7" fmla="*/ 0 h 24"/>
                <a:gd name="T8" fmla="*/ 0 w 24"/>
                <a:gd name="T9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4">
                  <a:moveTo>
                    <a:pt x="0" y="18"/>
                  </a:moveTo>
                  <a:lnTo>
                    <a:pt x="6" y="24"/>
                  </a:lnTo>
                  <a:lnTo>
                    <a:pt x="24" y="6"/>
                  </a:lnTo>
                  <a:lnTo>
                    <a:pt x="24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2" name="Freeform 80"/>
            <p:cNvSpPr>
              <a:spLocks/>
            </p:cNvSpPr>
            <p:nvPr/>
          </p:nvSpPr>
          <p:spPr bwMode="auto">
            <a:xfrm>
              <a:off x="1020" y="1695"/>
              <a:ext cx="144" cy="156"/>
            </a:xfrm>
            <a:custGeom>
              <a:avLst/>
              <a:gdLst>
                <a:gd name="T0" fmla="*/ 0 w 144"/>
                <a:gd name="T1" fmla="*/ 0 h 156"/>
                <a:gd name="T2" fmla="*/ 30 w 144"/>
                <a:gd name="T3" fmla="*/ 156 h 156"/>
                <a:gd name="T4" fmla="*/ 144 w 144"/>
                <a:gd name="T5" fmla="*/ 66 h 156"/>
                <a:gd name="T6" fmla="*/ 0 w 144"/>
                <a:gd name="T7" fmla="*/ 0 h 156"/>
                <a:gd name="T8" fmla="*/ 0 w 144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0"/>
                  </a:moveTo>
                  <a:lnTo>
                    <a:pt x="30" y="156"/>
                  </a:lnTo>
                  <a:lnTo>
                    <a:pt x="144" y="6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3" name="Freeform 81"/>
            <p:cNvSpPr>
              <a:spLocks/>
            </p:cNvSpPr>
            <p:nvPr/>
          </p:nvSpPr>
          <p:spPr bwMode="auto">
            <a:xfrm>
              <a:off x="972" y="1659"/>
              <a:ext cx="54" cy="42"/>
            </a:xfrm>
            <a:custGeom>
              <a:avLst/>
              <a:gdLst>
                <a:gd name="T0" fmla="*/ 0 w 54"/>
                <a:gd name="T1" fmla="*/ 18 h 42"/>
                <a:gd name="T2" fmla="*/ 36 w 54"/>
                <a:gd name="T3" fmla="*/ 42 h 42"/>
                <a:gd name="T4" fmla="*/ 54 w 54"/>
                <a:gd name="T5" fmla="*/ 24 h 42"/>
                <a:gd name="T6" fmla="*/ 12 w 54"/>
                <a:gd name="T7" fmla="*/ 0 h 42"/>
                <a:gd name="T8" fmla="*/ 0 w 54"/>
                <a:gd name="T9" fmla="*/ 1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2">
                  <a:moveTo>
                    <a:pt x="0" y="18"/>
                  </a:moveTo>
                  <a:lnTo>
                    <a:pt x="36" y="42"/>
                  </a:lnTo>
                  <a:lnTo>
                    <a:pt x="54" y="24"/>
                  </a:lnTo>
                  <a:lnTo>
                    <a:pt x="12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4" name="Freeform 82"/>
            <p:cNvSpPr>
              <a:spLocks/>
            </p:cNvSpPr>
            <p:nvPr/>
          </p:nvSpPr>
          <p:spPr bwMode="auto">
            <a:xfrm>
              <a:off x="864" y="1593"/>
              <a:ext cx="162" cy="138"/>
            </a:xfrm>
            <a:custGeom>
              <a:avLst/>
              <a:gdLst>
                <a:gd name="T0" fmla="*/ 0 w 162"/>
                <a:gd name="T1" fmla="*/ 0 h 138"/>
                <a:gd name="T2" fmla="*/ 78 w 162"/>
                <a:gd name="T3" fmla="*/ 138 h 138"/>
                <a:gd name="T4" fmla="*/ 162 w 162"/>
                <a:gd name="T5" fmla="*/ 18 h 138"/>
                <a:gd name="T6" fmla="*/ 0 w 162"/>
                <a:gd name="T7" fmla="*/ 0 h 138"/>
                <a:gd name="T8" fmla="*/ 0 w 162"/>
                <a:gd name="T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38">
                  <a:moveTo>
                    <a:pt x="0" y="0"/>
                  </a:moveTo>
                  <a:lnTo>
                    <a:pt x="78" y="138"/>
                  </a:lnTo>
                  <a:lnTo>
                    <a:pt x="162" y="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5" name="Freeform 83"/>
            <p:cNvSpPr>
              <a:spLocks/>
            </p:cNvSpPr>
            <p:nvPr/>
          </p:nvSpPr>
          <p:spPr bwMode="auto">
            <a:xfrm>
              <a:off x="822" y="1569"/>
              <a:ext cx="42" cy="36"/>
            </a:xfrm>
            <a:custGeom>
              <a:avLst/>
              <a:gdLst>
                <a:gd name="T0" fmla="*/ 0 w 42"/>
                <a:gd name="T1" fmla="*/ 24 h 36"/>
                <a:gd name="T2" fmla="*/ 36 w 42"/>
                <a:gd name="T3" fmla="*/ 36 h 36"/>
                <a:gd name="T4" fmla="*/ 42 w 42"/>
                <a:gd name="T5" fmla="*/ 12 h 36"/>
                <a:gd name="T6" fmla="*/ 6 w 42"/>
                <a:gd name="T7" fmla="*/ 0 h 36"/>
                <a:gd name="T8" fmla="*/ 0 w 42"/>
                <a:gd name="T9" fmla="*/ 2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6">
                  <a:moveTo>
                    <a:pt x="0" y="24"/>
                  </a:moveTo>
                  <a:lnTo>
                    <a:pt x="36" y="36"/>
                  </a:lnTo>
                  <a:lnTo>
                    <a:pt x="42" y="12"/>
                  </a:lnTo>
                  <a:lnTo>
                    <a:pt x="6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6" name="Freeform 84"/>
            <p:cNvSpPr>
              <a:spLocks/>
            </p:cNvSpPr>
            <p:nvPr/>
          </p:nvSpPr>
          <p:spPr bwMode="auto">
            <a:xfrm>
              <a:off x="690" y="1509"/>
              <a:ext cx="156" cy="144"/>
            </a:xfrm>
            <a:custGeom>
              <a:avLst/>
              <a:gdLst>
                <a:gd name="T0" fmla="*/ 0 w 156"/>
                <a:gd name="T1" fmla="*/ 36 h 144"/>
                <a:gd name="T2" fmla="*/ 120 w 156"/>
                <a:gd name="T3" fmla="*/ 144 h 144"/>
                <a:gd name="T4" fmla="*/ 156 w 156"/>
                <a:gd name="T5" fmla="*/ 0 h 144"/>
                <a:gd name="T6" fmla="*/ 0 w 156"/>
                <a:gd name="T7" fmla="*/ 36 h 144"/>
                <a:gd name="T8" fmla="*/ 0 w 156"/>
                <a:gd name="T9" fmla="*/ 3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44">
                  <a:moveTo>
                    <a:pt x="0" y="36"/>
                  </a:moveTo>
                  <a:lnTo>
                    <a:pt x="120" y="144"/>
                  </a:lnTo>
                  <a:lnTo>
                    <a:pt x="156" y="0"/>
                  </a:lnTo>
                  <a:lnTo>
                    <a:pt x="0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654" name="Group 102"/>
          <p:cNvGrpSpPr>
            <a:grpSpLocks/>
          </p:cNvGrpSpPr>
          <p:nvPr/>
        </p:nvGrpSpPr>
        <p:grpSpPr bwMode="auto">
          <a:xfrm>
            <a:off x="4029076" y="2452689"/>
            <a:ext cx="1285875" cy="1685925"/>
            <a:chOff x="1578" y="1545"/>
            <a:chExt cx="810" cy="1062"/>
          </a:xfrm>
        </p:grpSpPr>
        <p:sp>
          <p:nvSpPr>
            <p:cNvPr id="23619" name="Freeform 67"/>
            <p:cNvSpPr>
              <a:spLocks/>
            </p:cNvSpPr>
            <p:nvPr/>
          </p:nvSpPr>
          <p:spPr bwMode="auto">
            <a:xfrm>
              <a:off x="1854" y="2073"/>
              <a:ext cx="534" cy="534"/>
            </a:xfrm>
            <a:custGeom>
              <a:avLst/>
              <a:gdLst>
                <a:gd name="T0" fmla="*/ 510 w 534"/>
                <a:gd name="T1" fmla="*/ 0 h 534"/>
                <a:gd name="T2" fmla="*/ 510 w 534"/>
                <a:gd name="T3" fmla="*/ 0 h 534"/>
                <a:gd name="T4" fmla="*/ 504 w 534"/>
                <a:gd name="T5" fmla="*/ 54 h 534"/>
                <a:gd name="T6" fmla="*/ 498 w 534"/>
                <a:gd name="T7" fmla="*/ 102 h 534"/>
                <a:gd name="T8" fmla="*/ 486 w 534"/>
                <a:gd name="T9" fmla="*/ 150 h 534"/>
                <a:gd name="T10" fmla="*/ 468 w 534"/>
                <a:gd name="T11" fmla="*/ 198 h 534"/>
                <a:gd name="T12" fmla="*/ 444 w 534"/>
                <a:gd name="T13" fmla="*/ 246 h 534"/>
                <a:gd name="T14" fmla="*/ 420 w 534"/>
                <a:gd name="T15" fmla="*/ 288 h 534"/>
                <a:gd name="T16" fmla="*/ 390 w 534"/>
                <a:gd name="T17" fmla="*/ 324 h 534"/>
                <a:gd name="T18" fmla="*/ 360 w 534"/>
                <a:gd name="T19" fmla="*/ 360 h 534"/>
                <a:gd name="T20" fmla="*/ 324 w 534"/>
                <a:gd name="T21" fmla="*/ 396 h 534"/>
                <a:gd name="T22" fmla="*/ 282 w 534"/>
                <a:gd name="T23" fmla="*/ 420 h 534"/>
                <a:gd name="T24" fmla="*/ 240 w 534"/>
                <a:gd name="T25" fmla="*/ 450 h 534"/>
                <a:gd name="T26" fmla="*/ 198 w 534"/>
                <a:gd name="T27" fmla="*/ 468 h 534"/>
                <a:gd name="T28" fmla="*/ 150 w 534"/>
                <a:gd name="T29" fmla="*/ 486 h 534"/>
                <a:gd name="T30" fmla="*/ 102 w 534"/>
                <a:gd name="T31" fmla="*/ 498 h 534"/>
                <a:gd name="T32" fmla="*/ 48 w 534"/>
                <a:gd name="T33" fmla="*/ 504 h 534"/>
                <a:gd name="T34" fmla="*/ 0 w 534"/>
                <a:gd name="T35" fmla="*/ 510 h 534"/>
                <a:gd name="T36" fmla="*/ 0 w 534"/>
                <a:gd name="T37" fmla="*/ 534 h 534"/>
                <a:gd name="T38" fmla="*/ 54 w 534"/>
                <a:gd name="T39" fmla="*/ 528 h 534"/>
                <a:gd name="T40" fmla="*/ 108 w 534"/>
                <a:gd name="T41" fmla="*/ 522 h 534"/>
                <a:gd name="T42" fmla="*/ 156 w 534"/>
                <a:gd name="T43" fmla="*/ 510 h 534"/>
                <a:gd name="T44" fmla="*/ 204 w 534"/>
                <a:gd name="T45" fmla="*/ 492 h 534"/>
                <a:gd name="T46" fmla="*/ 252 w 534"/>
                <a:gd name="T47" fmla="*/ 468 h 534"/>
                <a:gd name="T48" fmla="*/ 294 w 534"/>
                <a:gd name="T49" fmla="*/ 444 h 534"/>
                <a:gd name="T50" fmla="*/ 336 w 534"/>
                <a:gd name="T51" fmla="*/ 414 h 534"/>
                <a:gd name="T52" fmla="*/ 378 w 534"/>
                <a:gd name="T53" fmla="*/ 378 h 534"/>
                <a:gd name="T54" fmla="*/ 408 w 534"/>
                <a:gd name="T55" fmla="*/ 342 h 534"/>
                <a:gd name="T56" fmla="*/ 438 w 534"/>
                <a:gd name="T57" fmla="*/ 300 h 534"/>
                <a:gd name="T58" fmla="*/ 468 w 534"/>
                <a:gd name="T59" fmla="*/ 252 h 534"/>
                <a:gd name="T60" fmla="*/ 492 w 534"/>
                <a:gd name="T61" fmla="*/ 210 h 534"/>
                <a:gd name="T62" fmla="*/ 510 w 534"/>
                <a:gd name="T63" fmla="*/ 162 h 534"/>
                <a:gd name="T64" fmla="*/ 522 w 534"/>
                <a:gd name="T65" fmla="*/ 108 h 534"/>
                <a:gd name="T66" fmla="*/ 528 w 534"/>
                <a:gd name="T67" fmla="*/ 54 h 534"/>
                <a:gd name="T68" fmla="*/ 534 w 534"/>
                <a:gd name="T69" fmla="*/ 0 h 534"/>
                <a:gd name="T70" fmla="*/ 534 w 534"/>
                <a:gd name="T71" fmla="*/ 0 h 534"/>
                <a:gd name="T72" fmla="*/ 510 w 534"/>
                <a:gd name="T73" fmla="*/ 0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34" h="534">
                  <a:moveTo>
                    <a:pt x="510" y="0"/>
                  </a:moveTo>
                  <a:lnTo>
                    <a:pt x="510" y="0"/>
                  </a:lnTo>
                  <a:lnTo>
                    <a:pt x="504" y="54"/>
                  </a:lnTo>
                  <a:lnTo>
                    <a:pt x="498" y="102"/>
                  </a:lnTo>
                  <a:lnTo>
                    <a:pt x="486" y="150"/>
                  </a:lnTo>
                  <a:lnTo>
                    <a:pt x="468" y="198"/>
                  </a:lnTo>
                  <a:lnTo>
                    <a:pt x="444" y="246"/>
                  </a:lnTo>
                  <a:lnTo>
                    <a:pt x="420" y="288"/>
                  </a:lnTo>
                  <a:lnTo>
                    <a:pt x="390" y="324"/>
                  </a:lnTo>
                  <a:lnTo>
                    <a:pt x="360" y="360"/>
                  </a:lnTo>
                  <a:lnTo>
                    <a:pt x="324" y="396"/>
                  </a:lnTo>
                  <a:lnTo>
                    <a:pt x="282" y="420"/>
                  </a:lnTo>
                  <a:lnTo>
                    <a:pt x="240" y="450"/>
                  </a:lnTo>
                  <a:lnTo>
                    <a:pt x="198" y="468"/>
                  </a:lnTo>
                  <a:lnTo>
                    <a:pt x="150" y="486"/>
                  </a:lnTo>
                  <a:lnTo>
                    <a:pt x="102" y="498"/>
                  </a:lnTo>
                  <a:lnTo>
                    <a:pt x="48" y="504"/>
                  </a:lnTo>
                  <a:lnTo>
                    <a:pt x="0" y="510"/>
                  </a:lnTo>
                  <a:lnTo>
                    <a:pt x="0" y="534"/>
                  </a:lnTo>
                  <a:lnTo>
                    <a:pt x="54" y="528"/>
                  </a:lnTo>
                  <a:lnTo>
                    <a:pt x="108" y="522"/>
                  </a:lnTo>
                  <a:lnTo>
                    <a:pt x="156" y="510"/>
                  </a:lnTo>
                  <a:lnTo>
                    <a:pt x="204" y="492"/>
                  </a:lnTo>
                  <a:lnTo>
                    <a:pt x="252" y="468"/>
                  </a:lnTo>
                  <a:lnTo>
                    <a:pt x="294" y="444"/>
                  </a:lnTo>
                  <a:lnTo>
                    <a:pt x="336" y="414"/>
                  </a:lnTo>
                  <a:lnTo>
                    <a:pt x="378" y="378"/>
                  </a:lnTo>
                  <a:lnTo>
                    <a:pt x="408" y="342"/>
                  </a:lnTo>
                  <a:lnTo>
                    <a:pt x="438" y="300"/>
                  </a:lnTo>
                  <a:lnTo>
                    <a:pt x="468" y="252"/>
                  </a:lnTo>
                  <a:lnTo>
                    <a:pt x="492" y="210"/>
                  </a:lnTo>
                  <a:lnTo>
                    <a:pt x="510" y="162"/>
                  </a:lnTo>
                  <a:lnTo>
                    <a:pt x="522" y="108"/>
                  </a:lnTo>
                  <a:lnTo>
                    <a:pt x="528" y="54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1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0" name="Freeform 68"/>
            <p:cNvSpPr>
              <a:spLocks/>
            </p:cNvSpPr>
            <p:nvPr/>
          </p:nvSpPr>
          <p:spPr bwMode="auto">
            <a:xfrm>
              <a:off x="1854" y="1545"/>
              <a:ext cx="534" cy="528"/>
            </a:xfrm>
            <a:custGeom>
              <a:avLst/>
              <a:gdLst>
                <a:gd name="T0" fmla="*/ 0 w 534"/>
                <a:gd name="T1" fmla="*/ 24 h 528"/>
                <a:gd name="T2" fmla="*/ 48 w 534"/>
                <a:gd name="T3" fmla="*/ 24 h 528"/>
                <a:gd name="T4" fmla="*/ 102 w 534"/>
                <a:gd name="T5" fmla="*/ 36 h 528"/>
                <a:gd name="T6" fmla="*/ 150 w 534"/>
                <a:gd name="T7" fmla="*/ 48 h 528"/>
                <a:gd name="T8" fmla="*/ 198 w 534"/>
                <a:gd name="T9" fmla="*/ 60 h 528"/>
                <a:gd name="T10" fmla="*/ 240 w 534"/>
                <a:gd name="T11" fmla="*/ 84 h 528"/>
                <a:gd name="T12" fmla="*/ 282 w 534"/>
                <a:gd name="T13" fmla="*/ 108 h 528"/>
                <a:gd name="T14" fmla="*/ 324 w 534"/>
                <a:gd name="T15" fmla="*/ 138 h 528"/>
                <a:gd name="T16" fmla="*/ 360 w 534"/>
                <a:gd name="T17" fmla="*/ 174 h 528"/>
                <a:gd name="T18" fmla="*/ 390 w 534"/>
                <a:gd name="T19" fmla="*/ 210 h 528"/>
                <a:gd name="T20" fmla="*/ 420 w 534"/>
                <a:gd name="T21" fmla="*/ 246 h 528"/>
                <a:gd name="T22" fmla="*/ 444 w 534"/>
                <a:gd name="T23" fmla="*/ 288 h 528"/>
                <a:gd name="T24" fmla="*/ 468 w 534"/>
                <a:gd name="T25" fmla="*/ 330 h 528"/>
                <a:gd name="T26" fmla="*/ 486 w 534"/>
                <a:gd name="T27" fmla="*/ 378 h 528"/>
                <a:gd name="T28" fmla="*/ 498 w 534"/>
                <a:gd name="T29" fmla="*/ 426 h 528"/>
                <a:gd name="T30" fmla="*/ 504 w 534"/>
                <a:gd name="T31" fmla="*/ 480 h 528"/>
                <a:gd name="T32" fmla="*/ 510 w 534"/>
                <a:gd name="T33" fmla="*/ 528 h 528"/>
                <a:gd name="T34" fmla="*/ 534 w 534"/>
                <a:gd name="T35" fmla="*/ 528 h 528"/>
                <a:gd name="T36" fmla="*/ 528 w 534"/>
                <a:gd name="T37" fmla="*/ 474 h 528"/>
                <a:gd name="T38" fmla="*/ 522 w 534"/>
                <a:gd name="T39" fmla="*/ 426 h 528"/>
                <a:gd name="T40" fmla="*/ 510 w 534"/>
                <a:gd name="T41" fmla="*/ 372 h 528"/>
                <a:gd name="T42" fmla="*/ 492 w 534"/>
                <a:gd name="T43" fmla="*/ 324 h 528"/>
                <a:gd name="T44" fmla="*/ 468 w 534"/>
                <a:gd name="T45" fmla="*/ 276 h 528"/>
                <a:gd name="T46" fmla="*/ 438 w 534"/>
                <a:gd name="T47" fmla="*/ 234 h 528"/>
                <a:gd name="T48" fmla="*/ 408 w 534"/>
                <a:gd name="T49" fmla="*/ 192 h 528"/>
                <a:gd name="T50" fmla="*/ 378 w 534"/>
                <a:gd name="T51" fmla="*/ 156 h 528"/>
                <a:gd name="T52" fmla="*/ 336 w 534"/>
                <a:gd name="T53" fmla="*/ 120 h 528"/>
                <a:gd name="T54" fmla="*/ 294 w 534"/>
                <a:gd name="T55" fmla="*/ 90 h 528"/>
                <a:gd name="T56" fmla="*/ 252 w 534"/>
                <a:gd name="T57" fmla="*/ 66 h 528"/>
                <a:gd name="T58" fmla="*/ 204 w 534"/>
                <a:gd name="T59" fmla="*/ 42 h 528"/>
                <a:gd name="T60" fmla="*/ 156 w 534"/>
                <a:gd name="T61" fmla="*/ 24 h 528"/>
                <a:gd name="T62" fmla="*/ 108 w 534"/>
                <a:gd name="T63" fmla="*/ 12 h 528"/>
                <a:gd name="T64" fmla="*/ 54 w 534"/>
                <a:gd name="T65" fmla="*/ 0 h 528"/>
                <a:gd name="T66" fmla="*/ 0 w 534"/>
                <a:gd name="T67" fmla="*/ 0 h 528"/>
                <a:gd name="T68" fmla="*/ 0 w 534"/>
                <a:gd name="T69" fmla="*/ 24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4" h="528">
                  <a:moveTo>
                    <a:pt x="0" y="24"/>
                  </a:moveTo>
                  <a:lnTo>
                    <a:pt x="48" y="24"/>
                  </a:lnTo>
                  <a:lnTo>
                    <a:pt x="102" y="36"/>
                  </a:lnTo>
                  <a:lnTo>
                    <a:pt x="150" y="48"/>
                  </a:lnTo>
                  <a:lnTo>
                    <a:pt x="198" y="60"/>
                  </a:lnTo>
                  <a:lnTo>
                    <a:pt x="240" y="84"/>
                  </a:lnTo>
                  <a:lnTo>
                    <a:pt x="282" y="108"/>
                  </a:lnTo>
                  <a:lnTo>
                    <a:pt x="324" y="138"/>
                  </a:lnTo>
                  <a:lnTo>
                    <a:pt x="360" y="174"/>
                  </a:lnTo>
                  <a:lnTo>
                    <a:pt x="390" y="210"/>
                  </a:lnTo>
                  <a:lnTo>
                    <a:pt x="420" y="246"/>
                  </a:lnTo>
                  <a:lnTo>
                    <a:pt x="444" y="288"/>
                  </a:lnTo>
                  <a:lnTo>
                    <a:pt x="468" y="330"/>
                  </a:lnTo>
                  <a:lnTo>
                    <a:pt x="486" y="378"/>
                  </a:lnTo>
                  <a:lnTo>
                    <a:pt x="498" y="426"/>
                  </a:lnTo>
                  <a:lnTo>
                    <a:pt x="504" y="480"/>
                  </a:lnTo>
                  <a:lnTo>
                    <a:pt x="510" y="528"/>
                  </a:lnTo>
                  <a:lnTo>
                    <a:pt x="534" y="528"/>
                  </a:lnTo>
                  <a:lnTo>
                    <a:pt x="528" y="474"/>
                  </a:lnTo>
                  <a:lnTo>
                    <a:pt x="522" y="426"/>
                  </a:lnTo>
                  <a:lnTo>
                    <a:pt x="510" y="372"/>
                  </a:lnTo>
                  <a:lnTo>
                    <a:pt x="492" y="324"/>
                  </a:lnTo>
                  <a:lnTo>
                    <a:pt x="468" y="276"/>
                  </a:lnTo>
                  <a:lnTo>
                    <a:pt x="438" y="234"/>
                  </a:lnTo>
                  <a:lnTo>
                    <a:pt x="408" y="192"/>
                  </a:lnTo>
                  <a:lnTo>
                    <a:pt x="378" y="156"/>
                  </a:lnTo>
                  <a:lnTo>
                    <a:pt x="336" y="120"/>
                  </a:lnTo>
                  <a:lnTo>
                    <a:pt x="294" y="90"/>
                  </a:lnTo>
                  <a:lnTo>
                    <a:pt x="252" y="66"/>
                  </a:lnTo>
                  <a:lnTo>
                    <a:pt x="204" y="42"/>
                  </a:lnTo>
                  <a:lnTo>
                    <a:pt x="156" y="24"/>
                  </a:lnTo>
                  <a:lnTo>
                    <a:pt x="108" y="12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2" name="Rectangle 90"/>
            <p:cNvSpPr>
              <a:spLocks noChangeArrowheads="1"/>
            </p:cNvSpPr>
            <p:nvPr/>
          </p:nvSpPr>
          <p:spPr bwMode="auto">
            <a:xfrm>
              <a:off x="1842" y="1659"/>
              <a:ext cx="24" cy="936"/>
            </a:xfrm>
            <a:prstGeom prst="rect">
              <a:avLst/>
            </a:pr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3" name="Freeform 91"/>
            <p:cNvSpPr>
              <a:spLocks/>
            </p:cNvSpPr>
            <p:nvPr/>
          </p:nvSpPr>
          <p:spPr bwMode="auto">
            <a:xfrm>
              <a:off x="1788" y="1557"/>
              <a:ext cx="126" cy="114"/>
            </a:xfrm>
            <a:custGeom>
              <a:avLst/>
              <a:gdLst>
                <a:gd name="T0" fmla="*/ 0 w 126"/>
                <a:gd name="T1" fmla="*/ 114 h 114"/>
                <a:gd name="T2" fmla="*/ 66 w 126"/>
                <a:gd name="T3" fmla="*/ 0 h 114"/>
                <a:gd name="T4" fmla="*/ 126 w 126"/>
                <a:gd name="T5" fmla="*/ 114 h 114"/>
                <a:gd name="T6" fmla="*/ 0 w 126"/>
                <a:gd name="T7" fmla="*/ 114 h 114"/>
                <a:gd name="T8" fmla="*/ 66 w 126"/>
                <a:gd name="T9" fmla="*/ 0 h 114"/>
                <a:gd name="T10" fmla="*/ 0 w 126"/>
                <a:gd name="T11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114">
                  <a:moveTo>
                    <a:pt x="0" y="114"/>
                  </a:moveTo>
                  <a:lnTo>
                    <a:pt x="66" y="0"/>
                  </a:lnTo>
                  <a:lnTo>
                    <a:pt x="126" y="114"/>
                  </a:lnTo>
                  <a:lnTo>
                    <a:pt x="0" y="114"/>
                  </a:lnTo>
                  <a:lnTo>
                    <a:pt x="66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56" name="Text Box 4"/>
            <p:cNvSpPr txBox="1">
              <a:spLocks noChangeArrowheads="1"/>
            </p:cNvSpPr>
            <p:nvPr/>
          </p:nvSpPr>
          <p:spPr bwMode="auto">
            <a:xfrm>
              <a:off x="1578" y="1878"/>
              <a:ext cx="4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/>
                <a:t>E</a:t>
              </a:r>
              <a:r>
                <a:rPr lang="ru-RU" b="1" baseline="-25000" dirty="0"/>
                <a:t>1</a:t>
              </a:r>
              <a:endParaRPr lang="ru-RU" dirty="0"/>
            </a:p>
          </p:txBody>
        </p:sp>
      </p:grpSp>
      <p:grpSp>
        <p:nvGrpSpPr>
          <p:cNvPr id="23660" name="Group 108"/>
          <p:cNvGrpSpPr>
            <a:grpSpLocks/>
          </p:cNvGrpSpPr>
          <p:nvPr/>
        </p:nvGrpSpPr>
        <p:grpSpPr bwMode="auto">
          <a:xfrm>
            <a:off x="5400675" y="2452689"/>
            <a:ext cx="2076450" cy="1936750"/>
            <a:chOff x="2442" y="1545"/>
            <a:chExt cx="1308" cy="1220"/>
          </a:xfrm>
        </p:grpSpPr>
        <p:sp>
          <p:nvSpPr>
            <p:cNvPr id="23637" name="Freeform 85"/>
            <p:cNvSpPr>
              <a:spLocks/>
            </p:cNvSpPr>
            <p:nvPr/>
          </p:nvSpPr>
          <p:spPr bwMode="auto">
            <a:xfrm>
              <a:off x="2706" y="1947"/>
              <a:ext cx="456" cy="390"/>
            </a:xfrm>
            <a:custGeom>
              <a:avLst/>
              <a:gdLst>
                <a:gd name="T0" fmla="*/ 0 w 456"/>
                <a:gd name="T1" fmla="*/ 0 h 390"/>
                <a:gd name="T2" fmla="*/ 0 w 456"/>
                <a:gd name="T3" fmla="*/ 0 h 390"/>
                <a:gd name="T4" fmla="*/ 6 w 456"/>
                <a:gd name="T5" fmla="*/ 42 h 390"/>
                <a:gd name="T6" fmla="*/ 12 w 456"/>
                <a:gd name="T7" fmla="*/ 78 h 390"/>
                <a:gd name="T8" fmla="*/ 24 w 456"/>
                <a:gd name="T9" fmla="*/ 114 h 390"/>
                <a:gd name="T10" fmla="*/ 42 w 456"/>
                <a:gd name="T11" fmla="*/ 150 h 390"/>
                <a:gd name="T12" fmla="*/ 60 w 456"/>
                <a:gd name="T13" fmla="*/ 186 h 390"/>
                <a:gd name="T14" fmla="*/ 84 w 456"/>
                <a:gd name="T15" fmla="*/ 216 h 390"/>
                <a:gd name="T16" fmla="*/ 108 w 456"/>
                <a:gd name="T17" fmla="*/ 246 h 390"/>
                <a:gd name="T18" fmla="*/ 138 w 456"/>
                <a:gd name="T19" fmla="*/ 276 h 390"/>
                <a:gd name="T20" fmla="*/ 168 w 456"/>
                <a:gd name="T21" fmla="*/ 300 h 390"/>
                <a:gd name="T22" fmla="*/ 204 w 456"/>
                <a:gd name="T23" fmla="*/ 324 h 390"/>
                <a:gd name="T24" fmla="*/ 240 w 456"/>
                <a:gd name="T25" fmla="*/ 342 h 390"/>
                <a:gd name="T26" fmla="*/ 282 w 456"/>
                <a:gd name="T27" fmla="*/ 360 h 390"/>
                <a:gd name="T28" fmla="*/ 324 w 456"/>
                <a:gd name="T29" fmla="*/ 372 h 390"/>
                <a:gd name="T30" fmla="*/ 366 w 456"/>
                <a:gd name="T31" fmla="*/ 384 h 390"/>
                <a:gd name="T32" fmla="*/ 408 w 456"/>
                <a:gd name="T33" fmla="*/ 390 h 390"/>
                <a:gd name="T34" fmla="*/ 456 w 456"/>
                <a:gd name="T35" fmla="*/ 390 h 390"/>
                <a:gd name="T36" fmla="*/ 456 w 456"/>
                <a:gd name="T37" fmla="*/ 366 h 390"/>
                <a:gd name="T38" fmla="*/ 414 w 456"/>
                <a:gd name="T39" fmla="*/ 366 h 390"/>
                <a:gd name="T40" fmla="*/ 372 w 456"/>
                <a:gd name="T41" fmla="*/ 360 h 390"/>
                <a:gd name="T42" fmla="*/ 330 w 456"/>
                <a:gd name="T43" fmla="*/ 348 h 390"/>
                <a:gd name="T44" fmla="*/ 288 w 456"/>
                <a:gd name="T45" fmla="*/ 336 h 390"/>
                <a:gd name="T46" fmla="*/ 252 w 456"/>
                <a:gd name="T47" fmla="*/ 324 h 390"/>
                <a:gd name="T48" fmla="*/ 216 w 456"/>
                <a:gd name="T49" fmla="*/ 306 h 390"/>
                <a:gd name="T50" fmla="*/ 186 w 456"/>
                <a:gd name="T51" fmla="*/ 282 h 390"/>
                <a:gd name="T52" fmla="*/ 156 w 456"/>
                <a:gd name="T53" fmla="*/ 258 h 390"/>
                <a:gd name="T54" fmla="*/ 126 w 456"/>
                <a:gd name="T55" fmla="*/ 234 h 390"/>
                <a:gd name="T56" fmla="*/ 102 w 456"/>
                <a:gd name="T57" fmla="*/ 204 h 390"/>
                <a:gd name="T58" fmla="*/ 78 w 456"/>
                <a:gd name="T59" fmla="*/ 174 h 390"/>
                <a:gd name="T60" fmla="*/ 60 w 456"/>
                <a:gd name="T61" fmla="*/ 144 h 390"/>
                <a:gd name="T62" fmla="*/ 48 w 456"/>
                <a:gd name="T63" fmla="*/ 108 h 390"/>
                <a:gd name="T64" fmla="*/ 36 w 456"/>
                <a:gd name="T65" fmla="*/ 72 h 390"/>
                <a:gd name="T66" fmla="*/ 30 w 456"/>
                <a:gd name="T67" fmla="*/ 36 h 390"/>
                <a:gd name="T68" fmla="*/ 24 w 456"/>
                <a:gd name="T69" fmla="*/ 0 h 390"/>
                <a:gd name="T70" fmla="*/ 24 w 456"/>
                <a:gd name="T71" fmla="*/ 0 h 390"/>
                <a:gd name="T72" fmla="*/ 0 w 456"/>
                <a:gd name="T73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6" h="390">
                  <a:moveTo>
                    <a:pt x="0" y="0"/>
                  </a:moveTo>
                  <a:lnTo>
                    <a:pt x="0" y="0"/>
                  </a:lnTo>
                  <a:lnTo>
                    <a:pt x="6" y="42"/>
                  </a:lnTo>
                  <a:lnTo>
                    <a:pt x="12" y="78"/>
                  </a:lnTo>
                  <a:lnTo>
                    <a:pt x="24" y="114"/>
                  </a:lnTo>
                  <a:lnTo>
                    <a:pt x="42" y="150"/>
                  </a:lnTo>
                  <a:lnTo>
                    <a:pt x="60" y="186"/>
                  </a:lnTo>
                  <a:lnTo>
                    <a:pt x="84" y="216"/>
                  </a:lnTo>
                  <a:lnTo>
                    <a:pt x="108" y="246"/>
                  </a:lnTo>
                  <a:lnTo>
                    <a:pt x="138" y="276"/>
                  </a:lnTo>
                  <a:lnTo>
                    <a:pt x="168" y="300"/>
                  </a:lnTo>
                  <a:lnTo>
                    <a:pt x="204" y="324"/>
                  </a:lnTo>
                  <a:lnTo>
                    <a:pt x="240" y="342"/>
                  </a:lnTo>
                  <a:lnTo>
                    <a:pt x="282" y="360"/>
                  </a:lnTo>
                  <a:lnTo>
                    <a:pt x="324" y="372"/>
                  </a:lnTo>
                  <a:lnTo>
                    <a:pt x="366" y="384"/>
                  </a:lnTo>
                  <a:lnTo>
                    <a:pt x="408" y="390"/>
                  </a:lnTo>
                  <a:lnTo>
                    <a:pt x="456" y="390"/>
                  </a:lnTo>
                  <a:lnTo>
                    <a:pt x="456" y="366"/>
                  </a:lnTo>
                  <a:lnTo>
                    <a:pt x="414" y="366"/>
                  </a:lnTo>
                  <a:lnTo>
                    <a:pt x="372" y="360"/>
                  </a:lnTo>
                  <a:lnTo>
                    <a:pt x="330" y="348"/>
                  </a:lnTo>
                  <a:lnTo>
                    <a:pt x="288" y="336"/>
                  </a:lnTo>
                  <a:lnTo>
                    <a:pt x="252" y="324"/>
                  </a:lnTo>
                  <a:lnTo>
                    <a:pt x="216" y="306"/>
                  </a:lnTo>
                  <a:lnTo>
                    <a:pt x="186" y="282"/>
                  </a:lnTo>
                  <a:lnTo>
                    <a:pt x="156" y="258"/>
                  </a:lnTo>
                  <a:lnTo>
                    <a:pt x="126" y="234"/>
                  </a:lnTo>
                  <a:lnTo>
                    <a:pt x="102" y="204"/>
                  </a:lnTo>
                  <a:lnTo>
                    <a:pt x="78" y="174"/>
                  </a:lnTo>
                  <a:lnTo>
                    <a:pt x="60" y="144"/>
                  </a:lnTo>
                  <a:lnTo>
                    <a:pt x="48" y="108"/>
                  </a:lnTo>
                  <a:lnTo>
                    <a:pt x="36" y="72"/>
                  </a:lnTo>
                  <a:lnTo>
                    <a:pt x="30" y="36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8" name="Freeform 86"/>
            <p:cNvSpPr>
              <a:spLocks/>
            </p:cNvSpPr>
            <p:nvPr/>
          </p:nvSpPr>
          <p:spPr bwMode="auto">
            <a:xfrm>
              <a:off x="2706" y="1545"/>
              <a:ext cx="474" cy="402"/>
            </a:xfrm>
            <a:custGeom>
              <a:avLst/>
              <a:gdLst>
                <a:gd name="T0" fmla="*/ 474 w 474"/>
                <a:gd name="T1" fmla="*/ 0 h 402"/>
                <a:gd name="T2" fmla="*/ 474 w 474"/>
                <a:gd name="T3" fmla="*/ 0 h 402"/>
                <a:gd name="T4" fmla="*/ 426 w 474"/>
                <a:gd name="T5" fmla="*/ 0 h 402"/>
                <a:gd name="T6" fmla="*/ 384 w 474"/>
                <a:gd name="T7" fmla="*/ 6 h 402"/>
                <a:gd name="T8" fmla="*/ 336 w 474"/>
                <a:gd name="T9" fmla="*/ 18 h 402"/>
                <a:gd name="T10" fmla="*/ 294 w 474"/>
                <a:gd name="T11" fmla="*/ 30 h 402"/>
                <a:gd name="T12" fmla="*/ 258 w 474"/>
                <a:gd name="T13" fmla="*/ 48 h 402"/>
                <a:gd name="T14" fmla="*/ 216 w 474"/>
                <a:gd name="T15" fmla="*/ 66 h 402"/>
                <a:gd name="T16" fmla="*/ 180 w 474"/>
                <a:gd name="T17" fmla="*/ 90 h 402"/>
                <a:gd name="T18" fmla="*/ 144 w 474"/>
                <a:gd name="T19" fmla="*/ 120 h 402"/>
                <a:gd name="T20" fmla="*/ 114 w 474"/>
                <a:gd name="T21" fmla="*/ 150 h 402"/>
                <a:gd name="T22" fmla="*/ 90 w 474"/>
                <a:gd name="T23" fmla="*/ 180 h 402"/>
                <a:gd name="T24" fmla="*/ 60 w 474"/>
                <a:gd name="T25" fmla="*/ 210 h 402"/>
                <a:gd name="T26" fmla="*/ 42 w 474"/>
                <a:gd name="T27" fmla="*/ 246 h 402"/>
                <a:gd name="T28" fmla="*/ 24 w 474"/>
                <a:gd name="T29" fmla="*/ 282 h 402"/>
                <a:gd name="T30" fmla="*/ 12 w 474"/>
                <a:gd name="T31" fmla="*/ 324 h 402"/>
                <a:gd name="T32" fmla="*/ 6 w 474"/>
                <a:gd name="T33" fmla="*/ 360 h 402"/>
                <a:gd name="T34" fmla="*/ 0 w 474"/>
                <a:gd name="T35" fmla="*/ 402 h 402"/>
                <a:gd name="T36" fmla="*/ 24 w 474"/>
                <a:gd name="T37" fmla="*/ 402 h 402"/>
                <a:gd name="T38" fmla="*/ 30 w 474"/>
                <a:gd name="T39" fmla="*/ 366 h 402"/>
                <a:gd name="T40" fmla="*/ 36 w 474"/>
                <a:gd name="T41" fmla="*/ 330 h 402"/>
                <a:gd name="T42" fmla="*/ 48 w 474"/>
                <a:gd name="T43" fmla="*/ 294 h 402"/>
                <a:gd name="T44" fmla="*/ 66 w 474"/>
                <a:gd name="T45" fmla="*/ 258 h 402"/>
                <a:gd name="T46" fmla="*/ 84 w 474"/>
                <a:gd name="T47" fmla="*/ 222 h 402"/>
                <a:gd name="T48" fmla="*/ 108 w 474"/>
                <a:gd name="T49" fmla="*/ 192 h 402"/>
                <a:gd name="T50" fmla="*/ 132 w 474"/>
                <a:gd name="T51" fmla="*/ 162 h 402"/>
                <a:gd name="T52" fmla="*/ 162 w 474"/>
                <a:gd name="T53" fmla="*/ 138 h 402"/>
                <a:gd name="T54" fmla="*/ 192 w 474"/>
                <a:gd name="T55" fmla="*/ 114 h 402"/>
                <a:gd name="T56" fmla="*/ 228 w 474"/>
                <a:gd name="T57" fmla="*/ 90 h 402"/>
                <a:gd name="T58" fmla="*/ 264 w 474"/>
                <a:gd name="T59" fmla="*/ 72 h 402"/>
                <a:gd name="T60" fmla="*/ 306 w 474"/>
                <a:gd name="T61" fmla="*/ 54 h 402"/>
                <a:gd name="T62" fmla="*/ 342 w 474"/>
                <a:gd name="T63" fmla="*/ 42 h 402"/>
                <a:gd name="T64" fmla="*/ 384 w 474"/>
                <a:gd name="T65" fmla="*/ 30 h 402"/>
                <a:gd name="T66" fmla="*/ 432 w 474"/>
                <a:gd name="T67" fmla="*/ 24 h 402"/>
                <a:gd name="T68" fmla="*/ 474 w 474"/>
                <a:gd name="T69" fmla="*/ 24 h 402"/>
                <a:gd name="T70" fmla="*/ 474 w 474"/>
                <a:gd name="T71" fmla="*/ 24 h 402"/>
                <a:gd name="T72" fmla="*/ 474 w 474"/>
                <a:gd name="T73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74" h="402">
                  <a:moveTo>
                    <a:pt x="474" y="0"/>
                  </a:moveTo>
                  <a:lnTo>
                    <a:pt x="474" y="0"/>
                  </a:lnTo>
                  <a:lnTo>
                    <a:pt x="426" y="0"/>
                  </a:lnTo>
                  <a:lnTo>
                    <a:pt x="384" y="6"/>
                  </a:lnTo>
                  <a:lnTo>
                    <a:pt x="336" y="18"/>
                  </a:lnTo>
                  <a:lnTo>
                    <a:pt x="294" y="30"/>
                  </a:lnTo>
                  <a:lnTo>
                    <a:pt x="258" y="48"/>
                  </a:lnTo>
                  <a:lnTo>
                    <a:pt x="216" y="66"/>
                  </a:lnTo>
                  <a:lnTo>
                    <a:pt x="180" y="90"/>
                  </a:lnTo>
                  <a:lnTo>
                    <a:pt x="144" y="120"/>
                  </a:lnTo>
                  <a:lnTo>
                    <a:pt x="114" y="150"/>
                  </a:lnTo>
                  <a:lnTo>
                    <a:pt x="90" y="180"/>
                  </a:lnTo>
                  <a:lnTo>
                    <a:pt x="60" y="210"/>
                  </a:lnTo>
                  <a:lnTo>
                    <a:pt x="42" y="246"/>
                  </a:lnTo>
                  <a:lnTo>
                    <a:pt x="24" y="282"/>
                  </a:lnTo>
                  <a:lnTo>
                    <a:pt x="12" y="324"/>
                  </a:lnTo>
                  <a:lnTo>
                    <a:pt x="6" y="360"/>
                  </a:lnTo>
                  <a:lnTo>
                    <a:pt x="0" y="402"/>
                  </a:lnTo>
                  <a:lnTo>
                    <a:pt x="24" y="402"/>
                  </a:lnTo>
                  <a:lnTo>
                    <a:pt x="30" y="366"/>
                  </a:lnTo>
                  <a:lnTo>
                    <a:pt x="36" y="330"/>
                  </a:lnTo>
                  <a:lnTo>
                    <a:pt x="48" y="294"/>
                  </a:lnTo>
                  <a:lnTo>
                    <a:pt x="66" y="258"/>
                  </a:lnTo>
                  <a:lnTo>
                    <a:pt x="84" y="222"/>
                  </a:lnTo>
                  <a:lnTo>
                    <a:pt x="108" y="192"/>
                  </a:lnTo>
                  <a:lnTo>
                    <a:pt x="132" y="162"/>
                  </a:lnTo>
                  <a:lnTo>
                    <a:pt x="162" y="138"/>
                  </a:lnTo>
                  <a:lnTo>
                    <a:pt x="192" y="114"/>
                  </a:lnTo>
                  <a:lnTo>
                    <a:pt x="228" y="90"/>
                  </a:lnTo>
                  <a:lnTo>
                    <a:pt x="264" y="72"/>
                  </a:lnTo>
                  <a:lnTo>
                    <a:pt x="306" y="54"/>
                  </a:lnTo>
                  <a:lnTo>
                    <a:pt x="342" y="42"/>
                  </a:lnTo>
                  <a:lnTo>
                    <a:pt x="384" y="30"/>
                  </a:lnTo>
                  <a:lnTo>
                    <a:pt x="432" y="24"/>
                  </a:lnTo>
                  <a:lnTo>
                    <a:pt x="474" y="24"/>
                  </a:lnTo>
                  <a:lnTo>
                    <a:pt x="474" y="24"/>
                  </a:lnTo>
                  <a:lnTo>
                    <a:pt x="474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39" name="Freeform 87"/>
            <p:cNvSpPr>
              <a:spLocks/>
            </p:cNvSpPr>
            <p:nvPr/>
          </p:nvSpPr>
          <p:spPr bwMode="auto">
            <a:xfrm>
              <a:off x="3180" y="1545"/>
              <a:ext cx="570" cy="528"/>
            </a:xfrm>
            <a:custGeom>
              <a:avLst/>
              <a:gdLst>
                <a:gd name="T0" fmla="*/ 570 w 570"/>
                <a:gd name="T1" fmla="*/ 528 h 528"/>
                <a:gd name="T2" fmla="*/ 570 w 570"/>
                <a:gd name="T3" fmla="*/ 528 h 528"/>
                <a:gd name="T4" fmla="*/ 570 w 570"/>
                <a:gd name="T5" fmla="*/ 474 h 528"/>
                <a:gd name="T6" fmla="*/ 558 w 570"/>
                <a:gd name="T7" fmla="*/ 426 h 528"/>
                <a:gd name="T8" fmla="*/ 546 w 570"/>
                <a:gd name="T9" fmla="*/ 372 h 528"/>
                <a:gd name="T10" fmla="*/ 528 w 570"/>
                <a:gd name="T11" fmla="*/ 324 h 528"/>
                <a:gd name="T12" fmla="*/ 504 w 570"/>
                <a:gd name="T13" fmla="*/ 276 h 528"/>
                <a:gd name="T14" fmla="*/ 474 w 570"/>
                <a:gd name="T15" fmla="*/ 234 h 528"/>
                <a:gd name="T16" fmla="*/ 444 w 570"/>
                <a:gd name="T17" fmla="*/ 192 h 528"/>
                <a:gd name="T18" fmla="*/ 408 w 570"/>
                <a:gd name="T19" fmla="*/ 156 h 528"/>
                <a:gd name="T20" fmla="*/ 366 w 570"/>
                <a:gd name="T21" fmla="*/ 120 h 528"/>
                <a:gd name="T22" fmla="*/ 324 w 570"/>
                <a:gd name="T23" fmla="*/ 90 h 528"/>
                <a:gd name="T24" fmla="*/ 276 w 570"/>
                <a:gd name="T25" fmla="*/ 66 h 528"/>
                <a:gd name="T26" fmla="*/ 228 w 570"/>
                <a:gd name="T27" fmla="*/ 42 h 528"/>
                <a:gd name="T28" fmla="*/ 174 w 570"/>
                <a:gd name="T29" fmla="*/ 24 h 528"/>
                <a:gd name="T30" fmla="*/ 120 w 570"/>
                <a:gd name="T31" fmla="*/ 12 h 528"/>
                <a:gd name="T32" fmla="*/ 60 w 570"/>
                <a:gd name="T33" fmla="*/ 0 h 528"/>
                <a:gd name="T34" fmla="*/ 0 w 570"/>
                <a:gd name="T35" fmla="*/ 0 h 528"/>
                <a:gd name="T36" fmla="*/ 0 w 570"/>
                <a:gd name="T37" fmla="*/ 24 h 528"/>
                <a:gd name="T38" fmla="*/ 60 w 570"/>
                <a:gd name="T39" fmla="*/ 24 h 528"/>
                <a:gd name="T40" fmla="*/ 114 w 570"/>
                <a:gd name="T41" fmla="*/ 36 h 528"/>
                <a:gd name="T42" fmla="*/ 168 w 570"/>
                <a:gd name="T43" fmla="*/ 48 h 528"/>
                <a:gd name="T44" fmla="*/ 216 w 570"/>
                <a:gd name="T45" fmla="*/ 66 h 528"/>
                <a:gd name="T46" fmla="*/ 264 w 570"/>
                <a:gd name="T47" fmla="*/ 84 h 528"/>
                <a:gd name="T48" fmla="*/ 312 w 570"/>
                <a:gd name="T49" fmla="*/ 108 h 528"/>
                <a:gd name="T50" fmla="*/ 354 w 570"/>
                <a:gd name="T51" fmla="*/ 138 h 528"/>
                <a:gd name="T52" fmla="*/ 390 w 570"/>
                <a:gd name="T53" fmla="*/ 174 h 528"/>
                <a:gd name="T54" fmla="*/ 426 w 570"/>
                <a:gd name="T55" fmla="*/ 210 h 528"/>
                <a:gd name="T56" fmla="*/ 456 w 570"/>
                <a:gd name="T57" fmla="*/ 246 h 528"/>
                <a:gd name="T58" fmla="*/ 480 w 570"/>
                <a:gd name="T59" fmla="*/ 288 h 528"/>
                <a:gd name="T60" fmla="*/ 504 w 570"/>
                <a:gd name="T61" fmla="*/ 336 h 528"/>
                <a:gd name="T62" fmla="*/ 522 w 570"/>
                <a:gd name="T63" fmla="*/ 378 h 528"/>
                <a:gd name="T64" fmla="*/ 534 w 570"/>
                <a:gd name="T65" fmla="*/ 426 h 528"/>
                <a:gd name="T66" fmla="*/ 546 w 570"/>
                <a:gd name="T67" fmla="*/ 480 h 528"/>
                <a:gd name="T68" fmla="*/ 546 w 570"/>
                <a:gd name="T69" fmla="*/ 528 h 528"/>
                <a:gd name="T70" fmla="*/ 546 w 570"/>
                <a:gd name="T71" fmla="*/ 528 h 528"/>
                <a:gd name="T72" fmla="*/ 570 w 570"/>
                <a:gd name="T73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70" h="528">
                  <a:moveTo>
                    <a:pt x="570" y="528"/>
                  </a:moveTo>
                  <a:lnTo>
                    <a:pt x="570" y="528"/>
                  </a:lnTo>
                  <a:lnTo>
                    <a:pt x="570" y="474"/>
                  </a:lnTo>
                  <a:lnTo>
                    <a:pt x="558" y="426"/>
                  </a:lnTo>
                  <a:lnTo>
                    <a:pt x="546" y="372"/>
                  </a:lnTo>
                  <a:lnTo>
                    <a:pt x="528" y="324"/>
                  </a:lnTo>
                  <a:lnTo>
                    <a:pt x="504" y="276"/>
                  </a:lnTo>
                  <a:lnTo>
                    <a:pt x="474" y="234"/>
                  </a:lnTo>
                  <a:lnTo>
                    <a:pt x="444" y="192"/>
                  </a:lnTo>
                  <a:lnTo>
                    <a:pt x="408" y="156"/>
                  </a:lnTo>
                  <a:lnTo>
                    <a:pt x="366" y="120"/>
                  </a:lnTo>
                  <a:lnTo>
                    <a:pt x="324" y="90"/>
                  </a:lnTo>
                  <a:lnTo>
                    <a:pt x="276" y="66"/>
                  </a:lnTo>
                  <a:lnTo>
                    <a:pt x="228" y="42"/>
                  </a:lnTo>
                  <a:lnTo>
                    <a:pt x="174" y="24"/>
                  </a:lnTo>
                  <a:lnTo>
                    <a:pt x="120" y="12"/>
                  </a:lnTo>
                  <a:lnTo>
                    <a:pt x="60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60" y="24"/>
                  </a:lnTo>
                  <a:lnTo>
                    <a:pt x="114" y="36"/>
                  </a:lnTo>
                  <a:lnTo>
                    <a:pt x="168" y="48"/>
                  </a:lnTo>
                  <a:lnTo>
                    <a:pt x="216" y="66"/>
                  </a:lnTo>
                  <a:lnTo>
                    <a:pt x="264" y="84"/>
                  </a:lnTo>
                  <a:lnTo>
                    <a:pt x="312" y="108"/>
                  </a:lnTo>
                  <a:lnTo>
                    <a:pt x="354" y="138"/>
                  </a:lnTo>
                  <a:lnTo>
                    <a:pt x="390" y="174"/>
                  </a:lnTo>
                  <a:lnTo>
                    <a:pt x="426" y="210"/>
                  </a:lnTo>
                  <a:lnTo>
                    <a:pt x="456" y="246"/>
                  </a:lnTo>
                  <a:lnTo>
                    <a:pt x="480" y="288"/>
                  </a:lnTo>
                  <a:lnTo>
                    <a:pt x="504" y="336"/>
                  </a:lnTo>
                  <a:lnTo>
                    <a:pt x="522" y="378"/>
                  </a:lnTo>
                  <a:lnTo>
                    <a:pt x="534" y="426"/>
                  </a:lnTo>
                  <a:lnTo>
                    <a:pt x="546" y="480"/>
                  </a:lnTo>
                  <a:lnTo>
                    <a:pt x="546" y="528"/>
                  </a:lnTo>
                  <a:lnTo>
                    <a:pt x="546" y="528"/>
                  </a:lnTo>
                  <a:lnTo>
                    <a:pt x="570" y="52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0" name="Freeform 88"/>
            <p:cNvSpPr>
              <a:spLocks/>
            </p:cNvSpPr>
            <p:nvPr/>
          </p:nvSpPr>
          <p:spPr bwMode="auto">
            <a:xfrm>
              <a:off x="3144" y="2073"/>
              <a:ext cx="606" cy="522"/>
            </a:xfrm>
            <a:custGeom>
              <a:avLst/>
              <a:gdLst>
                <a:gd name="T0" fmla="*/ 0 w 606"/>
                <a:gd name="T1" fmla="*/ 510 h 522"/>
                <a:gd name="T2" fmla="*/ 12 w 606"/>
                <a:gd name="T3" fmla="*/ 522 h 522"/>
                <a:gd name="T4" fmla="*/ 72 w 606"/>
                <a:gd name="T5" fmla="*/ 516 h 522"/>
                <a:gd name="T6" fmla="*/ 132 w 606"/>
                <a:gd name="T7" fmla="*/ 510 h 522"/>
                <a:gd name="T8" fmla="*/ 186 w 606"/>
                <a:gd name="T9" fmla="*/ 498 h 522"/>
                <a:gd name="T10" fmla="*/ 246 w 606"/>
                <a:gd name="T11" fmla="*/ 480 h 522"/>
                <a:gd name="T12" fmla="*/ 294 w 606"/>
                <a:gd name="T13" fmla="*/ 456 h 522"/>
                <a:gd name="T14" fmla="*/ 342 w 606"/>
                <a:gd name="T15" fmla="*/ 432 h 522"/>
                <a:gd name="T16" fmla="*/ 390 w 606"/>
                <a:gd name="T17" fmla="*/ 402 h 522"/>
                <a:gd name="T18" fmla="*/ 432 w 606"/>
                <a:gd name="T19" fmla="*/ 366 h 522"/>
                <a:gd name="T20" fmla="*/ 468 w 606"/>
                <a:gd name="T21" fmla="*/ 330 h 522"/>
                <a:gd name="T22" fmla="*/ 504 w 606"/>
                <a:gd name="T23" fmla="*/ 294 h 522"/>
                <a:gd name="T24" fmla="*/ 534 w 606"/>
                <a:gd name="T25" fmla="*/ 246 h 522"/>
                <a:gd name="T26" fmla="*/ 558 w 606"/>
                <a:gd name="T27" fmla="*/ 204 h 522"/>
                <a:gd name="T28" fmla="*/ 582 w 606"/>
                <a:gd name="T29" fmla="*/ 156 h 522"/>
                <a:gd name="T30" fmla="*/ 594 w 606"/>
                <a:gd name="T31" fmla="*/ 108 h 522"/>
                <a:gd name="T32" fmla="*/ 600 w 606"/>
                <a:gd name="T33" fmla="*/ 54 h 522"/>
                <a:gd name="T34" fmla="*/ 606 w 606"/>
                <a:gd name="T35" fmla="*/ 0 h 522"/>
                <a:gd name="T36" fmla="*/ 582 w 606"/>
                <a:gd name="T37" fmla="*/ 0 h 522"/>
                <a:gd name="T38" fmla="*/ 576 w 606"/>
                <a:gd name="T39" fmla="*/ 54 h 522"/>
                <a:gd name="T40" fmla="*/ 570 w 606"/>
                <a:gd name="T41" fmla="*/ 102 h 522"/>
                <a:gd name="T42" fmla="*/ 558 w 606"/>
                <a:gd name="T43" fmla="*/ 150 h 522"/>
                <a:gd name="T44" fmla="*/ 540 w 606"/>
                <a:gd name="T45" fmla="*/ 192 h 522"/>
                <a:gd name="T46" fmla="*/ 516 w 606"/>
                <a:gd name="T47" fmla="*/ 234 h 522"/>
                <a:gd name="T48" fmla="*/ 486 w 606"/>
                <a:gd name="T49" fmla="*/ 276 h 522"/>
                <a:gd name="T50" fmla="*/ 450 w 606"/>
                <a:gd name="T51" fmla="*/ 318 h 522"/>
                <a:gd name="T52" fmla="*/ 414 w 606"/>
                <a:gd name="T53" fmla="*/ 348 h 522"/>
                <a:gd name="T54" fmla="*/ 378 w 606"/>
                <a:gd name="T55" fmla="*/ 384 h 522"/>
                <a:gd name="T56" fmla="*/ 330 w 606"/>
                <a:gd name="T57" fmla="*/ 414 h 522"/>
                <a:gd name="T58" fmla="*/ 282 w 606"/>
                <a:gd name="T59" fmla="*/ 438 h 522"/>
                <a:gd name="T60" fmla="*/ 234 w 606"/>
                <a:gd name="T61" fmla="*/ 456 h 522"/>
                <a:gd name="T62" fmla="*/ 180 w 606"/>
                <a:gd name="T63" fmla="*/ 474 h 522"/>
                <a:gd name="T64" fmla="*/ 126 w 606"/>
                <a:gd name="T65" fmla="*/ 486 h 522"/>
                <a:gd name="T66" fmla="*/ 72 w 606"/>
                <a:gd name="T67" fmla="*/ 492 h 522"/>
                <a:gd name="T68" fmla="*/ 12 w 606"/>
                <a:gd name="T69" fmla="*/ 498 h 522"/>
                <a:gd name="T70" fmla="*/ 24 w 606"/>
                <a:gd name="T71" fmla="*/ 510 h 522"/>
                <a:gd name="T72" fmla="*/ 0 w 606"/>
                <a:gd name="T73" fmla="*/ 510 h 522"/>
                <a:gd name="T74" fmla="*/ 0 w 606"/>
                <a:gd name="T75" fmla="*/ 522 h 522"/>
                <a:gd name="T76" fmla="*/ 12 w 606"/>
                <a:gd name="T77" fmla="*/ 522 h 522"/>
                <a:gd name="T78" fmla="*/ 0 w 606"/>
                <a:gd name="T79" fmla="*/ 51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06" h="522">
                  <a:moveTo>
                    <a:pt x="0" y="510"/>
                  </a:moveTo>
                  <a:lnTo>
                    <a:pt x="12" y="522"/>
                  </a:lnTo>
                  <a:lnTo>
                    <a:pt x="72" y="516"/>
                  </a:lnTo>
                  <a:lnTo>
                    <a:pt x="132" y="510"/>
                  </a:lnTo>
                  <a:lnTo>
                    <a:pt x="186" y="498"/>
                  </a:lnTo>
                  <a:lnTo>
                    <a:pt x="246" y="480"/>
                  </a:lnTo>
                  <a:lnTo>
                    <a:pt x="294" y="456"/>
                  </a:lnTo>
                  <a:lnTo>
                    <a:pt x="342" y="432"/>
                  </a:lnTo>
                  <a:lnTo>
                    <a:pt x="390" y="402"/>
                  </a:lnTo>
                  <a:lnTo>
                    <a:pt x="432" y="366"/>
                  </a:lnTo>
                  <a:lnTo>
                    <a:pt x="468" y="330"/>
                  </a:lnTo>
                  <a:lnTo>
                    <a:pt x="504" y="294"/>
                  </a:lnTo>
                  <a:lnTo>
                    <a:pt x="534" y="246"/>
                  </a:lnTo>
                  <a:lnTo>
                    <a:pt x="558" y="204"/>
                  </a:lnTo>
                  <a:lnTo>
                    <a:pt x="582" y="156"/>
                  </a:lnTo>
                  <a:lnTo>
                    <a:pt x="594" y="108"/>
                  </a:lnTo>
                  <a:lnTo>
                    <a:pt x="600" y="54"/>
                  </a:lnTo>
                  <a:lnTo>
                    <a:pt x="606" y="0"/>
                  </a:lnTo>
                  <a:lnTo>
                    <a:pt x="582" y="0"/>
                  </a:lnTo>
                  <a:lnTo>
                    <a:pt x="576" y="54"/>
                  </a:lnTo>
                  <a:lnTo>
                    <a:pt x="570" y="102"/>
                  </a:lnTo>
                  <a:lnTo>
                    <a:pt x="558" y="150"/>
                  </a:lnTo>
                  <a:lnTo>
                    <a:pt x="540" y="192"/>
                  </a:lnTo>
                  <a:lnTo>
                    <a:pt x="516" y="234"/>
                  </a:lnTo>
                  <a:lnTo>
                    <a:pt x="486" y="276"/>
                  </a:lnTo>
                  <a:lnTo>
                    <a:pt x="450" y="318"/>
                  </a:lnTo>
                  <a:lnTo>
                    <a:pt x="414" y="348"/>
                  </a:lnTo>
                  <a:lnTo>
                    <a:pt x="378" y="384"/>
                  </a:lnTo>
                  <a:lnTo>
                    <a:pt x="330" y="414"/>
                  </a:lnTo>
                  <a:lnTo>
                    <a:pt x="282" y="438"/>
                  </a:lnTo>
                  <a:lnTo>
                    <a:pt x="234" y="456"/>
                  </a:lnTo>
                  <a:lnTo>
                    <a:pt x="180" y="474"/>
                  </a:lnTo>
                  <a:lnTo>
                    <a:pt x="126" y="486"/>
                  </a:lnTo>
                  <a:lnTo>
                    <a:pt x="72" y="492"/>
                  </a:lnTo>
                  <a:lnTo>
                    <a:pt x="12" y="498"/>
                  </a:lnTo>
                  <a:lnTo>
                    <a:pt x="24" y="510"/>
                  </a:lnTo>
                  <a:lnTo>
                    <a:pt x="0" y="510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0" y="51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1" name="Freeform 89"/>
            <p:cNvSpPr>
              <a:spLocks/>
            </p:cNvSpPr>
            <p:nvPr/>
          </p:nvSpPr>
          <p:spPr bwMode="auto">
            <a:xfrm>
              <a:off x="3144" y="2313"/>
              <a:ext cx="30" cy="270"/>
            </a:xfrm>
            <a:custGeom>
              <a:avLst/>
              <a:gdLst>
                <a:gd name="T0" fmla="*/ 18 w 30"/>
                <a:gd name="T1" fmla="*/ 0 h 270"/>
                <a:gd name="T2" fmla="*/ 6 w 30"/>
                <a:gd name="T3" fmla="*/ 12 h 270"/>
                <a:gd name="T4" fmla="*/ 0 w 30"/>
                <a:gd name="T5" fmla="*/ 270 h 270"/>
                <a:gd name="T6" fmla="*/ 24 w 30"/>
                <a:gd name="T7" fmla="*/ 270 h 270"/>
                <a:gd name="T8" fmla="*/ 30 w 30"/>
                <a:gd name="T9" fmla="*/ 12 h 270"/>
                <a:gd name="T10" fmla="*/ 18 w 30"/>
                <a:gd name="T11" fmla="*/ 0 h 270"/>
                <a:gd name="T12" fmla="*/ 30 w 30"/>
                <a:gd name="T13" fmla="*/ 12 h 270"/>
                <a:gd name="T14" fmla="*/ 30 w 30"/>
                <a:gd name="T15" fmla="*/ 0 h 270"/>
                <a:gd name="T16" fmla="*/ 18 w 30"/>
                <a:gd name="T17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270">
                  <a:moveTo>
                    <a:pt x="18" y="0"/>
                  </a:moveTo>
                  <a:lnTo>
                    <a:pt x="6" y="12"/>
                  </a:lnTo>
                  <a:lnTo>
                    <a:pt x="0" y="270"/>
                  </a:lnTo>
                  <a:lnTo>
                    <a:pt x="24" y="270"/>
                  </a:lnTo>
                  <a:lnTo>
                    <a:pt x="30" y="12"/>
                  </a:lnTo>
                  <a:lnTo>
                    <a:pt x="18" y="0"/>
                  </a:lnTo>
                  <a:lnTo>
                    <a:pt x="30" y="12"/>
                  </a:lnTo>
                  <a:lnTo>
                    <a:pt x="3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4" name="Rectangle 92"/>
            <p:cNvSpPr>
              <a:spLocks noChangeArrowheads="1"/>
            </p:cNvSpPr>
            <p:nvPr/>
          </p:nvSpPr>
          <p:spPr bwMode="auto">
            <a:xfrm>
              <a:off x="3150" y="2391"/>
              <a:ext cx="12" cy="162"/>
            </a:xfrm>
            <a:prstGeom prst="rect">
              <a:avLst/>
            </a:pr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5" name="Freeform 93"/>
            <p:cNvSpPr>
              <a:spLocks/>
            </p:cNvSpPr>
            <p:nvPr/>
          </p:nvSpPr>
          <p:spPr bwMode="auto">
            <a:xfrm>
              <a:off x="3114" y="2325"/>
              <a:ext cx="84" cy="72"/>
            </a:xfrm>
            <a:custGeom>
              <a:avLst/>
              <a:gdLst>
                <a:gd name="T0" fmla="*/ 0 w 84"/>
                <a:gd name="T1" fmla="*/ 72 h 72"/>
                <a:gd name="T2" fmla="*/ 42 w 84"/>
                <a:gd name="T3" fmla="*/ 0 h 72"/>
                <a:gd name="T4" fmla="*/ 84 w 84"/>
                <a:gd name="T5" fmla="*/ 72 h 72"/>
                <a:gd name="T6" fmla="*/ 0 w 84"/>
                <a:gd name="T7" fmla="*/ 72 h 72"/>
                <a:gd name="T8" fmla="*/ 42 w 84"/>
                <a:gd name="T9" fmla="*/ 0 h 72"/>
                <a:gd name="T10" fmla="*/ 0 w 84"/>
                <a:gd name="T11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72">
                  <a:moveTo>
                    <a:pt x="0" y="72"/>
                  </a:moveTo>
                  <a:lnTo>
                    <a:pt x="42" y="0"/>
                  </a:lnTo>
                  <a:lnTo>
                    <a:pt x="84" y="72"/>
                  </a:lnTo>
                  <a:lnTo>
                    <a:pt x="0" y="72"/>
                  </a:lnTo>
                  <a:lnTo>
                    <a:pt x="42" y="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6" name="Rectangle 94"/>
            <p:cNvSpPr>
              <a:spLocks noChangeArrowheads="1"/>
            </p:cNvSpPr>
            <p:nvPr/>
          </p:nvSpPr>
          <p:spPr bwMode="auto">
            <a:xfrm>
              <a:off x="3210" y="1665"/>
              <a:ext cx="24" cy="906"/>
            </a:xfrm>
            <a:prstGeom prst="rect">
              <a:avLst/>
            </a:pr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7" name="Freeform 95"/>
            <p:cNvSpPr>
              <a:spLocks/>
            </p:cNvSpPr>
            <p:nvPr/>
          </p:nvSpPr>
          <p:spPr bwMode="auto">
            <a:xfrm>
              <a:off x="3162" y="1557"/>
              <a:ext cx="126" cy="114"/>
            </a:xfrm>
            <a:custGeom>
              <a:avLst/>
              <a:gdLst>
                <a:gd name="T0" fmla="*/ 0 w 126"/>
                <a:gd name="T1" fmla="*/ 114 h 114"/>
                <a:gd name="T2" fmla="*/ 60 w 126"/>
                <a:gd name="T3" fmla="*/ 0 h 114"/>
                <a:gd name="T4" fmla="*/ 126 w 126"/>
                <a:gd name="T5" fmla="*/ 114 h 114"/>
                <a:gd name="T6" fmla="*/ 0 w 126"/>
                <a:gd name="T7" fmla="*/ 114 h 114"/>
                <a:gd name="T8" fmla="*/ 60 w 126"/>
                <a:gd name="T9" fmla="*/ 0 h 114"/>
                <a:gd name="T10" fmla="*/ 0 w 126"/>
                <a:gd name="T11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114">
                  <a:moveTo>
                    <a:pt x="0" y="114"/>
                  </a:moveTo>
                  <a:lnTo>
                    <a:pt x="60" y="0"/>
                  </a:lnTo>
                  <a:lnTo>
                    <a:pt x="126" y="114"/>
                  </a:lnTo>
                  <a:lnTo>
                    <a:pt x="0" y="114"/>
                  </a:lnTo>
                  <a:lnTo>
                    <a:pt x="60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8" name="Rectangle 96"/>
            <p:cNvSpPr>
              <a:spLocks noChangeArrowheads="1"/>
            </p:cNvSpPr>
            <p:nvPr/>
          </p:nvSpPr>
          <p:spPr bwMode="auto">
            <a:xfrm>
              <a:off x="3126" y="1569"/>
              <a:ext cx="24" cy="642"/>
            </a:xfrm>
            <a:prstGeom prst="rect">
              <a:avLst/>
            </a:pr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49" name="Freeform 97"/>
            <p:cNvSpPr>
              <a:spLocks/>
            </p:cNvSpPr>
            <p:nvPr/>
          </p:nvSpPr>
          <p:spPr bwMode="auto">
            <a:xfrm>
              <a:off x="3078" y="2205"/>
              <a:ext cx="126" cy="114"/>
            </a:xfrm>
            <a:custGeom>
              <a:avLst/>
              <a:gdLst>
                <a:gd name="T0" fmla="*/ 126 w 126"/>
                <a:gd name="T1" fmla="*/ 0 h 114"/>
                <a:gd name="T2" fmla="*/ 60 w 126"/>
                <a:gd name="T3" fmla="*/ 114 h 114"/>
                <a:gd name="T4" fmla="*/ 0 w 126"/>
                <a:gd name="T5" fmla="*/ 0 h 114"/>
                <a:gd name="T6" fmla="*/ 126 w 126"/>
                <a:gd name="T7" fmla="*/ 0 h 114"/>
                <a:gd name="T8" fmla="*/ 60 w 126"/>
                <a:gd name="T9" fmla="*/ 114 h 114"/>
                <a:gd name="T10" fmla="*/ 126 w 126"/>
                <a:gd name="T1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114">
                  <a:moveTo>
                    <a:pt x="126" y="0"/>
                  </a:moveTo>
                  <a:lnTo>
                    <a:pt x="60" y="114"/>
                  </a:lnTo>
                  <a:lnTo>
                    <a:pt x="0" y="0"/>
                  </a:lnTo>
                  <a:lnTo>
                    <a:pt x="126" y="0"/>
                  </a:lnTo>
                  <a:lnTo>
                    <a:pt x="60" y="114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0" name="Line 98"/>
            <p:cNvSpPr>
              <a:spLocks noChangeShapeType="1"/>
            </p:cNvSpPr>
            <p:nvPr/>
          </p:nvSpPr>
          <p:spPr bwMode="auto">
            <a:xfrm flipH="1">
              <a:off x="2880" y="2493"/>
              <a:ext cx="276" cy="54"/>
            </a:xfrm>
            <a:prstGeom prst="line">
              <a:avLst/>
            </a:prstGeom>
            <a:noFill/>
            <a:ln w="0">
              <a:solidFill>
                <a:srgbClr val="2522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57" name="Text Box 5"/>
            <p:cNvSpPr txBox="1">
              <a:spLocks noChangeArrowheads="1"/>
            </p:cNvSpPr>
            <p:nvPr/>
          </p:nvSpPr>
          <p:spPr bwMode="auto">
            <a:xfrm>
              <a:off x="2442" y="2532"/>
              <a:ext cx="63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/>
                <a:t>E</a:t>
              </a:r>
              <a:r>
                <a:rPr lang="ru-RU" b="1" baseline="-25000" dirty="0"/>
                <a:t>1</a:t>
              </a:r>
              <a:r>
                <a:rPr lang="ru-RU" b="1" dirty="0"/>
                <a:t>-</a:t>
              </a:r>
              <a:r>
                <a:rPr lang="en-US" b="1" i="1" dirty="0"/>
                <a:t>E</a:t>
              </a:r>
              <a:r>
                <a:rPr lang="ru-RU" b="1" baseline="-25000" dirty="0"/>
                <a:t>2</a:t>
              </a:r>
              <a:endParaRPr lang="ru-RU" dirty="0"/>
            </a:p>
          </p:txBody>
        </p:sp>
        <p:sp>
          <p:nvSpPr>
            <p:cNvPr id="23558" name="Text Box 6"/>
            <p:cNvSpPr txBox="1">
              <a:spLocks noChangeArrowheads="1"/>
            </p:cNvSpPr>
            <p:nvPr/>
          </p:nvSpPr>
          <p:spPr bwMode="auto">
            <a:xfrm>
              <a:off x="2844" y="1800"/>
              <a:ext cx="4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/>
                <a:t>E</a:t>
              </a:r>
              <a:r>
                <a:rPr lang="ru-RU" b="1" baseline="-25000" dirty="0"/>
                <a:t>2</a:t>
              </a:r>
              <a:endParaRPr lang="ru-RU" dirty="0"/>
            </a:p>
          </p:txBody>
        </p:sp>
        <p:sp>
          <p:nvSpPr>
            <p:cNvPr id="23559" name="Text Box 7"/>
            <p:cNvSpPr txBox="1">
              <a:spLocks noChangeArrowheads="1"/>
            </p:cNvSpPr>
            <p:nvPr/>
          </p:nvSpPr>
          <p:spPr bwMode="auto">
            <a:xfrm>
              <a:off x="3234" y="1872"/>
              <a:ext cx="41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/>
                <a:t>E</a:t>
              </a:r>
              <a:r>
                <a:rPr lang="ru-RU" b="1" baseline="-25000" dirty="0"/>
                <a:t>1</a:t>
              </a:r>
              <a:endParaRPr lang="ru-RU" dirty="0"/>
            </a:p>
          </p:txBody>
        </p:sp>
      </p:grpSp>
      <p:grpSp>
        <p:nvGrpSpPr>
          <p:cNvPr id="23659" name="Group 107"/>
          <p:cNvGrpSpPr>
            <a:grpSpLocks/>
          </p:cNvGrpSpPr>
          <p:nvPr/>
        </p:nvGrpSpPr>
        <p:grpSpPr bwMode="auto">
          <a:xfrm>
            <a:off x="7829549" y="2309813"/>
            <a:ext cx="1927225" cy="2406650"/>
            <a:chOff x="3972" y="1455"/>
            <a:chExt cx="1214" cy="1516"/>
          </a:xfrm>
        </p:grpSpPr>
        <p:sp>
          <p:nvSpPr>
            <p:cNvPr id="23563" name="Freeform 11"/>
            <p:cNvSpPr>
              <a:spLocks/>
            </p:cNvSpPr>
            <p:nvPr/>
          </p:nvSpPr>
          <p:spPr bwMode="auto">
            <a:xfrm>
              <a:off x="4512" y="2007"/>
              <a:ext cx="24" cy="30"/>
            </a:xfrm>
            <a:custGeom>
              <a:avLst/>
              <a:gdLst>
                <a:gd name="T0" fmla="*/ 0 w 24"/>
                <a:gd name="T1" fmla="*/ 0 h 30"/>
                <a:gd name="T2" fmla="*/ 0 w 24"/>
                <a:gd name="T3" fmla="*/ 0 h 30"/>
                <a:gd name="T4" fmla="*/ 6 w 24"/>
                <a:gd name="T5" fmla="*/ 24 h 30"/>
                <a:gd name="T6" fmla="*/ 24 w 24"/>
                <a:gd name="T7" fmla="*/ 30 h 30"/>
                <a:gd name="T8" fmla="*/ 24 w 24"/>
                <a:gd name="T9" fmla="*/ 12 h 30"/>
                <a:gd name="T10" fmla="*/ 18 w 24"/>
                <a:gd name="T11" fmla="*/ 12 h 30"/>
                <a:gd name="T12" fmla="*/ 12 w 24"/>
                <a:gd name="T13" fmla="*/ 0 h 30"/>
                <a:gd name="T14" fmla="*/ 12 w 24"/>
                <a:gd name="T15" fmla="*/ 0 h 30"/>
                <a:gd name="T16" fmla="*/ 0 w 24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30">
                  <a:moveTo>
                    <a:pt x="0" y="0"/>
                  </a:moveTo>
                  <a:lnTo>
                    <a:pt x="0" y="0"/>
                  </a:lnTo>
                  <a:lnTo>
                    <a:pt x="6" y="24"/>
                  </a:lnTo>
                  <a:lnTo>
                    <a:pt x="24" y="30"/>
                  </a:lnTo>
                  <a:lnTo>
                    <a:pt x="24" y="12"/>
                  </a:lnTo>
                  <a:lnTo>
                    <a:pt x="18" y="1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4" name="Freeform 12"/>
            <p:cNvSpPr>
              <a:spLocks/>
            </p:cNvSpPr>
            <p:nvPr/>
          </p:nvSpPr>
          <p:spPr bwMode="auto">
            <a:xfrm>
              <a:off x="4512" y="1983"/>
              <a:ext cx="24" cy="24"/>
            </a:xfrm>
            <a:custGeom>
              <a:avLst/>
              <a:gdLst>
                <a:gd name="T0" fmla="*/ 24 w 24"/>
                <a:gd name="T1" fmla="*/ 0 h 24"/>
                <a:gd name="T2" fmla="*/ 24 w 24"/>
                <a:gd name="T3" fmla="*/ 0 h 24"/>
                <a:gd name="T4" fmla="*/ 6 w 24"/>
                <a:gd name="T5" fmla="*/ 6 h 24"/>
                <a:gd name="T6" fmla="*/ 0 w 24"/>
                <a:gd name="T7" fmla="*/ 24 h 24"/>
                <a:gd name="T8" fmla="*/ 12 w 24"/>
                <a:gd name="T9" fmla="*/ 24 h 24"/>
                <a:gd name="T10" fmla="*/ 18 w 24"/>
                <a:gd name="T11" fmla="*/ 18 h 24"/>
                <a:gd name="T12" fmla="*/ 24 w 24"/>
                <a:gd name="T13" fmla="*/ 12 h 24"/>
                <a:gd name="T14" fmla="*/ 24 w 24"/>
                <a:gd name="T15" fmla="*/ 12 h 24"/>
                <a:gd name="T16" fmla="*/ 24 w 24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24">
                  <a:moveTo>
                    <a:pt x="24" y="0"/>
                  </a:moveTo>
                  <a:lnTo>
                    <a:pt x="24" y="0"/>
                  </a:lnTo>
                  <a:lnTo>
                    <a:pt x="6" y="6"/>
                  </a:lnTo>
                  <a:lnTo>
                    <a:pt x="0" y="24"/>
                  </a:lnTo>
                  <a:lnTo>
                    <a:pt x="12" y="24"/>
                  </a:lnTo>
                  <a:lnTo>
                    <a:pt x="18" y="18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5" name="Freeform 13"/>
            <p:cNvSpPr>
              <a:spLocks/>
            </p:cNvSpPr>
            <p:nvPr/>
          </p:nvSpPr>
          <p:spPr bwMode="auto">
            <a:xfrm>
              <a:off x="4536" y="1983"/>
              <a:ext cx="48" cy="48"/>
            </a:xfrm>
            <a:custGeom>
              <a:avLst/>
              <a:gdLst>
                <a:gd name="T0" fmla="*/ 48 w 48"/>
                <a:gd name="T1" fmla="*/ 48 h 48"/>
                <a:gd name="T2" fmla="*/ 48 w 48"/>
                <a:gd name="T3" fmla="*/ 48 h 48"/>
                <a:gd name="T4" fmla="*/ 48 w 48"/>
                <a:gd name="T5" fmla="*/ 30 h 48"/>
                <a:gd name="T6" fmla="*/ 36 w 48"/>
                <a:gd name="T7" fmla="*/ 12 h 48"/>
                <a:gd name="T8" fmla="*/ 18 w 48"/>
                <a:gd name="T9" fmla="*/ 0 h 48"/>
                <a:gd name="T10" fmla="*/ 0 w 48"/>
                <a:gd name="T11" fmla="*/ 0 h 48"/>
                <a:gd name="T12" fmla="*/ 0 w 48"/>
                <a:gd name="T13" fmla="*/ 12 h 48"/>
                <a:gd name="T14" fmla="*/ 12 w 48"/>
                <a:gd name="T15" fmla="*/ 18 h 48"/>
                <a:gd name="T16" fmla="*/ 24 w 48"/>
                <a:gd name="T17" fmla="*/ 24 h 48"/>
                <a:gd name="T18" fmla="*/ 30 w 48"/>
                <a:gd name="T19" fmla="*/ 36 h 48"/>
                <a:gd name="T20" fmla="*/ 36 w 48"/>
                <a:gd name="T21" fmla="*/ 48 h 48"/>
                <a:gd name="T22" fmla="*/ 36 w 48"/>
                <a:gd name="T23" fmla="*/ 48 h 48"/>
                <a:gd name="T24" fmla="*/ 48 w 48"/>
                <a:gd name="T2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48">
                  <a:moveTo>
                    <a:pt x="48" y="48"/>
                  </a:moveTo>
                  <a:lnTo>
                    <a:pt x="48" y="48"/>
                  </a:lnTo>
                  <a:lnTo>
                    <a:pt x="48" y="30"/>
                  </a:lnTo>
                  <a:lnTo>
                    <a:pt x="36" y="12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2" y="18"/>
                  </a:lnTo>
                  <a:lnTo>
                    <a:pt x="24" y="24"/>
                  </a:lnTo>
                  <a:lnTo>
                    <a:pt x="30" y="36"/>
                  </a:lnTo>
                  <a:lnTo>
                    <a:pt x="36" y="48"/>
                  </a:lnTo>
                  <a:lnTo>
                    <a:pt x="36" y="48"/>
                  </a:lnTo>
                  <a:lnTo>
                    <a:pt x="48" y="4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auto">
            <a:xfrm>
              <a:off x="4536" y="2031"/>
              <a:ext cx="48" cy="48"/>
            </a:xfrm>
            <a:custGeom>
              <a:avLst/>
              <a:gdLst>
                <a:gd name="T0" fmla="*/ 0 w 48"/>
                <a:gd name="T1" fmla="*/ 48 h 48"/>
                <a:gd name="T2" fmla="*/ 0 w 48"/>
                <a:gd name="T3" fmla="*/ 48 h 48"/>
                <a:gd name="T4" fmla="*/ 18 w 48"/>
                <a:gd name="T5" fmla="*/ 42 h 48"/>
                <a:gd name="T6" fmla="*/ 36 w 48"/>
                <a:gd name="T7" fmla="*/ 30 h 48"/>
                <a:gd name="T8" fmla="*/ 48 w 48"/>
                <a:gd name="T9" fmla="*/ 18 h 48"/>
                <a:gd name="T10" fmla="*/ 48 w 48"/>
                <a:gd name="T11" fmla="*/ 0 h 48"/>
                <a:gd name="T12" fmla="*/ 36 w 48"/>
                <a:gd name="T13" fmla="*/ 0 h 48"/>
                <a:gd name="T14" fmla="*/ 30 w 48"/>
                <a:gd name="T15" fmla="*/ 12 h 48"/>
                <a:gd name="T16" fmla="*/ 24 w 48"/>
                <a:gd name="T17" fmla="*/ 24 h 48"/>
                <a:gd name="T18" fmla="*/ 12 w 48"/>
                <a:gd name="T19" fmla="*/ 30 h 48"/>
                <a:gd name="T20" fmla="*/ 0 w 48"/>
                <a:gd name="T21" fmla="*/ 30 h 48"/>
                <a:gd name="T22" fmla="*/ 0 w 48"/>
                <a:gd name="T23" fmla="*/ 30 h 48"/>
                <a:gd name="T24" fmla="*/ 0 w 48"/>
                <a:gd name="T2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" h="48">
                  <a:moveTo>
                    <a:pt x="0" y="48"/>
                  </a:moveTo>
                  <a:lnTo>
                    <a:pt x="0" y="48"/>
                  </a:lnTo>
                  <a:lnTo>
                    <a:pt x="18" y="42"/>
                  </a:lnTo>
                  <a:lnTo>
                    <a:pt x="36" y="30"/>
                  </a:lnTo>
                  <a:lnTo>
                    <a:pt x="48" y="18"/>
                  </a:lnTo>
                  <a:lnTo>
                    <a:pt x="48" y="0"/>
                  </a:lnTo>
                  <a:lnTo>
                    <a:pt x="36" y="0"/>
                  </a:lnTo>
                  <a:lnTo>
                    <a:pt x="30" y="12"/>
                  </a:lnTo>
                  <a:lnTo>
                    <a:pt x="24" y="24"/>
                  </a:lnTo>
                  <a:lnTo>
                    <a:pt x="12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auto">
            <a:xfrm>
              <a:off x="4470" y="2007"/>
              <a:ext cx="66" cy="72"/>
            </a:xfrm>
            <a:custGeom>
              <a:avLst/>
              <a:gdLst>
                <a:gd name="T0" fmla="*/ 0 w 66"/>
                <a:gd name="T1" fmla="*/ 0 h 72"/>
                <a:gd name="T2" fmla="*/ 0 w 66"/>
                <a:gd name="T3" fmla="*/ 0 h 72"/>
                <a:gd name="T4" fmla="*/ 6 w 66"/>
                <a:gd name="T5" fmla="*/ 30 h 72"/>
                <a:gd name="T6" fmla="*/ 18 w 66"/>
                <a:gd name="T7" fmla="*/ 48 h 72"/>
                <a:gd name="T8" fmla="*/ 42 w 66"/>
                <a:gd name="T9" fmla="*/ 66 h 72"/>
                <a:gd name="T10" fmla="*/ 66 w 66"/>
                <a:gd name="T11" fmla="*/ 72 h 72"/>
                <a:gd name="T12" fmla="*/ 66 w 66"/>
                <a:gd name="T13" fmla="*/ 54 h 72"/>
                <a:gd name="T14" fmla="*/ 48 w 66"/>
                <a:gd name="T15" fmla="*/ 48 h 72"/>
                <a:gd name="T16" fmla="*/ 30 w 66"/>
                <a:gd name="T17" fmla="*/ 42 h 72"/>
                <a:gd name="T18" fmla="*/ 18 w 66"/>
                <a:gd name="T19" fmla="*/ 24 h 72"/>
                <a:gd name="T20" fmla="*/ 12 w 66"/>
                <a:gd name="T21" fmla="*/ 0 h 72"/>
                <a:gd name="T22" fmla="*/ 12 w 66"/>
                <a:gd name="T23" fmla="*/ 0 h 72"/>
                <a:gd name="T24" fmla="*/ 0 w 66"/>
                <a:gd name="T2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" h="72">
                  <a:moveTo>
                    <a:pt x="0" y="0"/>
                  </a:moveTo>
                  <a:lnTo>
                    <a:pt x="0" y="0"/>
                  </a:lnTo>
                  <a:lnTo>
                    <a:pt x="6" y="30"/>
                  </a:lnTo>
                  <a:lnTo>
                    <a:pt x="18" y="48"/>
                  </a:lnTo>
                  <a:lnTo>
                    <a:pt x="42" y="66"/>
                  </a:lnTo>
                  <a:lnTo>
                    <a:pt x="66" y="72"/>
                  </a:lnTo>
                  <a:lnTo>
                    <a:pt x="66" y="54"/>
                  </a:lnTo>
                  <a:lnTo>
                    <a:pt x="48" y="48"/>
                  </a:lnTo>
                  <a:lnTo>
                    <a:pt x="30" y="42"/>
                  </a:lnTo>
                  <a:lnTo>
                    <a:pt x="18" y="2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auto">
            <a:xfrm>
              <a:off x="4470" y="1941"/>
              <a:ext cx="66" cy="66"/>
            </a:xfrm>
            <a:custGeom>
              <a:avLst/>
              <a:gdLst>
                <a:gd name="T0" fmla="*/ 66 w 66"/>
                <a:gd name="T1" fmla="*/ 0 h 66"/>
                <a:gd name="T2" fmla="*/ 66 w 66"/>
                <a:gd name="T3" fmla="*/ 0 h 66"/>
                <a:gd name="T4" fmla="*/ 42 w 66"/>
                <a:gd name="T5" fmla="*/ 6 h 66"/>
                <a:gd name="T6" fmla="*/ 18 w 66"/>
                <a:gd name="T7" fmla="*/ 18 h 66"/>
                <a:gd name="T8" fmla="*/ 6 w 66"/>
                <a:gd name="T9" fmla="*/ 42 h 66"/>
                <a:gd name="T10" fmla="*/ 0 w 66"/>
                <a:gd name="T11" fmla="*/ 66 h 66"/>
                <a:gd name="T12" fmla="*/ 12 w 66"/>
                <a:gd name="T13" fmla="*/ 66 h 66"/>
                <a:gd name="T14" fmla="*/ 18 w 66"/>
                <a:gd name="T15" fmla="*/ 48 h 66"/>
                <a:gd name="T16" fmla="*/ 30 w 66"/>
                <a:gd name="T17" fmla="*/ 30 h 66"/>
                <a:gd name="T18" fmla="*/ 48 w 66"/>
                <a:gd name="T19" fmla="*/ 18 h 66"/>
                <a:gd name="T20" fmla="*/ 66 w 66"/>
                <a:gd name="T21" fmla="*/ 18 h 66"/>
                <a:gd name="T22" fmla="*/ 66 w 66"/>
                <a:gd name="T23" fmla="*/ 18 h 66"/>
                <a:gd name="T24" fmla="*/ 66 w 66"/>
                <a:gd name="T2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" h="66">
                  <a:moveTo>
                    <a:pt x="66" y="0"/>
                  </a:moveTo>
                  <a:lnTo>
                    <a:pt x="66" y="0"/>
                  </a:lnTo>
                  <a:lnTo>
                    <a:pt x="42" y="6"/>
                  </a:lnTo>
                  <a:lnTo>
                    <a:pt x="18" y="18"/>
                  </a:lnTo>
                  <a:lnTo>
                    <a:pt x="6" y="42"/>
                  </a:lnTo>
                  <a:lnTo>
                    <a:pt x="0" y="66"/>
                  </a:lnTo>
                  <a:lnTo>
                    <a:pt x="12" y="66"/>
                  </a:lnTo>
                  <a:lnTo>
                    <a:pt x="18" y="48"/>
                  </a:lnTo>
                  <a:lnTo>
                    <a:pt x="30" y="30"/>
                  </a:lnTo>
                  <a:lnTo>
                    <a:pt x="48" y="18"/>
                  </a:lnTo>
                  <a:lnTo>
                    <a:pt x="66" y="18"/>
                  </a:lnTo>
                  <a:lnTo>
                    <a:pt x="66" y="18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auto">
            <a:xfrm>
              <a:off x="4536" y="1941"/>
              <a:ext cx="90" cy="90"/>
            </a:xfrm>
            <a:custGeom>
              <a:avLst/>
              <a:gdLst>
                <a:gd name="T0" fmla="*/ 90 w 90"/>
                <a:gd name="T1" fmla="*/ 90 h 90"/>
                <a:gd name="T2" fmla="*/ 90 w 90"/>
                <a:gd name="T3" fmla="*/ 90 h 90"/>
                <a:gd name="T4" fmla="*/ 90 w 90"/>
                <a:gd name="T5" fmla="*/ 72 h 90"/>
                <a:gd name="T6" fmla="*/ 84 w 90"/>
                <a:gd name="T7" fmla="*/ 54 h 90"/>
                <a:gd name="T8" fmla="*/ 78 w 90"/>
                <a:gd name="T9" fmla="*/ 36 h 90"/>
                <a:gd name="T10" fmla="*/ 66 w 90"/>
                <a:gd name="T11" fmla="*/ 24 h 90"/>
                <a:gd name="T12" fmla="*/ 54 w 90"/>
                <a:gd name="T13" fmla="*/ 12 h 90"/>
                <a:gd name="T14" fmla="*/ 36 w 90"/>
                <a:gd name="T15" fmla="*/ 6 h 90"/>
                <a:gd name="T16" fmla="*/ 18 w 90"/>
                <a:gd name="T17" fmla="*/ 0 h 90"/>
                <a:gd name="T18" fmla="*/ 0 w 90"/>
                <a:gd name="T19" fmla="*/ 0 h 90"/>
                <a:gd name="T20" fmla="*/ 0 w 90"/>
                <a:gd name="T21" fmla="*/ 18 h 90"/>
                <a:gd name="T22" fmla="*/ 18 w 90"/>
                <a:gd name="T23" fmla="*/ 18 h 90"/>
                <a:gd name="T24" fmla="*/ 30 w 90"/>
                <a:gd name="T25" fmla="*/ 24 h 90"/>
                <a:gd name="T26" fmla="*/ 42 w 90"/>
                <a:gd name="T27" fmla="*/ 30 h 90"/>
                <a:gd name="T28" fmla="*/ 54 w 90"/>
                <a:gd name="T29" fmla="*/ 36 h 90"/>
                <a:gd name="T30" fmla="*/ 66 w 90"/>
                <a:gd name="T31" fmla="*/ 48 h 90"/>
                <a:gd name="T32" fmla="*/ 72 w 90"/>
                <a:gd name="T33" fmla="*/ 60 h 90"/>
                <a:gd name="T34" fmla="*/ 72 w 90"/>
                <a:gd name="T35" fmla="*/ 72 h 90"/>
                <a:gd name="T36" fmla="*/ 78 w 90"/>
                <a:gd name="T37" fmla="*/ 90 h 90"/>
                <a:gd name="T38" fmla="*/ 78 w 90"/>
                <a:gd name="T39" fmla="*/ 90 h 90"/>
                <a:gd name="T40" fmla="*/ 90 w 90"/>
                <a:gd name="T41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" h="90">
                  <a:moveTo>
                    <a:pt x="90" y="90"/>
                  </a:moveTo>
                  <a:lnTo>
                    <a:pt x="90" y="90"/>
                  </a:lnTo>
                  <a:lnTo>
                    <a:pt x="90" y="72"/>
                  </a:lnTo>
                  <a:lnTo>
                    <a:pt x="84" y="54"/>
                  </a:lnTo>
                  <a:lnTo>
                    <a:pt x="78" y="36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36" y="6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18" y="18"/>
                  </a:lnTo>
                  <a:lnTo>
                    <a:pt x="30" y="24"/>
                  </a:lnTo>
                  <a:lnTo>
                    <a:pt x="42" y="30"/>
                  </a:lnTo>
                  <a:lnTo>
                    <a:pt x="54" y="36"/>
                  </a:lnTo>
                  <a:lnTo>
                    <a:pt x="66" y="48"/>
                  </a:lnTo>
                  <a:lnTo>
                    <a:pt x="72" y="60"/>
                  </a:lnTo>
                  <a:lnTo>
                    <a:pt x="72" y="72"/>
                  </a:lnTo>
                  <a:lnTo>
                    <a:pt x="78" y="90"/>
                  </a:lnTo>
                  <a:lnTo>
                    <a:pt x="78" y="90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0" name="Freeform 18"/>
            <p:cNvSpPr>
              <a:spLocks/>
            </p:cNvSpPr>
            <p:nvPr/>
          </p:nvSpPr>
          <p:spPr bwMode="auto">
            <a:xfrm>
              <a:off x="4536" y="2031"/>
              <a:ext cx="90" cy="84"/>
            </a:xfrm>
            <a:custGeom>
              <a:avLst/>
              <a:gdLst>
                <a:gd name="T0" fmla="*/ 0 w 90"/>
                <a:gd name="T1" fmla="*/ 84 h 84"/>
                <a:gd name="T2" fmla="*/ 0 w 90"/>
                <a:gd name="T3" fmla="*/ 84 h 84"/>
                <a:gd name="T4" fmla="*/ 18 w 90"/>
                <a:gd name="T5" fmla="*/ 84 h 84"/>
                <a:gd name="T6" fmla="*/ 36 w 90"/>
                <a:gd name="T7" fmla="*/ 78 h 84"/>
                <a:gd name="T8" fmla="*/ 54 w 90"/>
                <a:gd name="T9" fmla="*/ 72 h 84"/>
                <a:gd name="T10" fmla="*/ 66 w 90"/>
                <a:gd name="T11" fmla="*/ 60 h 84"/>
                <a:gd name="T12" fmla="*/ 78 w 90"/>
                <a:gd name="T13" fmla="*/ 48 h 84"/>
                <a:gd name="T14" fmla="*/ 84 w 90"/>
                <a:gd name="T15" fmla="*/ 30 h 84"/>
                <a:gd name="T16" fmla="*/ 90 w 90"/>
                <a:gd name="T17" fmla="*/ 18 h 84"/>
                <a:gd name="T18" fmla="*/ 90 w 90"/>
                <a:gd name="T19" fmla="*/ 0 h 84"/>
                <a:gd name="T20" fmla="*/ 78 w 90"/>
                <a:gd name="T21" fmla="*/ 0 h 84"/>
                <a:gd name="T22" fmla="*/ 72 w 90"/>
                <a:gd name="T23" fmla="*/ 12 h 84"/>
                <a:gd name="T24" fmla="*/ 72 w 90"/>
                <a:gd name="T25" fmla="*/ 24 h 84"/>
                <a:gd name="T26" fmla="*/ 66 w 90"/>
                <a:gd name="T27" fmla="*/ 36 h 84"/>
                <a:gd name="T28" fmla="*/ 54 w 90"/>
                <a:gd name="T29" fmla="*/ 48 h 84"/>
                <a:gd name="T30" fmla="*/ 42 w 90"/>
                <a:gd name="T31" fmla="*/ 60 h 84"/>
                <a:gd name="T32" fmla="*/ 30 w 90"/>
                <a:gd name="T33" fmla="*/ 66 h 84"/>
                <a:gd name="T34" fmla="*/ 18 w 90"/>
                <a:gd name="T35" fmla="*/ 72 h 84"/>
                <a:gd name="T36" fmla="*/ 0 w 90"/>
                <a:gd name="T37" fmla="*/ 72 h 84"/>
                <a:gd name="T38" fmla="*/ 0 w 90"/>
                <a:gd name="T39" fmla="*/ 72 h 84"/>
                <a:gd name="T40" fmla="*/ 0 w 90"/>
                <a:gd name="T4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" h="84">
                  <a:moveTo>
                    <a:pt x="0" y="84"/>
                  </a:moveTo>
                  <a:lnTo>
                    <a:pt x="0" y="84"/>
                  </a:lnTo>
                  <a:lnTo>
                    <a:pt x="18" y="84"/>
                  </a:lnTo>
                  <a:lnTo>
                    <a:pt x="36" y="78"/>
                  </a:lnTo>
                  <a:lnTo>
                    <a:pt x="54" y="72"/>
                  </a:lnTo>
                  <a:lnTo>
                    <a:pt x="66" y="60"/>
                  </a:lnTo>
                  <a:lnTo>
                    <a:pt x="78" y="48"/>
                  </a:lnTo>
                  <a:lnTo>
                    <a:pt x="84" y="30"/>
                  </a:lnTo>
                  <a:lnTo>
                    <a:pt x="90" y="18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72" y="12"/>
                  </a:lnTo>
                  <a:lnTo>
                    <a:pt x="72" y="24"/>
                  </a:lnTo>
                  <a:lnTo>
                    <a:pt x="66" y="36"/>
                  </a:lnTo>
                  <a:lnTo>
                    <a:pt x="54" y="48"/>
                  </a:lnTo>
                  <a:lnTo>
                    <a:pt x="42" y="60"/>
                  </a:lnTo>
                  <a:lnTo>
                    <a:pt x="30" y="66"/>
                  </a:lnTo>
                  <a:lnTo>
                    <a:pt x="18" y="72"/>
                  </a:lnTo>
                  <a:lnTo>
                    <a:pt x="0" y="72"/>
                  </a:lnTo>
                  <a:lnTo>
                    <a:pt x="0" y="72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1" name="Freeform 19"/>
            <p:cNvSpPr>
              <a:spLocks/>
            </p:cNvSpPr>
            <p:nvPr/>
          </p:nvSpPr>
          <p:spPr bwMode="auto">
            <a:xfrm>
              <a:off x="4428" y="2007"/>
              <a:ext cx="108" cy="108"/>
            </a:xfrm>
            <a:custGeom>
              <a:avLst/>
              <a:gdLst>
                <a:gd name="T0" fmla="*/ 0 w 108"/>
                <a:gd name="T1" fmla="*/ 0 h 108"/>
                <a:gd name="T2" fmla="*/ 0 w 108"/>
                <a:gd name="T3" fmla="*/ 0 h 108"/>
                <a:gd name="T4" fmla="*/ 0 w 108"/>
                <a:gd name="T5" fmla="*/ 24 h 108"/>
                <a:gd name="T6" fmla="*/ 6 w 108"/>
                <a:gd name="T7" fmla="*/ 42 h 108"/>
                <a:gd name="T8" fmla="*/ 18 w 108"/>
                <a:gd name="T9" fmla="*/ 60 h 108"/>
                <a:gd name="T10" fmla="*/ 30 w 108"/>
                <a:gd name="T11" fmla="*/ 78 h 108"/>
                <a:gd name="T12" fmla="*/ 48 w 108"/>
                <a:gd name="T13" fmla="*/ 90 h 108"/>
                <a:gd name="T14" fmla="*/ 66 w 108"/>
                <a:gd name="T15" fmla="*/ 102 h 108"/>
                <a:gd name="T16" fmla="*/ 90 w 108"/>
                <a:gd name="T17" fmla="*/ 108 h 108"/>
                <a:gd name="T18" fmla="*/ 108 w 108"/>
                <a:gd name="T19" fmla="*/ 108 h 108"/>
                <a:gd name="T20" fmla="*/ 108 w 108"/>
                <a:gd name="T21" fmla="*/ 96 h 108"/>
                <a:gd name="T22" fmla="*/ 90 w 108"/>
                <a:gd name="T23" fmla="*/ 90 h 108"/>
                <a:gd name="T24" fmla="*/ 72 w 108"/>
                <a:gd name="T25" fmla="*/ 90 h 108"/>
                <a:gd name="T26" fmla="*/ 54 w 108"/>
                <a:gd name="T27" fmla="*/ 78 h 108"/>
                <a:gd name="T28" fmla="*/ 42 w 108"/>
                <a:gd name="T29" fmla="*/ 66 h 108"/>
                <a:gd name="T30" fmla="*/ 30 w 108"/>
                <a:gd name="T31" fmla="*/ 54 h 108"/>
                <a:gd name="T32" fmla="*/ 24 w 108"/>
                <a:gd name="T33" fmla="*/ 36 h 108"/>
                <a:gd name="T34" fmla="*/ 18 w 108"/>
                <a:gd name="T35" fmla="*/ 18 h 108"/>
                <a:gd name="T36" fmla="*/ 18 w 108"/>
                <a:gd name="T37" fmla="*/ 0 h 108"/>
                <a:gd name="T38" fmla="*/ 18 w 108"/>
                <a:gd name="T39" fmla="*/ 0 h 108"/>
                <a:gd name="T40" fmla="*/ 0 w 108"/>
                <a:gd name="T41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8" h="108">
                  <a:moveTo>
                    <a:pt x="0" y="0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6" y="42"/>
                  </a:lnTo>
                  <a:lnTo>
                    <a:pt x="18" y="60"/>
                  </a:lnTo>
                  <a:lnTo>
                    <a:pt x="30" y="78"/>
                  </a:lnTo>
                  <a:lnTo>
                    <a:pt x="48" y="90"/>
                  </a:lnTo>
                  <a:lnTo>
                    <a:pt x="66" y="102"/>
                  </a:lnTo>
                  <a:lnTo>
                    <a:pt x="90" y="108"/>
                  </a:lnTo>
                  <a:lnTo>
                    <a:pt x="108" y="108"/>
                  </a:lnTo>
                  <a:lnTo>
                    <a:pt x="108" y="96"/>
                  </a:lnTo>
                  <a:lnTo>
                    <a:pt x="90" y="90"/>
                  </a:lnTo>
                  <a:lnTo>
                    <a:pt x="72" y="90"/>
                  </a:lnTo>
                  <a:lnTo>
                    <a:pt x="54" y="78"/>
                  </a:lnTo>
                  <a:lnTo>
                    <a:pt x="42" y="66"/>
                  </a:lnTo>
                  <a:lnTo>
                    <a:pt x="30" y="54"/>
                  </a:lnTo>
                  <a:lnTo>
                    <a:pt x="24" y="36"/>
                  </a:lnTo>
                  <a:lnTo>
                    <a:pt x="18" y="1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2" name="Freeform 20"/>
            <p:cNvSpPr>
              <a:spLocks/>
            </p:cNvSpPr>
            <p:nvPr/>
          </p:nvSpPr>
          <p:spPr bwMode="auto">
            <a:xfrm>
              <a:off x="4428" y="1899"/>
              <a:ext cx="108" cy="108"/>
            </a:xfrm>
            <a:custGeom>
              <a:avLst/>
              <a:gdLst>
                <a:gd name="T0" fmla="*/ 108 w 108"/>
                <a:gd name="T1" fmla="*/ 0 h 108"/>
                <a:gd name="T2" fmla="*/ 108 w 108"/>
                <a:gd name="T3" fmla="*/ 0 h 108"/>
                <a:gd name="T4" fmla="*/ 90 w 108"/>
                <a:gd name="T5" fmla="*/ 6 h 108"/>
                <a:gd name="T6" fmla="*/ 66 w 108"/>
                <a:gd name="T7" fmla="*/ 12 h 108"/>
                <a:gd name="T8" fmla="*/ 48 w 108"/>
                <a:gd name="T9" fmla="*/ 18 h 108"/>
                <a:gd name="T10" fmla="*/ 30 w 108"/>
                <a:gd name="T11" fmla="*/ 36 h 108"/>
                <a:gd name="T12" fmla="*/ 18 w 108"/>
                <a:gd name="T13" fmla="*/ 48 h 108"/>
                <a:gd name="T14" fmla="*/ 6 w 108"/>
                <a:gd name="T15" fmla="*/ 66 h 108"/>
                <a:gd name="T16" fmla="*/ 0 w 108"/>
                <a:gd name="T17" fmla="*/ 90 h 108"/>
                <a:gd name="T18" fmla="*/ 0 w 108"/>
                <a:gd name="T19" fmla="*/ 108 h 108"/>
                <a:gd name="T20" fmla="*/ 18 w 108"/>
                <a:gd name="T21" fmla="*/ 108 h 108"/>
                <a:gd name="T22" fmla="*/ 18 w 108"/>
                <a:gd name="T23" fmla="*/ 90 h 108"/>
                <a:gd name="T24" fmla="*/ 24 w 108"/>
                <a:gd name="T25" fmla="*/ 72 h 108"/>
                <a:gd name="T26" fmla="*/ 30 w 108"/>
                <a:gd name="T27" fmla="*/ 60 h 108"/>
                <a:gd name="T28" fmla="*/ 42 w 108"/>
                <a:gd name="T29" fmla="*/ 42 h 108"/>
                <a:gd name="T30" fmla="*/ 54 w 108"/>
                <a:gd name="T31" fmla="*/ 36 h 108"/>
                <a:gd name="T32" fmla="*/ 72 w 108"/>
                <a:gd name="T33" fmla="*/ 24 h 108"/>
                <a:gd name="T34" fmla="*/ 90 w 108"/>
                <a:gd name="T35" fmla="*/ 18 h 108"/>
                <a:gd name="T36" fmla="*/ 108 w 108"/>
                <a:gd name="T37" fmla="*/ 18 h 108"/>
                <a:gd name="T38" fmla="*/ 108 w 108"/>
                <a:gd name="T39" fmla="*/ 18 h 108"/>
                <a:gd name="T40" fmla="*/ 108 w 108"/>
                <a:gd name="T41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8" h="108">
                  <a:moveTo>
                    <a:pt x="108" y="0"/>
                  </a:moveTo>
                  <a:lnTo>
                    <a:pt x="108" y="0"/>
                  </a:lnTo>
                  <a:lnTo>
                    <a:pt x="90" y="6"/>
                  </a:lnTo>
                  <a:lnTo>
                    <a:pt x="66" y="12"/>
                  </a:lnTo>
                  <a:lnTo>
                    <a:pt x="48" y="18"/>
                  </a:lnTo>
                  <a:lnTo>
                    <a:pt x="30" y="36"/>
                  </a:lnTo>
                  <a:lnTo>
                    <a:pt x="18" y="48"/>
                  </a:lnTo>
                  <a:lnTo>
                    <a:pt x="6" y="66"/>
                  </a:lnTo>
                  <a:lnTo>
                    <a:pt x="0" y="90"/>
                  </a:lnTo>
                  <a:lnTo>
                    <a:pt x="0" y="108"/>
                  </a:lnTo>
                  <a:lnTo>
                    <a:pt x="18" y="108"/>
                  </a:lnTo>
                  <a:lnTo>
                    <a:pt x="18" y="90"/>
                  </a:lnTo>
                  <a:lnTo>
                    <a:pt x="24" y="72"/>
                  </a:lnTo>
                  <a:lnTo>
                    <a:pt x="30" y="60"/>
                  </a:lnTo>
                  <a:lnTo>
                    <a:pt x="42" y="42"/>
                  </a:lnTo>
                  <a:lnTo>
                    <a:pt x="54" y="36"/>
                  </a:lnTo>
                  <a:lnTo>
                    <a:pt x="72" y="24"/>
                  </a:lnTo>
                  <a:lnTo>
                    <a:pt x="90" y="18"/>
                  </a:lnTo>
                  <a:lnTo>
                    <a:pt x="108" y="18"/>
                  </a:lnTo>
                  <a:lnTo>
                    <a:pt x="108" y="18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3" name="Freeform 21"/>
            <p:cNvSpPr>
              <a:spLocks/>
            </p:cNvSpPr>
            <p:nvPr/>
          </p:nvSpPr>
          <p:spPr bwMode="auto">
            <a:xfrm>
              <a:off x="4536" y="1899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132 w 132"/>
                <a:gd name="T3" fmla="*/ 132 h 132"/>
                <a:gd name="T4" fmla="*/ 132 w 132"/>
                <a:gd name="T5" fmla="*/ 102 h 132"/>
                <a:gd name="T6" fmla="*/ 120 w 132"/>
                <a:gd name="T7" fmla="*/ 78 h 132"/>
                <a:gd name="T8" fmla="*/ 108 w 132"/>
                <a:gd name="T9" fmla="*/ 60 h 132"/>
                <a:gd name="T10" fmla="*/ 96 w 132"/>
                <a:gd name="T11" fmla="*/ 42 h 132"/>
                <a:gd name="T12" fmla="*/ 78 w 132"/>
                <a:gd name="T13" fmla="*/ 24 h 132"/>
                <a:gd name="T14" fmla="*/ 54 w 132"/>
                <a:gd name="T15" fmla="*/ 12 h 132"/>
                <a:gd name="T16" fmla="*/ 30 w 132"/>
                <a:gd name="T17" fmla="*/ 6 h 132"/>
                <a:gd name="T18" fmla="*/ 0 w 132"/>
                <a:gd name="T19" fmla="*/ 0 h 132"/>
                <a:gd name="T20" fmla="*/ 0 w 132"/>
                <a:gd name="T21" fmla="*/ 18 h 132"/>
                <a:gd name="T22" fmla="*/ 24 w 132"/>
                <a:gd name="T23" fmla="*/ 18 h 132"/>
                <a:gd name="T24" fmla="*/ 48 w 132"/>
                <a:gd name="T25" fmla="*/ 24 h 132"/>
                <a:gd name="T26" fmla="*/ 66 w 132"/>
                <a:gd name="T27" fmla="*/ 36 h 132"/>
                <a:gd name="T28" fmla="*/ 84 w 132"/>
                <a:gd name="T29" fmla="*/ 48 h 132"/>
                <a:gd name="T30" fmla="*/ 96 w 132"/>
                <a:gd name="T31" fmla="*/ 66 h 132"/>
                <a:gd name="T32" fmla="*/ 108 w 132"/>
                <a:gd name="T33" fmla="*/ 84 h 132"/>
                <a:gd name="T34" fmla="*/ 114 w 132"/>
                <a:gd name="T35" fmla="*/ 108 h 132"/>
                <a:gd name="T36" fmla="*/ 120 w 132"/>
                <a:gd name="T37" fmla="*/ 132 h 132"/>
                <a:gd name="T38" fmla="*/ 120 w 132"/>
                <a:gd name="T39" fmla="*/ 132 h 132"/>
                <a:gd name="T40" fmla="*/ 132 w 132"/>
                <a:gd name="T41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132" y="132"/>
                  </a:lnTo>
                  <a:lnTo>
                    <a:pt x="132" y="102"/>
                  </a:lnTo>
                  <a:lnTo>
                    <a:pt x="120" y="78"/>
                  </a:lnTo>
                  <a:lnTo>
                    <a:pt x="108" y="60"/>
                  </a:lnTo>
                  <a:lnTo>
                    <a:pt x="96" y="42"/>
                  </a:lnTo>
                  <a:lnTo>
                    <a:pt x="78" y="24"/>
                  </a:lnTo>
                  <a:lnTo>
                    <a:pt x="54" y="12"/>
                  </a:lnTo>
                  <a:lnTo>
                    <a:pt x="30" y="6"/>
                  </a:lnTo>
                  <a:lnTo>
                    <a:pt x="0" y="0"/>
                  </a:lnTo>
                  <a:lnTo>
                    <a:pt x="0" y="18"/>
                  </a:lnTo>
                  <a:lnTo>
                    <a:pt x="24" y="18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84" y="48"/>
                  </a:lnTo>
                  <a:lnTo>
                    <a:pt x="96" y="66"/>
                  </a:lnTo>
                  <a:lnTo>
                    <a:pt x="108" y="84"/>
                  </a:lnTo>
                  <a:lnTo>
                    <a:pt x="114" y="108"/>
                  </a:lnTo>
                  <a:lnTo>
                    <a:pt x="120" y="132"/>
                  </a:lnTo>
                  <a:lnTo>
                    <a:pt x="120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4" name="Freeform 22"/>
            <p:cNvSpPr>
              <a:spLocks/>
            </p:cNvSpPr>
            <p:nvPr/>
          </p:nvSpPr>
          <p:spPr bwMode="auto">
            <a:xfrm>
              <a:off x="4536" y="2031"/>
              <a:ext cx="132" cy="126"/>
            </a:xfrm>
            <a:custGeom>
              <a:avLst/>
              <a:gdLst>
                <a:gd name="T0" fmla="*/ 0 w 132"/>
                <a:gd name="T1" fmla="*/ 126 h 126"/>
                <a:gd name="T2" fmla="*/ 0 w 132"/>
                <a:gd name="T3" fmla="*/ 126 h 126"/>
                <a:gd name="T4" fmla="*/ 30 w 132"/>
                <a:gd name="T5" fmla="*/ 126 h 126"/>
                <a:gd name="T6" fmla="*/ 54 w 132"/>
                <a:gd name="T7" fmla="*/ 114 h 126"/>
                <a:gd name="T8" fmla="*/ 78 w 132"/>
                <a:gd name="T9" fmla="*/ 108 h 126"/>
                <a:gd name="T10" fmla="*/ 96 w 132"/>
                <a:gd name="T11" fmla="*/ 90 h 126"/>
                <a:gd name="T12" fmla="*/ 108 w 132"/>
                <a:gd name="T13" fmla="*/ 72 h 126"/>
                <a:gd name="T14" fmla="*/ 120 w 132"/>
                <a:gd name="T15" fmla="*/ 48 h 126"/>
                <a:gd name="T16" fmla="*/ 132 w 132"/>
                <a:gd name="T17" fmla="*/ 24 h 126"/>
                <a:gd name="T18" fmla="*/ 132 w 132"/>
                <a:gd name="T19" fmla="*/ 0 h 126"/>
                <a:gd name="T20" fmla="*/ 120 w 132"/>
                <a:gd name="T21" fmla="*/ 0 h 126"/>
                <a:gd name="T22" fmla="*/ 114 w 132"/>
                <a:gd name="T23" fmla="*/ 24 h 126"/>
                <a:gd name="T24" fmla="*/ 108 w 132"/>
                <a:gd name="T25" fmla="*/ 42 h 126"/>
                <a:gd name="T26" fmla="*/ 96 w 132"/>
                <a:gd name="T27" fmla="*/ 60 h 126"/>
                <a:gd name="T28" fmla="*/ 84 w 132"/>
                <a:gd name="T29" fmla="*/ 78 h 126"/>
                <a:gd name="T30" fmla="*/ 66 w 132"/>
                <a:gd name="T31" fmla="*/ 90 h 126"/>
                <a:gd name="T32" fmla="*/ 48 w 132"/>
                <a:gd name="T33" fmla="*/ 102 h 126"/>
                <a:gd name="T34" fmla="*/ 24 w 132"/>
                <a:gd name="T35" fmla="*/ 108 h 126"/>
                <a:gd name="T36" fmla="*/ 0 w 132"/>
                <a:gd name="T37" fmla="*/ 114 h 126"/>
                <a:gd name="T38" fmla="*/ 0 w 132"/>
                <a:gd name="T39" fmla="*/ 114 h 126"/>
                <a:gd name="T40" fmla="*/ 0 w 132"/>
                <a:gd name="T41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2" h="126">
                  <a:moveTo>
                    <a:pt x="0" y="126"/>
                  </a:moveTo>
                  <a:lnTo>
                    <a:pt x="0" y="126"/>
                  </a:lnTo>
                  <a:lnTo>
                    <a:pt x="30" y="126"/>
                  </a:lnTo>
                  <a:lnTo>
                    <a:pt x="54" y="114"/>
                  </a:lnTo>
                  <a:lnTo>
                    <a:pt x="78" y="108"/>
                  </a:lnTo>
                  <a:lnTo>
                    <a:pt x="96" y="90"/>
                  </a:lnTo>
                  <a:lnTo>
                    <a:pt x="108" y="72"/>
                  </a:lnTo>
                  <a:lnTo>
                    <a:pt x="120" y="48"/>
                  </a:lnTo>
                  <a:lnTo>
                    <a:pt x="132" y="24"/>
                  </a:lnTo>
                  <a:lnTo>
                    <a:pt x="132" y="0"/>
                  </a:lnTo>
                  <a:lnTo>
                    <a:pt x="120" y="0"/>
                  </a:lnTo>
                  <a:lnTo>
                    <a:pt x="114" y="24"/>
                  </a:lnTo>
                  <a:lnTo>
                    <a:pt x="108" y="42"/>
                  </a:lnTo>
                  <a:lnTo>
                    <a:pt x="96" y="60"/>
                  </a:lnTo>
                  <a:lnTo>
                    <a:pt x="84" y="78"/>
                  </a:lnTo>
                  <a:lnTo>
                    <a:pt x="66" y="90"/>
                  </a:lnTo>
                  <a:lnTo>
                    <a:pt x="48" y="102"/>
                  </a:lnTo>
                  <a:lnTo>
                    <a:pt x="24" y="108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5" name="Freeform 23"/>
            <p:cNvSpPr>
              <a:spLocks/>
            </p:cNvSpPr>
            <p:nvPr/>
          </p:nvSpPr>
          <p:spPr bwMode="auto">
            <a:xfrm>
              <a:off x="4386" y="2007"/>
              <a:ext cx="150" cy="150"/>
            </a:xfrm>
            <a:custGeom>
              <a:avLst/>
              <a:gdLst>
                <a:gd name="T0" fmla="*/ 0 w 150"/>
                <a:gd name="T1" fmla="*/ 0 h 150"/>
                <a:gd name="T2" fmla="*/ 0 w 150"/>
                <a:gd name="T3" fmla="*/ 0 h 150"/>
                <a:gd name="T4" fmla="*/ 6 w 150"/>
                <a:gd name="T5" fmla="*/ 30 h 150"/>
                <a:gd name="T6" fmla="*/ 12 w 150"/>
                <a:gd name="T7" fmla="*/ 60 h 150"/>
                <a:gd name="T8" fmla="*/ 24 w 150"/>
                <a:gd name="T9" fmla="*/ 84 h 150"/>
                <a:gd name="T10" fmla="*/ 42 w 150"/>
                <a:gd name="T11" fmla="*/ 108 h 150"/>
                <a:gd name="T12" fmla="*/ 66 w 150"/>
                <a:gd name="T13" fmla="*/ 126 h 150"/>
                <a:gd name="T14" fmla="*/ 90 w 150"/>
                <a:gd name="T15" fmla="*/ 138 h 150"/>
                <a:gd name="T16" fmla="*/ 120 w 150"/>
                <a:gd name="T17" fmla="*/ 150 h 150"/>
                <a:gd name="T18" fmla="*/ 150 w 150"/>
                <a:gd name="T19" fmla="*/ 150 h 150"/>
                <a:gd name="T20" fmla="*/ 150 w 150"/>
                <a:gd name="T21" fmla="*/ 138 h 150"/>
                <a:gd name="T22" fmla="*/ 126 w 150"/>
                <a:gd name="T23" fmla="*/ 132 h 150"/>
                <a:gd name="T24" fmla="*/ 96 w 150"/>
                <a:gd name="T25" fmla="*/ 126 h 150"/>
                <a:gd name="T26" fmla="*/ 78 w 150"/>
                <a:gd name="T27" fmla="*/ 114 h 150"/>
                <a:gd name="T28" fmla="*/ 54 w 150"/>
                <a:gd name="T29" fmla="*/ 96 h 150"/>
                <a:gd name="T30" fmla="*/ 42 w 150"/>
                <a:gd name="T31" fmla="*/ 78 h 150"/>
                <a:gd name="T32" fmla="*/ 24 w 150"/>
                <a:gd name="T33" fmla="*/ 54 h 150"/>
                <a:gd name="T34" fmla="*/ 18 w 150"/>
                <a:gd name="T35" fmla="*/ 30 h 150"/>
                <a:gd name="T36" fmla="*/ 18 w 150"/>
                <a:gd name="T37" fmla="*/ 0 h 150"/>
                <a:gd name="T38" fmla="*/ 18 w 150"/>
                <a:gd name="T39" fmla="*/ 0 h 150"/>
                <a:gd name="T40" fmla="*/ 0 w 150"/>
                <a:gd name="T4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0" h="150">
                  <a:moveTo>
                    <a:pt x="0" y="0"/>
                  </a:moveTo>
                  <a:lnTo>
                    <a:pt x="0" y="0"/>
                  </a:lnTo>
                  <a:lnTo>
                    <a:pt x="6" y="30"/>
                  </a:lnTo>
                  <a:lnTo>
                    <a:pt x="12" y="60"/>
                  </a:lnTo>
                  <a:lnTo>
                    <a:pt x="24" y="84"/>
                  </a:lnTo>
                  <a:lnTo>
                    <a:pt x="42" y="108"/>
                  </a:lnTo>
                  <a:lnTo>
                    <a:pt x="66" y="126"/>
                  </a:lnTo>
                  <a:lnTo>
                    <a:pt x="90" y="138"/>
                  </a:lnTo>
                  <a:lnTo>
                    <a:pt x="120" y="150"/>
                  </a:lnTo>
                  <a:lnTo>
                    <a:pt x="150" y="150"/>
                  </a:lnTo>
                  <a:lnTo>
                    <a:pt x="150" y="138"/>
                  </a:lnTo>
                  <a:lnTo>
                    <a:pt x="126" y="132"/>
                  </a:lnTo>
                  <a:lnTo>
                    <a:pt x="96" y="126"/>
                  </a:lnTo>
                  <a:lnTo>
                    <a:pt x="78" y="114"/>
                  </a:lnTo>
                  <a:lnTo>
                    <a:pt x="54" y="96"/>
                  </a:lnTo>
                  <a:lnTo>
                    <a:pt x="42" y="78"/>
                  </a:lnTo>
                  <a:lnTo>
                    <a:pt x="24" y="54"/>
                  </a:lnTo>
                  <a:lnTo>
                    <a:pt x="18" y="3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6" name="Freeform 24"/>
            <p:cNvSpPr>
              <a:spLocks/>
            </p:cNvSpPr>
            <p:nvPr/>
          </p:nvSpPr>
          <p:spPr bwMode="auto">
            <a:xfrm>
              <a:off x="4386" y="1863"/>
              <a:ext cx="150" cy="144"/>
            </a:xfrm>
            <a:custGeom>
              <a:avLst/>
              <a:gdLst>
                <a:gd name="T0" fmla="*/ 150 w 150"/>
                <a:gd name="T1" fmla="*/ 0 h 144"/>
                <a:gd name="T2" fmla="*/ 150 w 150"/>
                <a:gd name="T3" fmla="*/ 0 h 144"/>
                <a:gd name="T4" fmla="*/ 120 w 150"/>
                <a:gd name="T5" fmla="*/ 0 h 144"/>
                <a:gd name="T6" fmla="*/ 90 w 150"/>
                <a:gd name="T7" fmla="*/ 6 h 144"/>
                <a:gd name="T8" fmla="*/ 66 w 150"/>
                <a:gd name="T9" fmla="*/ 24 h 144"/>
                <a:gd name="T10" fmla="*/ 42 w 150"/>
                <a:gd name="T11" fmla="*/ 42 h 144"/>
                <a:gd name="T12" fmla="*/ 24 w 150"/>
                <a:gd name="T13" fmla="*/ 60 h 144"/>
                <a:gd name="T14" fmla="*/ 12 w 150"/>
                <a:gd name="T15" fmla="*/ 90 h 144"/>
                <a:gd name="T16" fmla="*/ 6 w 150"/>
                <a:gd name="T17" fmla="*/ 114 h 144"/>
                <a:gd name="T18" fmla="*/ 0 w 150"/>
                <a:gd name="T19" fmla="*/ 144 h 144"/>
                <a:gd name="T20" fmla="*/ 18 w 150"/>
                <a:gd name="T21" fmla="*/ 144 h 144"/>
                <a:gd name="T22" fmla="*/ 18 w 150"/>
                <a:gd name="T23" fmla="*/ 120 h 144"/>
                <a:gd name="T24" fmla="*/ 24 w 150"/>
                <a:gd name="T25" fmla="*/ 96 h 144"/>
                <a:gd name="T26" fmla="*/ 42 w 150"/>
                <a:gd name="T27" fmla="*/ 72 h 144"/>
                <a:gd name="T28" fmla="*/ 54 w 150"/>
                <a:gd name="T29" fmla="*/ 54 h 144"/>
                <a:gd name="T30" fmla="*/ 78 w 150"/>
                <a:gd name="T31" fmla="*/ 36 h 144"/>
                <a:gd name="T32" fmla="*/ 96 w 150"/>
                <a:gd name="T33" fmla="*/ 24 h 144"/>
                <a:gd name="T34" fmla="*/ 126 w 150"/>
                <a:gd name="T35" fmla="*/ 18 h 144"/>
                <a:gd name="T36" fmla="*/ 150 w 150"/>
                <a:gd name="T37" fmla="*/ 12 h 144"/>
                <a:gd name="T38" fmla="*/ 150 w 150"/>
                <a:gd name="T39" fmla="*/ 12 h 144"/>
                <a:gd name="T40" fmla="*/ 150 w 150"/>
                <a:gd name="T41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0" h="144">
                  <a:moveTo>
                    <a:pt x="150" y="0"/>
                  </a:moveTo>
                  <a:lnTo>
                    <a:pt x="150" y="0"/>
                  </a:lnTo>
                  <a:lnTo>
                    <a:pt x="120" y="0"/>
                  </a:lnTo>
                  <a:lnTo>
                    <a:pt x="90" y="6"/>
                  </a:lnTo>
                  <a:lnTo>
                    <a:pt x="66" y="24"/>
                  </a:lnTo>
                  <a:lnTo>
                    <a:pt x="42" y="42"/>
                  </a:lnTo>
                  <a:lnTo>
                    <a:pt x="24" y="60"/>
                  </a:lnTo>
                  <a:lnTo>
                    <a:pt x="12" y="90"/>
                  </a:lnTo>
                  <a:lnTo>
                    <a:pt x="6" y="114"/>
                  </a:lnTo>
                  <a:lnTo>
                    <a:pt x="0" y="144"/>
                  </a:lnTo>
                  <a:lnTo>
                    <a:pt x="18" y="144"/>
                  </a:lnTo>
                  <a:lnTo>
                    <a:pt x="18" y="120"/>
                  </a:lnTo>
                  <a:lnTo>
                    <a:pt x="24" y="96"/>
                  </a:lnTo>
                  <a:lnTo>
                    <a:pt x="42" y="72"/>
                  </a:lnTo>
                  <a:lnTo>
                    <a:pt x="54" y="54"/>
                  </a:lnTo>
                  <a:lnTo>
                    <a:pt x="78" y="36"/>
                  </a:lnTo>
                  <a:lnTo>
                    <a:pt x="96" y="24"/>
                  </a:lnTo>
                  <a:lnTo>
                    <a:pt x="126" y="18"/>
                  </a:lnTo>
                  <a:lnTo>
                    <a:pt x="150" y="12"/>
                  </a:lnTo>
                  <a:lnTo>
                    <a:pt x="150" y="12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7" name="Freeform 25"/>
            <p:cNvSpPr>
              <a:spLocks/>
            </p:cNvSpPr>
            <p:nvPr/>
          </p:nvSpPr>
          <p:spPr bwMode="auto">
            <a:xfrm>
              <a:off x="4536" y="1863"/>
              <a:ext cx="174" cy="168"/>
            </a:xfrm>
            <a:custGeom>
              <a:avLst/>
              <a:gdLst>
                <a:gd name="T0" fmla="*/ 174 w 174"/>
                <a:gd name="T1" fmla="*/ 168 h 168"/>
                <a:gd name="T2" fmla="*/ 174 w 174"/>
                <a:gd name="T3" fmla="*/ 168 h 168"/>
                <a:gd name="T4" fmla="*/ 168 w 174"/>
                <a:gd name="T5" fmla="*/ 132 h 168"/>
                <a:gd name="T6" fmla="*/ 162 w 174"/>
                <a:gd name="T7" fmla="*/ 102 h 168"/>
                <a:gd name="T8" fmla="*/ 144 w 174"/>
                <a:gd name="T9" fmla="*/ 72 h 168"/>
                <a:gd name="T10" fmla="*/ 126 w 174"/>
                <a:gd name="T11" fmla="*/ 48 h 168"/>
                <a:gd name="T12" fmla="*/ 96 w 174"/>
                <a:gd name="T13" fmla="*/ 24 h 168"/>
                <a:gd name="T14" fmla="*/ 66 w 174"/>
                <a:gd name="T15" fmla="*/ 12 h 168"/>
                <a:gd name="T16" fmla="*/ 36 w 174"/>
                <a:gd name="T17" fmla="*/ 0 h 168"/>
                <a:gd name="T18" fmla="*/ 0 w 174"/>
                <a:gd name="T19" fmla="*/ 0 h 168"/>
                <a:gd name="T20" fmla="*/ 0 w 174"/>
                <a:gd name="T21" fmla="*/ 12 h 168"/>
                <a:gd name="T22" fmla="*/ 36 w 174"/>
                <a:gd name="T23" fmla="*/ 18 h 168"/>
                <a:gd name="T24" fmla="*/ 60 w 174"/>
                <a:gd name="T25" fmla="*/ 24 h 168"/>
                <a:gd name="T26" fmla="*/ 90 w 174"/>
                <a:gd name="T27" fmla="*/ 42 h 168"/>
                <a:gd name="T28" fmla="*/ 114 w 174"/>
                <a:gd name="T29" fmla="*/ 60 h 168"/>
                <a:gd name="T30" fmla="*/ 132 w 174"/>
                <a:gd name="T31" fmla="*/ 78 h 168"/>
                <a:gd name="T32" fmla="*/ 144 w 174"/>
                <a:gd name="T33" fmla="*/ 108 h 168"/>
                <a:gd name="T34" fmla="*/ 156 w 174"/>
                <a:gd name="T35" fmla="*/ 138 h 168"/>
                <a:gd name="T36" fmla="*/ 156 w 174"/>
                <a:gd name="T37" fmla="*/ 168 h 168"/>
                <a:gd name="T38" fmla="*/ 156 w 174"/>
                <a:gd name="T39" fmla="*/ 168 h 168"/>
                <a:gd name="T40" fmla="*/ 174 w 174"/>
                <a:gd name="T41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4" h="168">
                  <a:moveTo>
                    <a:pt x="174" y="168"/>
                  </a:moveTo>
                  <a:lnTo>
                    <a:pt x="174" y="168"/>
                  </a:lnTo>
                  <a:lnTo>
                    <a:pt x="168" y="132"/>
                  </a:lnTo>
                  <a:lnTo>
                    <a:pt x="162" y="102"/>
                  </a:lnTo>
                  <a:lnTo>
                    <a:pt x="144" y="72"/>
                  </a:lnTo>
                  <a:lnTo>
                    <a:pt x="126" y="48"/>
                  </a:lnTo>
                  <a:lnTo>
                    <a:pt x="96" y="24"/>
                  </a:lnTo>
                  <a:lnTo>
                    <a:pt x="66" y="12"/>
                  </a:lnTo>
                  <a:lnTo>
                    <a:pt x="3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36" y="18"/>
                  </a:lnTo>
                  <a:lnTo>
                    <a:pt x="60" y="24"/>
                  </a:lnTo>
                  <a:lnTo>
                    <a:pt x="90" y="42"/>
                  </a:lnTo>
                  <a:lnTo>
                    <a:pt x="114" y="60"/>
                  </a:lnTo>
                  <a:lnTo>
                    <a:pt x="132" y="78"/>
                  </a:lnTo>
                  <a:lnTo>
                    <a:pt x="144" y="108"/>
                  </a:lnTo>
                  <a:lnTo>
                    <a:pt x="156" y="138"/>
                  </a:lnTo>
                  <a:lnTo>
                    <a:pt x="156" y="168"/>
                  </a:lnTo>
                  <a:lnTo>
                    <a:pt x="156" y="168"/>
                  </a:lnTo>
                  <a:lnTo>
                    <a:pt x="174" y="16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8" name="Freeform 26"/>
            <p:cNvSpPr>
              <a:spLocks/>
            </p:cNvSpPr>
            <p:nvPr/>
          </p:nvSpPr>
          <p:spPr bwMode="auto">
            <a:xfrm>
              <a:off x="4536" y="2031"/>
              <a:ext cx="174" cy="168"/>
            </a:xfrm>
            <a:custGeom>
              <a:avLst/>
              <a:gdLst>
                <a:gd name="T0" fmla="*/ 0 w 174"/>
                <a:gd name="T1" fmla="*/ 168 h 168"/>
                <a:gd name="T2" fmla="*/ 0 w 174"/>
                <a:gd name="T3" fmla="*/ 168 h 168"/>
                <a:gd name="T4" fmla="*/ 36 w 174"/>
                <a:gd name="T5" fmla="*/ 162 h 168"/>
                <a:gd name="T6" fmla="*/ 66 w 174"/>
                <a:gd name="T7" fmla="*/ 156 h 168"/>
                <a:gd name="T8" fmla="*/ 96 w 174"/>
                <a:gd name="T9" fmla="*/ 138 h 168"/>
                <a:gd name="T10" fmla="*/ 126 w 174"/>
                <a:gd name="T11" fmla="*/ 120 h 168"/>
                <a:gd name="T12" fmla="*/ 144 w 174"/>
                <a:gd name="T13" fmla="*/ 90 h 168"/>
                <a:gd name="T14" fmla="*/ 162 w 174"/>
                <a:gd name="T15" fmla="*/ 66 h 168"/>
                <a:gd name="T16" fmla="*/ 168 w 174"/>
                <a:gd name="T17" fmla="*/ 30 h 168"/>
                <a:gd name="T18" fmla="*/ 174 w 174"/>
                <a:gd name="T19" fmla="*/ 0 h 168"/>
                <a:gd name="T20" fmla="*/ 156 w 174"/>
                <a:gd name="T21" fmla="*/ 0 h 168"/>
                <a:gd name="T22" fmla="*/ 156 w 174"/>
                <a:gd name="T23" fmla="*/ 30 h 168"/>
                <a:gd name="T24" fmla="*/ 144 w 174"/>
                <a:gd name="T25" fmla="*/ 60 h 168"/>
                <a:gd name="T26" fmla="*/ 132 w 174"/>
                <a:gd name="T27" fmla="*/ 84 h 168"/>
                <a:gd name="T28" fmla="*/ 114 w 174"/>
                <a:gd name="T29" fmla="*/ 108 h 168"/>
                <a:gd name="T30" fmla="*/ 90 w 174"/>
                <a:gd name="T31" fmla="*/ 126 h 168"/>
                <a:gd name="T32" fmla="*/ 60 w 174"/>
                <a:gd name="T33" fmla="*/ 138 h 168"/>
                <a:gd name="T34" fmla="*/ 36 w 174"/>
                <a:gd name="T35" fmla="*/ 150 h 168"/>
                <a:gd name="T36" fmla="*/ 0 w 174"/>
                <a:gd name="T37" fmla="*/ 150 h 168"/>
                <a:gd name="T38" fmla="*/ 0 w 174"/>
                <a:gd name="T39" fmla="*/ 150 h 168"/>
                <a:gd name="T40" fmla="*/ 0 w 174"/>
                <a:gd name="T41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4" h="168">
                  <a:moveTo>
                    <a:pt x="0" y="168"/>
                  </a:moveTo>
                  <a:lnTo>
                    <a:pt x="0" y="168"/>
                  </a:lnTo>
                  <a:lnTo>
                    <a:pt x="36" y="162"/>
                  </a:lnTo>
                  <a:lnTo>
                    <a:pt x="66" y="156"/>
                  </a:lnTo>
                  <a:lnTo>
                    <a:pt x="96" y="138"/>
                  </a:lnTo>
                  <a:lnTo>
                    <a:pt x="126" y="120"/>
                  </a:lnTo>
                  <a:lnTo>
                    <a:pt x="144" y="90"/>
                  </a:lnTo>
                  <a:lnTo>
                    <a:pt x="162" y="66"/>
                  </a:lnTo>
                  <a:lnTo>
                    <a:pt x="168" y="30"/>
                  </a:lnTo>
                  <a:lnTo>
                    <a:pt x="174" y="0"/>
                  </a:lnTo>
                  <a:lnTo>
                    <a:pt x="156" y="0"/>
                  </a:lnTo>
                  <a:lnTo>
                    <a:pt x="156" y="30"/>
                  </a:lnTo>
                  <a:lnTo>
                    <a:pt x="144" y="60"/>
                  </a:lnTo>
                  <a:lnTo>
                    <a:pt x="132" y="84"/>
                  </a:lnTo>
                  <a:lnTo>
                    <a:pt x="114" y="108"/>
                  </a:lnTo>
                  <a:lnTo>
                    <a:pt x="90" y="126"/>
                  </a:lnTo>
                  <a:lnTo>
                    <a:pt x="60" y="138"/>
                  </a:lnTo>
                  <a:lnTo>
                    <a:pt x="36" y="150"/>
                  </a:lnTo>
                  <a:lnTo>
                    <a:pt x="0" y="150"/>
                  </a:lnTo>
                  <a:lnTo>
                    <a:pt x="0" y="150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9" name="Freeform 27"/>
            <p:cNvSpPr>
              <a:spLocks/>
            </p:cNvSpPr>
            <p:nvPr/>
          </p:nvSpPr>
          <p:spPr bwMode="auto">
            <a:xfrm>
              <a:off x="4344" y="2007"/>
              <a:ext cx="192" cy="192"/>
            </a:xfrm>
            <a:custGeom>
              <a:avLst/>
              <a:gdLst>
                <a:gd name="T0" fmla="*/ 0 w 192"/>
                <a:gd name="T1" fmla="*/ 0 h 192"/>
                <a:gd name="T2" fmla="*/ 0 w 192"/>
                <a:gd name="T3" fmla="*/ 0 h 192"/>
                <a:gd name="T4" fmla="*/ 6 w 192"/>
                <a:gd name="T5" fmla="*/ 42 h 192"/>
                <a:gd name="T6" fmla="*/ 18 w 192"/>
                <a:gd name="T7" fmla="*/ 78 h 192"/>
                <a:gd name="T8" fmla="*/ 36 w 192"/>
                <a:gd name="T9" fmla="*/ 108 h 192"/>
                <a:gd name="T10" fmla="*/ 60 w 192"/>
                <a:gd name="T11" fmla="*/ 138 h 192"/>
                <a:gd name="T12" fmla="*/ 84 w 192"/>
                <a:gd name="T13" fmla="*/ 162 h 192"/>
                <a:gd name="T14" fmla="*/ 120 w 192"/>
                <a:gd name="T15" fmla="*/ 174 h 192"/>
                <a:gd name="T16" fmla="*/ 156 w 192"/>
                <a:gd name="T17" fmla="*/ 186 h 192"/>
                <a:gd name="T18" fmla="*/ 192 w 192"/>
                <a:gd name="T19" fmla="*/ 192 h 192"/>
                <a:gd name="T20" fmla="*/ 192 w 192"/>
                <a:gd name="T21" fmla="*/ 174 h 192"/>
                <a:gd name="T22" fmla="*/ 156 w 192"/>
                <a:gd name="T23" fmla="*/ 174 h 192"/>
                <a:gd name="T24" fmla="*/ 126 w 192"/>
                <a:gd name="T25" fmla="*/ 162 h 192"/>
                <a:gd name="T26" fmla="*/ 96 w 192"/>
                <a:gd name="T27" fmla="*/ 144 h 192"/>
                <a:gd name="T28" fmla="*/ 66 w 192"/>
                <a:gd name="T29" fmla="*/ 126 h 192"/>
                <a:gd name="T30" fmla="*/ 48 w 192"/>
                <a:gd name="T31" fmla="*/ 96 h 192"/>
                <a:gd name="T32" fmla="*/ 30 w 192"/>
                <a:gd name="T33" fmla="*/ 72 h 192"/>
                <a:gd name="T34" fmla="*/ 18 w 192"/>
                <a:gd name="T35" fmla="*/ 36 h 192"/>
                <a:gd name="T36" fmla="*/ 18 w 192"/>
                <a:gd name="T37" fmla="*/ 0 h 192"/>
                <a:gd name="T38" fmla="*/ 18 w 192"/>
                <a:gd name="T39" fmla="*/ 0 h 192"/>
                <a:gd name="T40" fmla="*/ 0 w 192"/>
                <a:gd name="T4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2" h="192">
                  <a:moveTo>
                    <a:pt x="0" y="0"/>
                  </a:moveTo>
                  <a:lnTo>
                    <a:pt x="0" y="0"/>
                  </a:lnTo>
                  <a:lnTo>
                    <a:pt x="6" y="42"/>
                  </a:lnTo>
                  <a:lnTo>
                    <a:pt x="18" y="78"/>
                  </a:lnTo>
                  <a:lnTo>
                    <a:pt x="36" y="108"/>
                  </a:lnTo>
                  <a:lnTo>
                    <a:pt x="60" y="138"/>
                  </a:lnTo>
                  <a:lnTo>
                    <a:pt x="84" y="162"/>
                  </a:lnTo>
                  <a:lnTo>
                    <a:pt x="120" y="174"/>
                  </a:lnTo>
                  <a:lnTo>
                    <a:pt x="156" y="186"/>
                  </a:lnTo>
                  <a:lnTo>
                    <a:pt x="192" y="192"/>
                  </a:lnTo>
                  <a:lnTo>
                    <a:pt x="192" y="174"/>
                  </a:lnTo>
                  <a:lnTo>
                    <a:pt x="156" y="174"/>
                  </a:lnTo>
                  <a:lnTo>
                    <a:pt x="126" y="162"/>
                  </a:lnTo>
                  <a:lnTo>
                    <a:pt x="96" y="144"/>
                  </a:lnTo>
                  <a:lnTo>
                    <a:pt x="66" y="126"/>
                  </a:lnTo>
                  <a:lnTo>
                    <a:pt x="48" y="96"/>
                  </a:lnTo>
                  <a:lnTo>
                    <a:pt x="30" y="72"/>
                  </a:lnTo>
                  <a:lnTo>
                    <a:pt x="18" y="36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0" name="Freeform 28"/>
            <p:cNvSpPr>
              <a:spLocks/>
            </p:cNvSpPr>
            <p:nvPr/>
          </p:nvSpPr>
          <p:spPr bwMode="auto">
            <a:xfrm>
              <a:off x="4344" y="1821"/>
              <a:ext cx="192" cy="186"/>
            </a:xfrm>
            <a:custGeom>
              <a:avLst/>
              <a:gdLst>
                <a:gd name="T0" fmla="*/ 192 w 192"/>
                <a:gd name="T1" fmla="*/ 0 h 186"/>
                <a:gd name="T2" fmla="*/ 192 w 192"/>
                <a:gd name="T3" fmla="*/ 0 h 186"/>
                <a:gd name="T4" fmla="*/ 156 w 192"/>
                <a:gd name="T5" fmla="*/ 0 h 186"/>
                <a:gd name="T6" fmla="*/ 120 w 192"/>
                <a:gd name="T7" fmla="*/ 12 h 186"/>
                <a:gd name="T8" fmla="*/ 84 w 192"/>
                <a:gd name="T9" fmla="*/ 30 h 186"/>
                <a:gd name="T10" fmla="*/ 60 w 192"/>
                <a:gd name="T11" fmla="*/ 54 h 186"/>
                <a:gd name="T12" fmla="*/ 36 w 192"/>
                <a:gd name="T13" fmla="*/ 84 h 186"/>
                <a:gd name="T14" fmla="*/ 18 w 192"/>
                <a:gd name="T15" fmla="*/ 114 h 186"/>
                <a:gd name="T16" fmla="*/ 6 w 192"/>
                <a:gd name="T17" fmla="*/ 150 h 186"/>
                <a:gd name="T18" fmla="*/ 0 w 192"/>
                <a:gd name="T19" fmla="*/ 186 h 186"/>
                <a:gd name="T20" fmla="*/ 18 w 192"/>
                <a:gd name="T21" fmla="*/ 186 h 186"/>
                <a:gd name="T22" fmla="*/ 18 w 192"/>
                <a:gd name="T23" fmla="*/ 156 h 186"/>
                <a:gd name="T24" fmla="*/ 30 w 192"/>
                <a:gd name="T25" fmla="*/ 120 h 186"/>
                <a:gd name="T26" fmla="*/ 48 w 192"/>
                <a:gd name="T27" fmla="*/ 90 h 186"/>
                <a:gd name="T28" fmla="*/ 66 w 192"/>
                <a:gd name="T29" fmla="*/ 66 h 186"/>
                <a:gd name="T30" fmla="*/ 96 w 192"/>
                <a:gd name="T31" fmla="*/ 42 h 186"/>
                <a:gd name="T32" fmla="*/ 126 w 192"/>
                <a:gd name="T33" fmla="*/ 30 h 186"/>
                <a:gd name="T34" fmla="*/ 156 w 192"/>
                <a:gd name="T35" fmla="*/ 18 h 186"/>
                <a:gd name="T36" fmla="*/ 192 w 192"/>
                <a:gd name="T37" fmla="*/ 18 h 186"/>
                <a:gd name="T38" fmla="*/ 192 w 192"/>
                <a:gd name="T39" fmla="*/ 18 h 186"/>
                <a:gd name="T40" fmla="*/ 192 w 192"/>
                <a:gd name="T41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2" h="186">
                  <a:moveTo>
                    <a:pt x="192" y="0"/>
                  </a:moveTo>
                  <a:lnTo>
                    <a:pt x="192" y="0"/>
                  </a:lnTo>
                  <a:lnTo>
                    <a:pt x="156" y="0"/>
                  </a:lnTo>
                  <a:lnTo>
                    <a:pt x="120" y="12"/>
                  </a:lnTo>
                  <a:lnTo>
                    <a:pt x="84" y="30"/>
                  </a:lnTo>
                  <a:lnTo>
                    <a:pt x="60" y="54"/>
                  </a:lnTo>
                  <a:lnTo>
                    <a:pt x="36" y="84"/>
                  </a:lnTo>
                  <a:lnTo>
                    <a:pt x="18" y="114"/>
                  </a:lnTo>
                  <a:lnTo>
                    <a:pt x="6" y="150"/>
                  </a:lnTo>
                  <a:lnTo>
                    <a:pt x="0" y="186"/>
                  </a:lnTo>
                  <a:lnTo>
                    <a:pt x="18" y="186"/>
                  </a:lnTo>
                  <a:lnTo>
                    <a:pt x="18" y="156"/>
                  </a:lnTo>
                  <a:lnTo>
                    <a:pt x="30" y="120"/>
                  </a:lnTo>
                  <a:lnTo>
                    <a:pt x="48" y="90"/>
                  </a:lnTo>
                  <a:lnTo>
                    <a:pt x="66" y="66"/>
                  </a:lnTo>
                  <a:lnTo>
                    <a:pt x="96" y="42"/>
                  </a:lnTo>
                  <a:lnTo>
                    <a:pt x="126" y="30"/>
                  </a:lnTo>
                  <a:lnTo>
                    <a:pt x="156" y="18"/>
                  </a:lnTo>
                  <a:lnTo>
                    <a:pt x="192" y="18"/>
                  </a:lnTo>
                  <a:lnTo>
                    <a:pt x="192" y="1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1" name="Freeform 29"/>
            <p:cNvSpPr>
              <a:spLocks/>
            </p:cNvSpPr>
            <p:nvPr/>
          </p:nvSpPr>
          <p:spPr bwMode="auto">
            <a:xfrm>
              <a:off x="4536" y="1821"/>
              <a:ext cx="216" cy="210"/>
            </a:xfrm>
            <a:custGeom>
              <a:avLst/>
              <a:gdLst>
                <a:gd name="T0" fmla="*/ 216 w 216"/>
                <a:gd name="T1" fmla="*/ 210 h 210"/>
                <a:gd name="T2" fmla="*/ 216 w 216"/>
                <a:gd name="T3" fmla="*/ 210 h 210"/>
                <a:gd name="T4" fmla="*/ 210 w 216"/>
                <a:gd name="T5" fmla="*/ 168 h 210"/>
                <a:gd name="T6" fmla="*/ 198 w 216"/>
                <a:gd name="T7" fmla="*/ 126 h 210"/>
                <a:gd name="T8" fmla="*/ 180 w 216"/>
                <a:gd name="T9" fmla="*/ 90 h 210"/>
                <a:gd name="T10" fmla="*/ 150 w 216"/>
                <a:gd name="T11" fmla="*/ 60 h 210"/>
                <a:gd name="T12" fmla="*/ 120 w 216"/>
                <a:gd name="T13" fmla="*/ 36 h 210"/>
                <a:gd name="T14" fmla="*/ 84 w 216"/>
                <a:gd name="T15" fmla="*/ 18 h 210"/>
                <a:gd name="T16" fmla="*/ 42 w 216"/>
                <a:gd name="T17" fmla="*/ 6 h 210"/>
                <a:gd name="T18" fmla="*/ 0 w 216"/>
                <a:gd name="T19" fmla="*/ 0 h 210"/>
                <a:gd name="T20" fmla="*/ 0 w 216"/>
                <a:gd name="T21" fmla="*/ 18 h 210"/>
                <a:gd name="T22" fmla="*/ 42 w 216"/>
                <a:gd name="T23" fmla="*/ 18 h 210"/>
                <a:gd name="T24" fmla="*/ 78 w 216"/>
                <a:gd name="T25" fmla="*/ 30 h 210"/>
                <a:gd name="T26" fmla="*/ 114 w 216"/>
                <a:gd name="T27" fmla="*/ 48 h 210"/>
                <a:gd name="T28" fmla="*/ 144 w 216"/>
                <a:gd name="T29" fmla="*/ 72 h 210"/>
                <a:gd name="T30" fmla="*/ 168 w 216"/>
                <a:gd name="T31" fmla="*/ 102 h 210"/>
                <a:gd name="T32" fmla="*/ 186 w 216"/>
                <a:gd name="T33" fmla="*/ 132 h 210"/>
                <a:gd name="T34" fmla="*/ 198 w 216"/>
                <a:gd name="T35" fmla="*/ 168 h 210"/>
                <a:gd name="T36" fmla="*/ 198 w 216"/>
                <a:gd name="T37" fmla="*/ 210 h 210"/>
                <a:gd name="T38" fmla="*/ 198 w 216"/>
                <a:gd name="T39" fmla="*/ 210 h 210"/>
                <a:gd name="T40" fmla="*/ 216 w 216"/>
                <a:gd name="T4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6" h="210">
                  <a:moveTo>
                    <a:pt x="216" y="210"/>
                  </a:moveTo>
                  <a:lnTo>
                    <a:pt x="216" y="210"/>
                  </a:lnTo>
                  <a:lnTo>
                    <a:pt x="210" y="168"/>
                  </a:lnTo>
                  <a:lnTo>
                    <a:pt x="198" y="126"/>
                  </a:lnTo>
                  <a:lnTo>
                    <a:pt x="180" y="90"/>
                  </a:lnTo>
                  <a:lnTo>
                    <a:pt x="150" y="60"/>
                  </a:lnTo>
                  <a:lnTo>
                    <a:pt x="120" y="36"/>
                  </a:lnTo>
                  <a:lnTo>
                    <a:pt x="84" y="18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18"/>
                  </a:lnTo>
                  <a:lnTo>
                    <a:pt x="42" y="18"/>
                  </a:lnTo>
                  <a:lnTo>
                    <a:pt x="78" y="30"/>
                  </a:lnTo>
                  <a:lnTo>
                    <a:pt x="114" y="48"/>
                  </a:lnTo>
                  <a:lnTo>
                    <a:pt x="144" y="72"/>
                  </a:lnTo>
                  <a:lnTo>
                    <a:pt x="168" y="102"/>
                  </a:lnTo>
                  <a:lnTo>
                    <a:pt x="186" y="132"/>
                  </a:lnTo>
                  <a:lnTo>
                    <a:pt x="198" y="168"/>
                  </a:lnTo>
                  <a:lnTo>
                    <a:pt x="198" y="210"/>
                  </a:lnTo>
                  <a:lnTo>
                    <a:pt x="198" y="210"/>
                  </a:lnTo>
                  <a:lnTo>
                    <a:pt x="216" y="21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2" name="Freeform 30"/>
            <p:cNvSpPr>
              <a:spLocks/>
            </p:cNvSpPr>
            <p:nvPr/>
          </p:nvSpPr>
          <p:spPr bwMode="auto">
            <a:xfrm>
              <a:off x="4536" y="2031"/>
              <a:ext cx="216" cy="210"/>
            </a:xfrm>
            <a:custGeom>
              <a:avLst/>
              <a:gdLst>
                <a:gd name="T0" fmla="*/ 0 w 216"/>
                <a:gd name="T1" fmla="*/ 210 h 210"/>
                <a:gd name="T2" fmla="*/ 0 w 216"/>
                <a:gd name="T3" fmla="*/ 210 h 210"/>
                <a:gd name="T4" fmla="*/ 42 w 216"/>
                <a:gd name="T5" fmla="*/ 204 h 210"/>
                <a:gd name="T6" fmla="*/ 84 w 216"/>
                <a:gd name="T7" fmla="*/ 192 h 210"/>
                <a:gd name="T8" fmla="*/ 120 w 216"/>
                <a:gd name="T9" fmla="*/ 174 h 210"/>
                <a:gd name="T10" fmla="*/ 150 w 216"/>
                <a:gd name="T11" fmla="*/ 144 h 210"/>
                <a:gd name="T12" fmla="*/ 180 w 216"/>
                <a:gd name="T13" fmla="*/ 114 h 210"/>
                <a:gd name="T14" fmla="*/ 198 w 216"/>
                <a:gd name="T15" fmla="*/ 78 h 210"/>
                <a:gd name="T16" fmla="*/ 210 w 216"/>
                <a:gd name="T17" fmla="*/ 42 h 210"/>
                <a:gd name="T18" fmla="*/ 216 w 216"/>
                <a:gd name="T19" fmla="*/ 0 h 210"/>
                <a:gd name="T20" fmla="*/ 198 w 216"/>
                <a:gd name="T21" fmla="*/ 0 h 210"/>
                <a:gd name="T22" fmla="*/ 198 w 216"/>
                <a:gd name="T23" fmla="*/ 36 h 210"/>
                <a:gd name="T24" fmla="*/ 186 w 216"/>
                <a:gd name="T25" fmla="*/ 72 h 210"/>
                <a:gd name="T26" fmla="*/ 168 w 216"/>
                <a:gd name="T27" fmla="*/ 108 h 210"/>
                <a:gd name="T28" fmla="*/ 144 w 216"/>
                <a:gd name="T29" fmla="*/ 132 h 210"/>
                <a:gd name="T30" fmla="*/ 114 w 216"/>
                <a:gd name="T31" fmla="*/ 156 h 210"/>
                <a:gd name="T32" fmla="*/ 78 w 216"/>
                <a:gd name="T33" fmla="*/ 174 h 210"/>
                <a:gd name="T34" fmla="*/ 42 w 216"/>
                <a:gd name="T35" fmla="*/ 186 h 210"/>
                <a:gd name="T36" fmla="*/ 0 w 216"/>
                <a:gd name="T37" fmla="*/ 192 h 210"/>
                <a:gd name="T38" fmla="*/ 0 w 216"/>
                <a:gd name="T39" fmla="*/ 192 h 210"/>
                <a:gd name="T40" fmla="*/ 0 w 216"/>
                <a:gd name="T41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16" h="210">
                  <a:moveTo>
                    <a:pt x="0" y="210"/>
                  </a:moveTo>
                  <a:lnTo>
                    <a:pt x="0" y="210"/>
                  </a:lnTo>
                  <a:lnTo>
                    <a:pt x="42" y="204"/>
                  </a:lnTo>
                  <a:lnTo>
                    <a:pt x="84" y="192"/>
                  </a:lnTo>
                  <a:lnTo>
                    <a:pt x="120" y="174"/>
                  </a:lnTo>
                  <a:lnTo>
                    <a:pt x="150" y="144"/>
                  </a:lnTo>
                  <a:lnTo>
                    <a:pt x="180" y="114"/>
                  </a:lnTo>
                  <a:lnTo>
                    <a:pt x="198" y="78"/>
                  </a:lnTo>
                  <a:lnTo>
                    <a:pt x="210" y="42"/>
                  </a:lnTo>
                  <a:lnTo>
                    <a:pt x="216" y="0"/>
                  </a:lnTo>
                  <a:lnTo>
                    <a:pt x="198" y="0"/>
                  </a:lnTo>
                  <a:lnTo>
                    <a:pt x="198" y="36"/>
                  </a:lnTo>
                  <a:lnTo>
                    <a:pt x="186" y="72"/>
                  </a:lnTo>
                  <a:lnTo>
                    <a:pt x="168" y="108"/>
                  </a:lnTo>
                  <a:lnTo>
                    <a:pt x="144" y="132"/>
                  </a:lnTo>
                  <a:lnTo>
                    <a:pt x="114" y="156"/>
                  </a:lnTo>
                  <a:lnTo>
                    <a:pt x="78" y="174"/>
                  </a:lnTo>
                  <a:lnTo>
                    <a:pt x="42" y="186"/>
                  </a:lnTo>
                  <a:lnTo>
                    <a:pt x="0" y="192"/>
                  </a:lnTo>
                  <a:lnTo>
                    <a:pt x="0" y="192"/>
                  </a:lnTo>
                  <a:lnTo>
                    <a:pt x="0" y="21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3" name="Freeform 31"/>
            <p:cNvSpPr>
              <a:spLocks/>
            </p:cNvSpPr>
            <p:nvPr/>
          </p:nvSpPr>
          <p:spPr bwMode="auto">
            <a:xfrm>
              <a:off x="4302" y="2007"/>
              <a:ext cx="234" cy="234"/>
            </a:xfrm>
            <a:custGeom>
              <a:avLst/>
              <a:gdLst>
                <a:gd name="T0" fmla="*/ 0 w 234"/>
                <a:gd name="T1" fmla="*/ 0 h 234"/>
                <a:gd name="T2" fmla="*/ 0 w 234"/>
                <a:gd name="T3" fmla="*/ 0 h 234"/>
                <a:gd name="T4" fmla="*/ 6 w 234"/>
                <a:gd name="T5" fmla="*/ 48 h 234"/>
                <a:gd name="T6" fmla="*/ 18 w 234"/>
                <a:gd name="T7" fmla="*/ 90 h 234"/>
                <a:gd name="T8" fmla="*/ 42 w 234"/>
                <a:gd name="T9" fmla="*/ 132 h 234"/>
                <a:gd name="T10" fmla="*/ 72 w 234"/>
                <a:gd name="T11" fmla="*/ 162 h 234"/>
                <a:gd name="T12" fmla="*/ 108 w 234"/>
                <a:gd name="T13" fmla="*/ 192 h 234"/>
                <a:gd name="T14" fmla="*/ 144 w 234"/>
                <a:gd name="T15" fmla="*/ 216 h 234"/>
                <a:gd name="T16" fmla="*/ 186 w 234"/>
                <a:gd name="T17" fmla="*/ 228 h 234"/>
                <a:gd name="T18" fmla="*/ 234 w 234"/>
                <a:gd name="T19" fmla="*/ 234 h 234"/>
                <a:gd name="T20" fmla="*/ 234 w 234"/>
                <a:gd name="T21" fmla="*/ 216 h 234"/>
                <a:gd name="T22" fmla="*/ 192 w 234"/>
                <a:gd name="T23" fmla="*/ 210 h 234"/>
                <a:gd name="T24" fmla="*/ 150 w 234"/>
                <a:gd name="T25" fmla="*/ 198 h 234"/>
                <a:gd name="T26" fmla="*/ 114 w 234"/>
                <a:gd name="T27" fmla="*/ 180 h 234"/>
                <a:gd name="T28" fmla="*/ 84 w 234"/>
                <a:gd name="T29" fmla="*/ 156 h 234"/>
                <a:gd name="T30" fmla="*/ 54 w 234"/>
                <a:gd name="T31" fmla="*/ 120 h 234"/>
                <a:gd name="T32" fmla="*/ 36 w 234"/>
                <a:gd name="T33" fmla="*/ 84 h 234"/>
                <a:gd name="T34" fmla="*/ 24 w 234"/>
                <a:gd name="T35" fmla="*/ 48 h 234"/>
                <a:gd name="T36" fmla="*/ 18 w 234"/>
                <a:gd name="T37" fmla="*/ 0 h 234"/>
                <a:gd name="T38" fmla="*/ 18 w 234"/>
                <a:gd name="T39" fmla="*/ 0 h 234"/>
                <a:gd name="T40" fmla="*/ 0 w 234"/>
                <a:gd name="T41" fmla="*/ 0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4" h="234">
                  <a:moveTo>
                    <a:pt x="0" y="0"/>
                  </a:moveTo>
                  <a:lnTo>
                    <a:pt x="0" y="0"/>
                  </a:lnTo>
                  <a:lnTo>
                    <a:pt x="6" y="48"/>
                  </a:lnTo>
                  <a:lnTo>
                    <a:pt x="18" y="90"/>
                  </a:lnTo>
                  <a:lnTo>
                    <a:pt x="42" y="132"/>
                  </a:lnTo>
                  <a:lnTo>
                    <a:pt x="72" y="162"/>
                  </a:lnTo>
                  <a:lnTo>
                    <a:pt x="108" y="192"/>
                  </a:lnTo>
                  <a:lnTo>
                    <a:pt x="144" y="216"/>
                  </a:lnTo>
                  <a:lnTo>
                    <a:pt x="186" y="228"/>
                  </a:lnTo>
                  <a:lnTo>
                    <a:pt x="234" y="234"/>
                  </a:lnTo>
                  <a:lnTo>
                    <a:pt x="234" y="216"/>
                  </a:lnTo>
                  <a:lnTo>
                    <a:pt x="192" y="210"/>
                  </a:lnTo>
                  <a:lnTo>
                    <a:pt x="150" y="198"/>
                  </a:lnTo>
                  <a:lnTo>
                    <a:pt x="114" y="180"/>
                  </a:lnTo>
                  <a:lnTo>
                    <a:pt x="84" y="156"/>
                  </a:lnTo>
                  <a:lnTo>
                    <a:pt x="54" y="120"/>
                  </a:lnTo>
                  <a:lnTo>
                    <a:pt x="36" y="84"/>
                  </a:lnTo>
                  <a:lnTo>
                    <a:pt x="24" y="4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4" name="Freeform 32"/>
            <p:cNvSpPr>
              <a:spLocks/>
            </p:cNvSpPr>
            <p:nvPr/>
          </p:nvSpPr>
          <p:spPr bwMode="auto">
            <a:xfrm>
              <a:off x="4302" y="1779"/>
              <a:ext cx="234" cy="228"/>
            </a:xfrm>
            <a:custGeom>
              <a:avLst/>
              <a:gdLst>
                <a:gd name="T0" fmla="*/ 234 w 234"/>
                <a:gd name="T1" fmla="*/ 0 h 228"/>
                <a:gd name="T2" fmla="*/ 234 w 234"/>
                <a:gd name="T3" fmla="*/ 0 h 228"/>
                <a:gd name="T4" fmla="*/ 186 w 234"/>
                <a:gd name="T5" fmla="*/ 6 h 228"/>
                <a:gd name="T6" fmla="*/ 144 w 234"/>
                <a:gd name="T7" fmla="*/ 18 h 228"/>
                <a:gd name="T8" fmla="*/ 108 w 234"/>
                <a:gd name="T9" fmla="*/ 42 h 228"/>
                <a:gd name="T10" fmla="*/ 72 w 234"/>
                <a:gd name="T11" fmla="*/ 66 h 228"/>
                <a:gd name="T12" fmla="*/ 42 w 234"/>
                <a:gd name="T13" fmla="*/ 102 h 228"/>
                <a:gd name="T14" fmla="*/ 18 w 234"/>
                <a:gd name="T15" fmla="*/ 138 h 228"/>
                <a:gd name="T16" fmla="*/ 6 w 234"/>
                <a:gd name="T17" fmla="*/ 186 h 228"/>
                <a:gd name="T18" fmla="*/ 0 w 234"/>
                <a:gd name="T19" fmla="*/ 228 h 228"/>
                <a:gd name="T20" fmla="*/ 18 w 234"/>
                <a:gd name="T21" fmla="*/ 228 h 228"/>
                <a:gd name="T22" fmla="*/ 24 w 234"/>
                <a:gd name="T23" fmla="*/ 186 h 228"/>
                <a:gd name="T24" fmla="*/ 36 w 234"/>
                <a:gd name="T25" fmla="*/ 150 h 228"/>
                <a:gd name="T26" fmla="*/ 54 w 234"/>
                <a:gd name="T27" fmla="*/ 108 h 228"/>
                <a:gd name="T28" fmla="*/ 84 w 234"/>
                <a:gd name="T29" fmla="*/ 78 h 228"/>
                <a:gd name="T30" fmla="*/ 114 w 234"/>
                <a:gd name="T31" fmla="*/ 54 h 228"/>
                <a:gd name="T32" fmla="*/ 150 w 234"/>
                <a:gd name="T33" fmla="*/ 36 h 228"/>
                <a:gd name="T34" fmla="*/ 192 w 234"/>
                <a:gd name="T35" fmla="*/ 24 h 228"/>
                <a:gd name="T36" fmla="*/ 234 w 234"/>
                <a:gd name="T37" fmla="*/ 18 h 228"/>
                <a:gd name="T38" fmla="*/ 234 w 234"/>
                <a:gd name="T39" fmla="*/ 18 h 228"/>
                <a:gd name="T40" fmla="*/ 234 w 234"/>
                <a:gd name="T41" fmla="*/ 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4" h="228">
                  <a:moveTo>
                    <a:pt x="234" y="0"/>
                  </a:moveTo>
                  <a:lnTo>
                    <a:pt x="234" y="0"/>
                  </a:lnTo>
                  <a:lnTo>
                    <a:pt x="186" y="6"/>
                  </a:lnTo>
                  <a:lnTo>
                    <a:pt x="144" y="18"/>
                  </a:lnTo>
                  <a:lnTo>
                    <a:pt x="108" y="42"/>
                  </a:lnTo>
                  <a:lnTo>
                    <a:pt x="72" y="66"/>
                  </a:lnTo>
                  <a:lnTo>
                    <a:pt x="42" y="102"/>
                  </a:lnTo>
                  <a:lnTo>
                    <a:pt x="18" y="138"/>
                  </a:lnTo>
                  <a:lnTo>
                    <a:pt x="6" y="186"/>
                  </a:lnTo>
                  <a:lnTo>
                    <a:pt x="0" y="228"/>
                  </a:lnTo>
                  <a:lnTo>
                    <a:pt x="18" y="228"/>
                  </a:lnTo>
                  <a:lnTo>
                    <a:pt x="24" y="186"/>
                  </a:lnTo>
                  <a:lnTo>
                    <a:pt x="36" y="150"/>
                  </a:lnTo>
                  <a:lnTo>
                    <a:pt x="54" y="108"/>
                  </a:lnTo>
                  <a:lnTo>
                    <a:pt x="84" y="78"/>
                  </a:lnTo>
                  <a:lnTo>
                    <a:pt x="114" y="54"/>
                  </a:lnTo>
                  <a:lnTo>
                    <a:pt x="150" y="36"/>
                  </a:lnTo>
                  <a:lnTo>
                    <a:pt x="192" y="24"/>
                  </a:lnTo>
                  <a:lnTo>
                    <a:pt x="234" y="18"/>
                  </a:lnTo>
                  <a:lnTo>
                    <a:pt x="234" y="18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5" name="Freeform 33"/>
            <p:cNvSpPr>
              <a:spLocks/>
            </p:cNvSpPr>
            <p:nvPr/>
          </p:nvSpPr>
          <p:spPr bwMode="auto">
            <a:xfrm>
              <a:off x="4536" y="1779"/>
              <a:ext cx="258" cy="252"/>
            </a:xfrm>
            <a:custGeom>
              <a:avLst/>
              <a:gdLst>
                <a:gd name="T0" fmla="*/ 258 w 258"/>
                <a:gd name="T1" fmla="*/ 252 h 252"/>
                <a:gd name="T2" fmla="*/ 258 w 258"/>
                <a:gd name="T3" fmla="*/ 252 h 252"/>
                <a:gd name="T4" fmla="*/ 252 w 258"/>
                <a:gd name="T5" fmla="*/ 198 h 252"/>
                <a:gd name="T6" fmla="*/ 234 w 258"/>
                <a:gd name="T7" fmla="*/ 156 h 252"/>
                <a:gd name="T8" fmla="*/ 210 w 258"/>
                <a:gd name="T9" fmla="*/ 108 h 252"/>
                <a:gd name="T10" fmla="*/ 180 w 258"/>
                <a:gd name="T11" fmla="*/ 72 h 252"/>
                <a:gd name="T12" fmla="*/ 144 w 258"/>
                <a:gd name="T13" fmla="*/ 42 h 252"/>
                <a:gd name="T14" fmla="*/ 102 w 258"/>
                <a:gd name="T15" fmla="*/ 18 h 252"/>
                <a:gd name="T16" fmla="*/ 54 w 258"/>
                <a:gd name="T17" fmla="*/ 6 h 252"/>
                <a:gd name="T18" fmla="*/ 0 w 258"/>
                <a:gd name="T19" fmla="*/ 0 h 252"/>
                <a:gd name="T20" fmla="*/ 0 w 258"/>
                <a:gd name="T21" fmla="*/ 18 h 252"/>
                <a:gd name="T22" fmla="*/ 48 w 258"/>
                <a:gd name="T23" fmla="*/ 24 h 252"/>
                <a:gd name="T24" fmla="*/ 96 w 258"/>
                <a:gd name="T25" fmla="*/ 36 h 252"/>
                <a:gd name="T26" fmla="*/ 138 w 258"/>
                <a:gd name="T27" fmla="*/ 54 h 252"/>
                <a:gd name="T28" fmla="*/ 168 w 258"/>
                <a:gd name="T29" fmla="*/ 84 h 252"/>
                <a:gd name="T30" fmla="*/ 198 w 258"/>
                <a:gd name="T31" fmla="*/ 120 h 252"/>
                <a:gd name="T32" fmla="*/ 222 w 258"/>
                <a:gd name="T33" fmla="*/ 162 h 252"/>
                <a:gd name="T34" fmla="*/ 234 w 258"/>
                <a:gd name="T35" fmla="*/ 204 h 252"/>
                <a:gd name="T36" fmla="*/ 240 w 258"/>
                <a:gd name="T37" fmla="*/ 252 h 252"/>
                <a:gd name="T38" fmla="*/ 240 w 258"/>
                <a:gd name="T39" fmla="*/ 252 h 252"/>
                <a:gd name="T40" fmla="*/ 258 w 258"/>
                <a:gd name="T41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8" h="252">
                  <a:moveTo>
                    <a:pt x="258" y="252"/>
                  </a:moveTo>
                  <a:lnTo>
                    <a:pt x="258" y="252"/>
                  </a:lnTo>
                  <a:lnTo>
                    <a:pt x="252" y="198"/>
                  </a:lnTo>
                  <a:lnTo>
                    <a:pt x="234" y="156"/>
                  </a:lnTo>
                  <a:lnTo>
                    <a:pt x="210" y="108"/>
                  </a:lnTo>
                  <a:lnTo>
                    <a:pt x="180" y="72"/>
                  </a:lnTo>
                  <a:lnTo>
                    <a:pt x="144" y="42"/>
                  </a:lnTo>
                  <a:lnTo>
                    <a:pt x="102" y="18"/>
                  </a:lnTo>
                  <a:lnTo>
                    <a:pt x="54" y="6"/>
                  </a:lnTo>
                  <a:lnTo>
                    <a:pt x="0" y="0"/>
                  </a:lnTo>
                  <a:lnTo>
                    <a:pt x="0" y="18"/>
                  </a:lnTo>
                  <a:lnTo>
                    <a:pt x="48" y="24"/>
                  </a:lnTo>
                  <a:lnTo>
                    <a:pt x="96" y="36"/>
                  </a:lnTo>
                  <a:lnTo>
                    <a:pt x="138" y="54"/>
                  </a:lnTo>
                  <a:lnTo>
                    <a:pt x="168" y="84"/>
                  </a:lnTo>
                  <a:lnTo>
                    <a:pt x="198" y="120"/>
                  </a:lnTo>
                  <a:lnTo>
                    <a:pt x="222" y="162"/>
                  </a:lnTo>
                  <a:lnTo>
                    <a:pt x="234" y="204"/>
                  </a:lnTo>
                  <a:lnTo>
                    <a:pt x="240" y="252"/>
                  </a:lnTo>
                  <a:lnTo>
                    <a:pt x="240" y="252"/>
                  </a:lnTo>
                  <a:lnTo>
                    <a:pt x="258" y="252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6" name="Freeform 34"/>
            <p:cNvSpPr>
              <a:spLocks/>
            </p:cNvSpPr>
            <p:nvPr/>
          </p:nvSpPr>
          <p:spPr bwMode="auto">
            <a:xfrm>
              <a:off x="4536" y="2031"/>
              <a:ext cx="258" cy="246"/>
            </a:xfrm>
            <a:custGeom>
              <a:avLst/>
              <a:gdLst>
                <a:gd name="T0" fmla="*/ 0 w 258"/>
                <a:gd name="T1" fmla="*/ 246 h 246"/>
                <a:gd name="T2" fmla="*/ 0 w 258"/>
                <a:gd name="T3" fmla="*/ 246 h 246"/>
                <a:gd name="T4" fmla="*/ 54 w 258"/>
                <a:gd name="T5" fmla="*/ 240 h 246"/>
                <a:gd name="T6" fmla="*/ 102 w 258"/>
                <a:gd name="T7" fmla="*/ 228 h 246"/>
                <a:gd name="T8" fmla="*/ 144 w 258"/>
                <a:gd name="T9" fmla="*/ 204 h 246"/>
                <a:gd name="T10" fmla="*/ 180 w 258"/>
                <a:gd name="T11" fmla="*/ 174 h 246"/>
                <a:gd name="T12" fmla="*/ 210 w 258"/>
                <a:gd name="T13" fmla="*/ 138 h 246"/>
                <a:gd name="T14" fmla="*/ 234 w 258"/>
                <a:gd name="T15" fmla="*/ 96 h 246"/>
                <a:gd name="T16" fmla="*/ 252 w 258"/>
                <a:gd name="T17" fmla="*/ 48 h 246"/>
                <a:gd name="T18" fmla="*/ 258 w 258"/>
                <a:gd name="T19" fmla="*/ 0 h 246"/>
                <a:gd name="T20" fmla="*/ 240 w 258"/>
                <a:gd name="T21" fmla="*/ 0 h 246"/>
                <a:gd name="T22" fmla="*/ 234 w 258"/>
                <a:gd name="T23" fmla="*/ 48 h 246"/>
                <a:gd name="T24" fmla="*/ 222 w 258"/>
                <a:gd name="T25" fmla="*/ 90 h 246"/>
                <a:gd name="T26" fmla="*/ 198 w 258"/>
                <a:gd name="T27" fmla="*/ 126 h 246"/>
                <a:gd name="T28" fmla="*/ 168 w 258"/>
                <a:gd name="T29" fmla="*/ 162 h 246"/>
                <a:gd name="T30" fmla="*/ 138 w 258"/>
                <a:gd name="T31" fmla="*/ 192 h 246"/>
                <a:gd name="T32" fmla="*/ 96 w 258"/>
                <a:gd name="T33" fmla="*/ 216 h 246"/>
                <a:gd name="T34" fmla="*/ 48 w 258"/>
                <a:gd name="T35" fmla="*/ 228 h 246"/>
                <a:gd name="T36" fmla="*/ 0 w 258"/>
                <a:gd name="T37" fmla="*/ 234 h 246"/>
                <a:gd name="T38" fmla="*/ 0 w 258"/>
                <a:gd name="T39" fmla="*/ 234 h 246"/>
                <a:gd name="T40" fmla="*/ 0 w 258"/>
                <a:gd name="T41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8" h="246">
                  <a:moveTo>
                    <a:pt x="0" y="246"/>
                  </a:moveTo>
                  <a:lnTo>
                    <a:pt x="0" y="246"/>
                  </a:lnTo>
                  <a:lnTo>
                    <a:pt x="54" y="240"/>
                  </a:lnTo>
                  <a:lnTo>
                    <a:pt x="102" y="228"/>
                  </a:lnTo>
                  <a:lnTo>
                    <a:pt x="144" y="204"/>
                  </a:lnTo>
                  <a:lnTo>
                    <a:pt x="180" y="174"/>
                  </a:lnTo>
                  <a:lnTo>
                    <a:pt x="210" y="138"/>
                  </a:lnTo>
                  <a:lnTo>
                    <a:pt x="234" y="96"/>
                  </a:lnTo>
                  <a:lnTo>
                    <a:pt x="252" y="48"/>
                  </a:lnTo>
                  <a:lnTo>
                    <a:pt x="258" y="0"/>
                  </a:lnTo>
                  <a:lnTo>
                    <a:pt x="240" y="0"/>
                  </a:lnTo>
                  <a:lnTo>
                    <a:pt x="234" y="48"/>
                  </a:lnTo>
                  <a:lnTo>
                    <a:pt x="222" y="90"/>
                  </a:lnTo>
                  <a:lnTo>
                    <a:pt x="198" y="126"/>
                  </a:lnTo>
                  <a:lnTo>
                    <a:pt x="168" y="162"/>
                  </a:lnTo>
                  <a:lnTo>
                    <a:pt x="138" y="192"/>
                  </a:lnTo>
                  <a:lnTo>
                    <a:pt x="96" y="216"/>
                  </a:lnTo>
                  <a:lnTo>
                    <a:pt x="48" y="228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7" name="Freeform 35"/>
            <p:cNvSpPr>
              <a:spLocks/>
            </p:cNvSpPr>
            <p:nvPr/>
          </p:nvSpPr>
          <p:spPr bwMode="auto">
            <a:xfrm>
              <a:off x="4260" y="2007"/>
              <a:ext cx="276" cy="270"/>
            </a:xfrm>
            <a:custGeom>
              <a:avLst/>
              <a:gdLst>
                <a:gd name="T0" fmla="*/ 0 w 276"/>
                <a:gd name="T1" fmla="*/ 0 h 270"/>
                <a:gd name="T2" fmla="*/ 0 w 276"/>
                <a:gd name="T3" fmla="*/ 0 h 270"/>
                <a:gd name="T4" fmla="*/ 6 w 276"/>
                <a:gd name="T5" fmla="*/ 54 h 270"/>
                <a:gd name="T6" fmla="*/ 24 w 276"/>
                <a:gd name="T7" fmla="*/ 108 h 270"/>
                <a:gd name="T8" fmla="*/ 48 w 276"/>
                <a:gd name="T9" fmla="*/ 156 h 270"/>
                <a:gd name="T10" fmla="*/ 84 w 276"/>
                <a:gd name="T11" fmla="*/ 192 h 270"/>
                <a:gd name="T12" fmla="*/ 126 w 276"/>
                <a:gd name="T13" fmla="*/ 228 h 270"/>
                <a:gd name="T14" fmla="*/ 168 w 276"/>
                <a:gd name="T15" fmla="*/ 252 h 270"/>
                <a:gd name="T16" fmla="*/ 222 w 276"/>
                <a:gd name="T17" fmla="*/ 264 h 270"/>
                <a:gd name="T18" fmla="*/ 276 w 276"/>
                <a:gd name="T19" fmla="*/ 270 h 270"/>
                <a:gd name="T20" fmla="*/ 276 w 276"/>
                <a:gd name="T21" fmla="*/ 258 h 270"/>
                <a:gd name="T22" fmla="*/ 228 w 276"/>
                <a:gd name="T23" fmla="*/ 252 h 270"/>
                <a:gd name="T24" fmla="*/ 174 w 276"/>
                <a:gd name="T25" fmla="*/ 234 h 270"/>
                <a:gd name="T26" fmla="*/ 132 w 276"/>
                <a:gd name="T27" fmla="*/ 210 h 270"/>
                <a:gd name="T28" fmla="*/ 96 w 276"/>
                <a:gd name="T29" fmla="*/ 180 h 270"/>
                <a:gd name="T30" fmla="*/ 60 w 276"/>
                <a:gd name="T31" fmla="*/ 144 h 270"/>
                <a:gd name="T32" fmla="*/ 42 w 276"/>
                <a:gd name="T33" fmla="*/ 102 h 270"/>
                <a:gd name="T34" fmla="*/ 24 w 276"/>
                <a:gd name="T35" fmla="*/ 54 h 270"/>
                <a:gd name="T36" fmla="*/ 18 w 276"/>
                <a:gd name="T37" fmla="*/ 0 h 270"/>
                <a:gd name="T38" fmla="*/ 18 w 276"/>
                <a:gd name="T39" fmla="*/ 0 h 270"/>
                <a:gd name="T40" fmla="*/ 0 w 276"/>
                <a:gd name="T41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6" h="270">
                  <a:moveTo>
                    <a:pt x="0" y="0"/>
                  </a:moveTo>
                  <a:lnTo>
                    <a:pt x="0" y="0"/>
                  </a:lnTo>
                  <a:lnTo>
                    <a:pt x="6" y="54"/>
                  </a:lnTo>
                  <a:lnTo>
                    <a:pt x="24" y="108"/>
                  </a:lnTo>
                  <a:lnTo>
                    <a:pt x="48" y="156"/>
                  </a:lnTo>
                  <a:lnTo>
                    <a:pt x="84" y="192"/>
                  </a:lnTo>
                  <a:lnTo>
                    <a:pt x="126" y="228"/>
                  </a:lnTo>
                  <a:lnTo>
                    <a:pt x="168" y="252"/>
                  </a:lnTo>
                  <a:lnTo>
                    <a:pt x="222" y="264"/>
                  </a:lnTo>
                  <a:lnTo>
                    <a:pt x="276" y="270"/>
                  </a:lnTo>
                  <a:lnTo>
                    <a:pt x="276" y="258"/>
                  </a:lnTo>
                  <a:lnTo>
                    <a:pt x="228" y="252"/>
                  </a:lnTo>
                  <a:lnTo>
                    <a:pt x="174" y="234"/>
                  </a:lnTo>
                  <a:lnTo>
                    <a:pt x="132" y="210"/>
                  </a:lnTo>
                  <a:lnTo>
                    <a:pt x="96" y="180"/>
                  </a:lnTo>
                  <a:lnTo>
                    <a:pt x="60" y="144"/>
                  </a:lnTo>
                  <a:lnTo>
                    <a:pt x="42" y="102"/>
                  </a:lnTo>
                  <a:lnTo>
                    <a:pt x="24" y="54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8" name="Freeform 36"/>
            <p:cNvSpPr>
              <a:spLocks/>
            </p:cNvSpPr>
            <p:nvPr/>
          </p:nvSpPr>
          <p:spPr bwMode="auto">
            <a:xfrm>
              <a:off x="4260" y="1737"/>
              <a:ext cx="276" cy="270"/>
            </a:xfrm>
            <a:custGeom>
              <a:avLst/>
              <a:gdLst>
                <a:gd name="T0" fmla="*/ 276 w 276"/>
                <a:gd name="T1" fmla="*/ 0 h 270"/>
                <a:gd name="T2" fmla="*/ 276 w 276"/>
                <a:gd name="T3" fmla="*/ 0 h 270"/>
                <a:gd name="T4" fmla="*/ 222 w 276"/>
                <a:gd name="T5" fmla="*/ 6 h 270"/>
                <a:gd name="T6" fmla="*/ 168 w 276"/>
                <a:gd name="T7" fmla="*/ 24 h 270"/>
                <a:gd name="T8" fmla="*/ 126 w 276"/>
                <a:gd name="T9" fmla="*/ 48 h 270"/>
                <a:gd name="T10" fmla="*/ 84 w 276"/>
                <a:gd name="T11" fmla="*/ 84 h 270"/>
                <a:gd name="T12" fmla="*/ 48 w 276"/>
                <a:gd name="T13" fmla="*/ 120 h 270"/>
                <a:gd name="T14" fmla="*/ 24 w 276"/>
                <a:gd name="T15" fmla="*/ 168 h 270"/>
                <a:gd name="T16" fmla="*/ 6 w 276"/>
                <a:gd name="T17" fmla="*/ 216 h 270"/>
                <a:gd name="T18" fmla="*/ 0 w 276"/>
                <a:gd name="T19" fmla="*/ 270 h 270"/>
                <a:gd name="T20" fmla="*/ 18 w 276"/>
                <a:gd name="T21" fmla="*/ 270 h 270"/>
                <a:gd name="T22" fmla="*/ 24 w 276"/>
                <a:gd name="T23" fmla="*/ 222 h 270"/>
                <a:gd name="T24" fmla="*/ 42 w 276"/>
                <a:gd name="T25" fmla="*/ 174 h 270"/>
                <a:gd name="T26" fmla="*/ 60 w 276"/>
                <a:gd name="T27" fmla="*/ 132 h 270"/>
                <a:gd name="T28" fmla="*/ 96 w 276"/>
                <a:gd name="T29" fmla="*/ 90 h 270"/>
                <a:gd name="T30" fmla="*/ 132 w 276"/>
                <a:gd name="T31" fmla="*/ 60 h 270"/>
                <a:gd name="T32" fmla="*/ 174 w 276"/>
                <a:gd name="T33" fmla="*/ 36 h 270"/>
                <a:gd name="T34" fmla="*/ 228 w 276"/>
                <a:gd name="T35" fmla="*/ 24 h 270"/>
                <a:gd name="T36" fmla="*/ 276 w 276"/>
                <a:gd name="T37" fmla="*/ 18 h 270"/>
                <a:gd name="T38" fmla="*/ 276 w 276"/>
                <a:gd name="T39" fmla="*/ 18 h 270"/>
                <a:gd name="T40" fmla="*/ 276 w 276"/>
                <a:gd name="T41" fmla="*/ 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6" h="270">
                  <a:moveTo>
                    <a:pt x="276" y="0"/>
                  </a:moveTo>
                  <a:lnTo>
                    <a:pt x="276" y="0"/>
                  </a:lnTo>
                  <a:lnTo>
                    <a:pt x="222" y="6"/>
                  </a:lnTo>
                  <a:lnTo>
                    <a:pt x="168" y="24"/>
                  </a:lnTo>
                  <a:lnTo>
                    <a:pt x="126" y="48"/>
                  </a:lnTo>
                  <a:lnTo>
                    <a:pt x="84" y="84"/>
                  </a:lnTo>
                  <a:lnTo>
                    <a:pt x="48" y="120"/>
                  </a:lnTo>
                  <a:lnTo>
                    <a:pt x="24" y="168"/>
                  </a:lnTo>
                  <a:lnTo>
                    <a:pt x="6" y="216"/>
                  </a:lnTo>
                  <a:lnTo>
                    <a:pt x="0" y="270"/>
                  </a:lnTo>
                  <a:lnTo>
                    <a:pt x="18" y="270"/>
                  </a:lnTo>
                  <a:lnTo>
                    <a:pt x="24" y="222"/>
                  </a:lnTo>
                  <a:lnTo>
                    <a:pt x="42" y="174"/>
                  </a:lnTo>
                  <a:lnTo>
                    <a:pt x="60" y="132"/>
                  </a:lnTo>
                  <a:lnTo>
                    <a:pt x="96" y="90"/>
                  </a:lnTo>
                  <a:lnTo>
                    <a:pt x="132" y="60"/>
                  </a:lnTo>
                  <a:lnTo>
                    <a:pt x="174" y="36"/>
                  </a:lnTo>
                  <a:lnTo>
                    <a:pt x="228" y="24"/>
                  </a:lnTo>
                  <a:lnTo>
                    <a:pt x="276" y="18"/>
                  </a:lnTo>
                  <a:lnTo>
                    <a:pt x="276" y="18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9" name="Freeform 37"/>
            <p:cNvSpPr>
              <a:spLocks/>
            </p:cNvSpPr>
            <p:nvPr/>
          </p:nvSpPr>
          <p:spPr bwMode="auto">
            <a:xfrm>
              <a:off x="4536" y="1737"/>
              <a:ext cx="300" cy="294"/>
            </a:xfrm>
            <a:custGeom>
              <a:avLst/>
              <a:gdLst>
                <a:gd name="T0" fmla="*/ 300 w 300"/>
                <a:gd name="T1" fmla="*/ 294 h 294"/>
                <a:gd name="T2" fmla="*/ 300 w 300"/>
                <a:gd name="T3" fmla="*/ 294 h 294"/>
                <a:gd name="T4" fmla="*/ 294 w 300"/>
                <a:gd name="T5" fmla="*/ 234 h 294"/>
                <a:gd name="T6" fmla="*/ 276 w 300"/>
                <a:gd name="T7" fmla="*/ 180 h 294"/>
                <a:gd name="T8" fmla="*/ 246 w 300"/>
                <a:gd name="T9" fmla="*/ 132 h 294"/>
                <a:gd name="T10" fmla="*/ 210 w 300"/>
                <a:gd name="T11" fmla="*/ 90 h 294"/>
                <a:gd name="T12" fmla="*/ 168 w 300"/>
                <a:gd name="T13" fmla="*/ 54 h 294"/>
                <a:gd name="T14" fmla="*/ 114 w 300"/>
                <a:gd name="T15" fmla="*/ 24 h 294"/>
                <a:gd name="T16" fmla="*/ 60 w 300"/>
                <a:gd name="T17" fmla="*/ 6 h 294"/>
                <a:gd name="T18" fmla="*/ 0 w 300"/>
                <a:gd name="T19" fmla="*/ 0 h 294"/>
                <a:gd name="T20" fmla="*/ 0 w 300"/>
                <a:gd name="T21" fmla="*/ 18 h 294"/>
                <a:gd name="T22" fmla="*/ 60 w 300"/>
                <a:gd name="T23" fmla="*/ 24 h 294"/>
                <a:gd name="T24" fmla="*/ 108 w 300"/>
                <a:gd name="T25" fmla="*/ 42 h 294"/>
                <a:gd name="T26" fmla="*/ 156 w 300"/>
                <a:gd name="T27" fmla="*/ 66 h 294"/>
                <a:gd name="T28" fmla="*/ 198 w 300"/>
                <a:gd name="T29" fmla="*/ 96 h 294"/>
                <a:gd name="T30" fmla="*/ 234 w 300"/>
                <a:gd name="T31" fmla="*/ 138 h 294"/>
                <a:gd name="T32" fmla="*/ 258 w 300"/>
                <a:gd name="T33" fmla="*/ 186 h 294"/>
                <a:gd name="T34" fmla="*/ 276 w 300"/>
                <a:gd name="T35" fmla="*/ 240 h 294"/>
                <a:gd name="T36" fmla="*/ 282 w 300"/>
                <a:gd name="T37" fmla="*/ 294 h 294"/>
                <a:gd name="T38" fmla="*/ 282 w 300"/>
                <a:gd name="T39" fmla="*/ 294 h 294"/>
                <a:gd name="T40" fmla="*/ 300 w 300"/>
                <a:gd name="T41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0" h="294">
                  <a:moveTo>
                    <a:pt x="300" y="294"/>
                  </a:moveTo>
                  <a:lnTo>
                    <a:pt x="300" y="294"/>
                  </a:lnTo>
                  <a:lnTo>
                    <a:pt x="294" y="234"/>
                  </a:lnTo>
                  <a:lnTo>
                    <a:pt x="276" y="180"/>
                  </a:lnTo>
                  <a:lnTo>
                    <a:pt x="246" y="132"/>
                  </a:lnTo>
                  <a:lnTo>
                    <a:pt x="210" y="90"/>
                  </a:lnTo>
                  <a:lnTo>
                    <a:pt x="168" y="54"/>
                  </a:lnTo>
                  <a:lnTo>
                    <a:pt x="114" y="24"/>
                  </a:lnTo>
                  <a:lnTo>
                    <a:pt x="60" y="6"/>
                  </a:lnTo>
                  <a:lnTo>
                    <a:pt x="0" y="0"/>
                  </a:lnTo>
                  <a:lnTo>
                    <a:pt x="0" y="18"/>
                  </a:lnTo>
                  <a:lnTo>
                    <a:pt x="60" y="24"/>
                  </a:lnTo>
                  <a:lnTo>
                    <a:pt x="108" y="42"/>
                  </a:lnTo>
                  <a:lnTo>
                    <a:pt x="156" y="66"/>
                  </a:lnTo>
                  <a:lnTo>
                    <a:pt x="198" y="96"/>
                  </a:lnTo>
                  <a:lnTo>
                    <a:pt x="234" y="138"/>
                  </a:lnTo>
                  <a:lnTo>
                    <a:pt x="258" y="186"/>
                  </a:lnTo>
                  <a:lnTo>
                    <a:pt x="276" y="240"/>
                  </a:lnTo>
                  <a:lnTo>
                    <a:pt x="282" y="294"/>
                  </a:lnTo>
                  <a:lnTo>
                    <a:pt x="282" y="294"/>
                  </a:lnTo>
                  <a:lnTo>
                    <a:pt x="300" y="294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0" name="Freeform 38"/>
            <p:cNvSpPr>
              <a:spLocks/>
            </p:cNvSpPr>
            <p:nvPr/>
          </p:nvSpPr>
          <p:spPr bwMode="auto">
            <a:xfrm>
              <a:off x="4536" y="2031"/>
              <a:ext cx="300" cy="288"/>
            </a:xfrm>
            <a:custGeom>
              <a:avLst/>
              <a:gdLst>
                <a:gd name="T0" fmla="*/ 0 w 300"/>
                <a:gd name="T1" fmla="*/ 288 h 288"/>
                <a:gd name="T2" fmla="*/ 0 w 300"/>
                <a:gd name="T3" fmla="*/ 288 h 288"/>
                <a:gd name="T4" fmla="*/ 60 w 300"/>
                <a:gd name="T5" fmla="*/ 282 h 288"/>
                <a:gd name="T6" fmla="*/ 114 w 300"/>
                <a:gd name="T7" fmla="*/ 264 h 288"/>
                <a:gd name="T8" fmla="*/ 168 w 300"/>
                <a:gd name="T9" fmla="*/ 240 h 288"/>
                <a:gd name="T10" fmla="*/ 210 w 300"/>
                <a:gd name="T11" fmla="*/ 204 h 288"/>
                <a:gd name="T12" fmla="*/ 246 w 300"/>
                <a:gd name="T13" fmla="*/ 162 h 288"/>
                <a:gd name="T14" fmla="*/ 276 w 300"/>
                <a:gd name="T15" fmla="*/ 114 h 288"/>
                <a:gd name="T16" fmla="*/ 294 w 300"/>
                <a:gd name="T17" fmla="*/ 54 h 288"/>
                <a:gd name="T18" fmla="*/ 300 w 300"/>
                <a:gd name="T19" fmla="*/ 0 h 288"/>
                <a:gd name="T20" fmla="*/ 282 w 300"/>
                <a:gd name="T21" fmla="*/ 0 h 288"/>
                <a:gd name="T22" fmla="*/ 276 w 300"/>
                <a:gd name="T23" fmla="*/ 54 h 288"/>
                <a:gd name="T24" fmla="*/ 258 w 300"/>
                <a:gd name="T25" fmla="*/ 102 h 288"/>
                <a:gd name="T26" fmla="*/ 234 w 300"/>
                <a:gd name="T27" fmla="*/ 150 h 288"/>
                <a:gd name="T28" fmla="*/ 198 w 300"/>
                <a:gd name="T29" fmla="*/ 192 h 288"/>
                <a:gd name="T30" fmla="*/ 156 w 300"/>
                <a:gd name="T31" fmla="*/ 228 h 288"/>
                <a:gd name="T32" fmla="*/ 108 w 300"/>
                <a:gd name="T33" fmla="*/ 252 h 288"/>
                <a:gd name="T34" fmla="*/ 60 w 300"/>
                <a:gd name="T35" fmla="*/ 264 h 288"/>
                <a:gd name="T36" fmla="*/ 0 w 300"/>
                <a:gd name="T37" fmla="*/ 270 h 288"/>
                <a:gd name="T38" fmla="*/ 0 w 300"/>
                <a:gd name="T39" fmla="*/ 270 h 288"/>
                <a:gd name="T40" fmla="*/ 0 w 300"/>
                <a:gd name="T4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00" h="288">
                  <a:moveTo>
                    <a:pt x="0" y="288"/>
                  </a:moveTo>
                  <a:lnTo>
                    <a:pt x="0" y="288"/>
                  </a:lnTo>
                  <a:lnTo>
                    <a:pt x="60" y="282"/>
                  </a:lnTo>
                  <a:lnTo>
                    <a:pt x="114" y="264"/>
                  </a:lnTo>
                  <a:lnTo>
                    <a:pt x="168" y="240"/>
                  </a:lnTo>
                  <a:lnTo>
                    <a:pt x="210" y="204"/>
                  </a:lnTo>
                  <a:lnTo>
                    <a:pt x="246" y="162"/>
                  </a:lnTo>
                  <a:lnTo>
                    <a:pt x="276" y="114"/>
                  </a:lnTo>
                  <a:lnTo>
                    <a:pt x="294" y="54"/>
                  </a:lnTo>
                  <a:lnTo>
                    <a:pt x="300" y="0"/>
                  </a:lnTo>
                  <a:lnTo>
                    <a:pt x="282" y="0"/>
                  </a:lnTo>
                  <a:lnTo>
                    <a:pt x="276" y="54"/>
                  </a:lnTo>
                  <a:lnTo>
                    <a:pt x="258" y="102"/>
                  </a:lnTo>
                  <a:lnTo>
                    <a:pt x="234" y="150"/>
                  </a:lnTo>
                  <a:lnTo>
                    <a:pt x="198" y="192"/>
                  </a:lnTo>
                  <a:lnTo>
                    <a:pt x="156" y="228"/>
                  </a:lnTo>
                  <a:lnTo>
                    <a:pt x="108" y="252"/>
                  </a:lnTo>
                  <a:lnTo>
                    <a:pt x="60" y="264"/>
                  </a:lnTo>
                  <a:lnTo>
                    <a:pt x="0" y="270"/>
                  </a:lnTo>
                  <a:lnTo>
                    <a:pt x="0" y="270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1" name="Freeform 39"/>
            <p:cNvSpPr>
              <a:spLocks/>
            </p:cNvSpPr>
            <p:nvPr/>
          </p:nvSpPr>
          <p:spPr bwMode="auto">
            <a:xfrm>
              <a:off x="4224" y="2007"/>
              <a:ext cx="312" cy="312"/>
            </a:xfrm>
            <a:custGeom>
              <a:avLst/>
              <a:gdLst>
                <a:gd name="T0" fmla="*/ 0 w 312"/>
                <a:gd name="T1" fmla="*/ 0 h 312"/>
                <a:gd name="T2" fmla="*/ 0 w 312"/>
                <a:gd name="T3" fmla="*/ 0 h 312"/>
                <a:gd name="T4" fmla="*/ 0 w 312"/>
                <a:gd name="T5" fmla="*/ 36 h 312"/>
                <a:gd name="T6" fmla="*/ 6 w 312"/>
                <a:gd name="T7" fmla="*/ 66 h 312"/>
                <a:gd name="T8" fmla="*/ 12 w 312"/>
                <a:gd name="T9" fmla="*/ 96 h 312"/>
                <a:gd name="T10" fmla="*/ 24 w 312"/>
                <a:gd name="T11" fmla="*/ 126 h 312"/>
                <a:gd name="T12" fmla="*/ 54 w 312"/>
                <a:gd name="T13" fmla="*/ 174 h 312"/>
                <a:gd name="T14" fmla="*/ 90 w 312"/>
                <a:gd name="T15" fmla="*/ 222 h 312"/>
                <a:gd name="T16" fmla="*/ 138 w 312"/>
                <a:gd name="T17" fmla="*/ 258 h 312"/>
                <a:gd name="T18" fmla="*/ 192 w 312"/>
                <a:gd name="T19" fmla="*/ 288 h 312"/>
                <a:gd name="T20" fmla="*/ 222 w 312"/>
                <a:gd name="T21" fmla="*/ 300 h 312"/>
                <a:gd name="T22" fmla="*/ 252 w 312"/>
                <a:gd name="T23" fmla="*/ 306 h 312"/>
                <a:gd name="T24" fmla="*/ 282 w 312"/>
                <a:gd name="T25" fmla="*/ 312 h 312"/>
                <a:gd name="T26" fmla="*/ 312 w 312"/>
                <a:gd name="T27" fmla="*/ 312 h 312"/>
                <a:gd name="T28" fmla="*/ 312 w 312"/>
                <a:gd name="T29" fmla="*/ 294 h 312"/>
                <a:gd name="T30" fmla="*/ 282 w 312"/>
                <a:gd name="T31" fmla="*/ 294 h 312"/>
                <a:gd name="T32" fmla="*/ 252 w 312"/>
                <a:gd name="T33" fmla="*/ 288 h 312"/>
                <a:gd name="T34" fmla="*/ 222 w 312"/>
                <a:gd name="T35" fmla="*/ 282 h 312"/>
                <a:gd name="T36" fmla="*/ 198 w 312"/>
                <a:gd name="T37" fmla="*/ 276 h 312"/>
                <a:gd name="T38" fmla="*/ 144 w 312"/>
                <a:gd name="T39" fmla="*/ 246 h 312"/>
                <a:gd name="T40" fmla="*/ 102 w 312"/>
                <a:gd name="T41" fmla="*/ 210 h 312"/>
                <a:gd name="T42" fmla="*/ 66 w 312"/>
                <a:gd name="T43" fmla="*/ 168 h 312"/>
                <a:gd name="T44" fmla="*/ 36 w 312"/>
                <a:gd name="T45" fmla="*/ 114 h 312"/>
                <a:gd name="T46" fmla="*/ 30 w 312"/>
                <a:gd name="T47" fmla="*/ 90 h 312"/>
                <a:gd name="T48" fmla="*/ 18 w 312"/>
                <a:gd name="T49" fmla="*/ 60 h 312"/>
                <a:gd name="T50" fmla="*/ 18 w 312"/>
                <a:gd name="T51" fmla="*/ 30 h 312"/>
                <a:gd name="T52" fmla="*/ 12 w 312"/>
                <a:gd name="T53" fmla="*/ 0 h 312"/>
                <a:gd name="T54" fmla="*/ 12 w 312"/>
                <a:gd name="T55" fmla="*/ 0 h 312"/>
                <a:gd name="T56" fmla="*/ 0 w 312"/>
                <a:gd name="T57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2" h="312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6" y="66"/>
                  </a:lnTo>
                  <a:lnTo>
                    <a:pt x="12" y="96"/>
                  </a:lnTo>
                  <a:lnTo>
                    <a:pt x="24" y="126"/>
                  </a:lnTo>
                  <a:lnTo>
                    <a:pt x="54" y="174"/>
                  </a:lnTo>
                  <a:lnTo>
                    <a:pt x="90" y="222"/>
                  </a:lnTo>
                  <a:lnTo>
                    <a:pt x="138" y="258"/>
                  </a:lnTo>
                  <a:lnTo>
                    <a:pt x="192" y="288"/>
                  </a:lnTo>
                  <a:lnTo>
                    <a:pt x="222" y="300"/>
                  </a:lnTo>
                  <a:lnTo>
                    <a:pt x="252" y="306"/>
                  </a:lnTo>
                  <a:lnTo>
                    <a:pt x="282" y="312"/>
                  </a:lnTo>
                  <a:lnTo>
                    <a:pt x="312" y="312"/>
                  </a:lnTo>
                  <a:lnTo>
                    <a:pt x="312" y="294"/>
                  </a:lnTo>
                  <a:lnTo>
                    <a:pt x="282" y="294"/>
                  </a:lnTo>
                  <a:lnTo>
                    <a:pt x="252" y="288"/>
                  </a:lnTo>
                  <a:lnTo>
                    <a:pt x="222" y="282"/>
                  </a:lnTo>
                  <a:lnTo>
                    <a:pt x="198" y="276"/>
                  </a:lnTo>
                  <a:lnTo>
                    <a:pt x="144" y="246"/>
                  </a:lnTo>
                  <a:lnTo>
                    <a:pt x="102" y="210"/>
                  </a:lnTo>
                  <a:lnTo>
                    <a:pt x="66" y="168"/>
                  </a:lnTo>
                  <a:lnTo>
                    <a:pt x="36" y="114"/>
                  </a:lnTo>
                  <a:lnTo>
                    <a:pt x="30" y="90"/>
                  </a:lnTo>
                  <a:lnTo>
                    <a:pt x="18" y="60"/>
                  </a:lnTo>
                  <a:lnTo>
                    <a:pt x="18" y="3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2" name="Freeform 40"/>
            <p:cNvSpPr>
              <a:spLocks/>
            </p:cNvSpPr>
            <p:nvPr/>
          </p:nvSpPr>
          <p:spPr bwMode="auto">
            <a:xfrm>
              <a:off x="4224" y="1701"/>
              <a:ext cx="312" cy="306"/>
            </a:xfrm>
            <a:custGeom>
              <a:avLst/>
              <a:gdLst>
                <a:gd name="T0" fmla="*/ 312 w 312"/>
                <a:gd name="T1" fmla="*/ 0 h 306"/>
                <a:gd name="T2" fmla="*/ 312 w 312"/>
                <a:gd name="T3" fmla="*/ 0 h 306"/>
                <a:gd name="T4" fmla="*/ 282 w 312"/>
                <a:gd name="T5" fmla="*/ 0 h 306"/>
                <a:gd name="T6" fmla="*/ 252 w 312"/>
                <a:gd name="T7" fmla="*/ 6 h 306"/>
                <a:gd name="T8" fmla="*/ 222 w 312"/>
                <a:gd name="T9" fmla="*/ 12 h 306"/>
                <a:gd name="T10" fmla="*/ 192 w 312"/>
                <a:gd name="T11" fmla="*/ 24 h 306"/>
                <a:gd name="T12" fmla="*/ 138 w 312"/>
                <a:gd name="T13" fmla="*/ 54 h 306"/>
                <a:gd name="T14" fmla="*/ 90 w 312"/>
                <a:gd name="T15" fmla="*/ 90 h 306"/>
                <a:gd name="T16" fmla="*/ 54 w 312"/>
                <a:gd name="T17" fmla="*/ 132 h 306"/>
                <a:gd name="T18" fmla="*/ 24 w 312"/>
                <a:gd name="T19" fmla="*/ 186 h 306"/>
                <a:gd name="T20" fmla="*/ 12 w 312"/>
                <a:gd name="T21" fmla="*/ 216 h 306"/>
                <a:gd name="T22" fmla="*/ 6 w 312"/>
                <a:gd name="T23" fmla="*/ 246 h 306"/>
                <a:gd name="T24" fmla="*/ 0 w 312"/>
                <a:gd name="T25" fmla="*/ 276 h 306"/>
                <a:gd name="T26" fmla="*/ 0 w 312"/>
                <a:gd name="T27" fmla="*/ 306 h 306"/>
                <a:gd name="T28" fmla="*/ 12 w 312"/>
                <a:gd name="T29" fmla="*/ 306 h 306"/>
                <a:gd name="T30" fmla="*/ 18 w 312"/>
                <a:gd name="T31" fmla="*/ 276 h 306"/>
                <a:gd name="T32" fmla="*/ 18 w 312"/>
                <a:gd name="T33" fmla="*/ 246 h 306"/>
                <a:gd name="T34" fmla="*/ 30 w 312"/>
                <a:gd name="T35" fmla="*/ 222 h 306"/>
                <a:gd name="T36" fmla="*/ 36 w 312"/>
                <a:gd name="T37" fmla="*/ 192 h 306"/>
                <a:gd name="T38" fmla="*/ 66 w 312"/>
                <a:gd name="T39" fmla="*/ 144 h 306"/>
                <a:gd name="T40" fmla="*/ 102 w 312"/>
                <a:gd name="T41" fmla="*/ 102 h 306"/>
                <a:gd name="T42" fmla="*/ 144 w 312"/>
                <a:gd name="T43" fmla="*/ 66 h 306"/>
                <a:gd name="T44" fmla="*/ 198 w 312"/>
                <a:gd name="T45" fmla="*/ 36 h 306"/>
                <a:gd name="T46" fmla="*/ 222 w 312"/>
                <a:gd name="T47" fmla="*/ 30 h 306"/>
                <a:gd name="T48" fmla="*/ 252 w 312"/>
                <a:gd name="T49" fmla="*/ 18 h 306"/>
                <a:gd name="T50" fmla="*/ 282 w 312"/>
                <a:gd name="T51" fmla="*/ 18 h 306"/>
                <a:gd name="T52" fmla="*/ 312 w 312"/>
                <a:gd name="T53" fmla="*/ 12 h 306"/>
                <a:gd name="T54" fmla="*/ 312 w 312"/>
                <a:gd name="T55" fmla="*/ 12 h 306"/>
                <a:gd name="T56" fmla="*/ 312 w 312"/>
                <a:gd name="T57" fmla="*/ 0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2" h="306">
                  <a:moveTo>
                    <a:pt x="312" y="0"/>
                  </a:moveTo>
                  <a:lnTo>
                    <a:pt x="312" y="0"/>
                  </a:lnTo>
                  <a:lnTo>
                    <a:pt x="282" y="0"/>
                  </a:lnTo>
                  <a:lnTo>
                    <a:pt x="252" y="6"/>
                  </a:lnTo>
                  <a:lnTo>
                    <a:pt x="222" y="12"/>
                  </a:lnTo>
                  <a:lnTo>
                    <a:pt x="192" y="24"/>
                  </a:lnTo>
                  <a:lnTo>
                    <a:pt x="138" y="54"/>
                  </a:lnTo>
                  <a:lnTo>
                    <a:pt x="90" y="90"/>
                  </a:lnTo>
                  <a:lnTo>
                    <a:pt x="54" y="132"/>
                  </a:lnTo>
                  <a:lnTo>
                    <a:pt x="24" y="186"/>
                  </a:lnTo>
                  <a:lnTo>
                    <a:pt x="12" y="216"/>
                  </a:lnTo>
                  <a:lnTo>
                    <a:pt x="6" y="246"/>
                  </a:lnTo>
                  <a:lnTo>
                    <a:pt x="0" y="276"/>
                  </a:lnTo>
                  <a:lnTo>
                    <a:pt x="0" y="306"/>
                  </a:lnTo>
                  <a:lnTo>
                    <a:pt x="12" y="306"/>
                  </a:lnTo>
                  <a:lnTo>
                    <a:pt x="18" y="276"/>
                  </a:lnTo>
                  <a:lnTo>
                    <a:pt x="18" y="246"/>
                  </a:lnTo>
                  <a:lnTo>
                    <a:pt x="30" y="222"/>
                  </a:lnTo>
                  <a:lnTo>
                    <a:pt x="36" y="192"/>
                  </a:lnTo>
                  <a:lnTo>
                    <a:pt x="66" y="144"/>
                  </a:lnTo>
                  <a:lnTo>
                    <a:pt x="102" y="102"/>
                  </a:lnTo>
                  <a:lnTo>
                    <a:pt x="144" y="66"/>
                  </a:lnTo>
                  <a:lnTo>
                    <a:pt x="198" y="36"/>
                  </a:lnTo>
                  <a:lnTo>
                    <a:pt x="222" y="30"/>
                  </a:lnTo>
                  <a:lnTo>
                    <a:pt x="252" y="18"/>
                  </a:lnTo>
                  <a:lnTo>
                    <a:pt x="282" y="18"/>
                  </a:lnTo>
                  <a:lnTo>
                    <a:pt x="312" y="12"/>
                  </a:lnTo>
                  <a:lnTo>
                    <a:pt x="312" y="12"/>
                  </a:lnTo>
                  <a:lnTo>
                    <a:pt x="312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3" name="Freeform 41"/>
            <p:cNvSpPr>
              <a:spLocks/>
            </p:cNvSpPr>
            <p:nvPr/>
          </p:nvSpPr>
          <p:spPr bwMode="auto">
            <a:xfrm>
              <a:off x="4536" y="1701"/>
              <a:ext cx="336" cy="330"/>
            </a:xfrm>
            <a:custGeom>
              <a:avLst/>
              <a:gdLst>
                <a:gd name="T0" fmla="*/ 336 w 336"/>
                <a:gd name="T1" fmla="*/ 330 h 330"/>
                <a:gd name="T2" fmla="*/ 336 w 336"/>
                <a:gd name="T3" fmla="*/ 330 h 330"/>
                <a:gd name="T4" fmla="*/ 336 w 336"/>
                <a:gd name="T5" fmla="*/ 294 h 330"/>
                <a:gd name="T6" fmla="*/ 330 w 336"/>
                <a:gd name="T7" fmla="*/ 264 h 330"/>
                <a:gd name="T8" fmla="*/ 324 w 336"/>
                <a:gd name="T9" fmla="*/ 228 h 330"/>
                <a:gd name="T10" fmla="*/ 312 w 336"/>
                <a:gd name="T11" fmla="*/ 198 h 330"/>
                <a:gd name="T12" fmla="*/ 300 w 336"/>
                <a:gd name="T13" fmla="*/ 168 h 330"/>
                <a:gd name="T14" fmla="*/ 282 w 336"/>
                <a:gd name="T15" fmla="*/ 144 h 330"/>
                <a:gd name="T16" fmla="*/ 264 w 336"/>
                <a:gd name="T17" fmla="*/ 120 h 330"/>
                <a:gd name="T18" fmla="*/ 240 w 336"/>
                <a:gd name="T19" fmla="*/ 96 h 330"/>
                <a:gd name="T20" fmla="*/ 192 w 336"/>
                <a:gd name="T21" fmla="*/ 54 h 330"/>
                <a:gd name="T22" fmla="*/ 132 w 336"/>
                <a:gd name="T23" fmla="*/ 24 h 330"/>
                <a:gd name="T24" fmla="*/ 102 w 336"/>
                <a:gd name="T25" fmla="*/ 12 h 330"/>
                <a:gd name="T26" fmla="*/ 72 w 336"/>
                <a:gd name="T27" fmla="*/ 6 h 330"/>
                <a:gd name="T28" fmla="*/ 36 w 336"/>
                <a:gd name="T29" fmla="*/ 0 h 330"/>
                <a:gd name="T30" fmla="*/ 0 w 336"/>
                <a:gd name="T31" fmla="*/ 0 h 330"/>
                <a:gd name="T32" fmla="*/ 0 w 336"/>
                <a:gd name="T33" fmla="*/ 12 h 330"/>
                <a:gd name="T34" fmla="*/ 36 w 336"/>
                <a:gd name="T35" fmla="*/ 18 h 330"/>
                <a:gd name="T36" fmla="*/ 66 w 336"/>
                <a:gd name="T37" fmla="*/ 18 h 330"/>
                <a:gd name="T38" fmla="*/ 96 w 336"/>
                <a:gd name="T39" fmla="*/ 30 h 330"/>
                <a:gd name="T40" fmla="*/ 126 w 336"/>
                <a:gd name="T41" fmla="*/ 36 h 330"/>
                <a:gd name="T42" fmla="*/ 180 w 336"/>
                <a:gd name="T43" fmla="*/ 66 h 330"/>
                <a:gd name="T44" fmla="*/ 228 w 336"/>
                <a:gd name="T45" fmla="*/ 108 h 330"/>
                <a:gd name="T46" fmla="*/ 252 w 336"/>
                <a:gd name="T47" fmla="*/ 126 h 330"/>
                <a:gd name="T48" fmla="*/ 270 w 336"/>
                <a:gd name="T49" fmla="*/ 150 h 330"/>
                <a:gd name="T50" fmla="*/ 282 w 336"/>
                <a:gd name="T51" fmla="*/ 180 h 330"/>
                <a:gd name="T52" fmla="*/ 300 w 336"/>
                <a:gd name="T53" fmla="*/ 204 h 330"/>
                <a:gd name="T54" fmla="*/ 306 w 336"/>
                <a:gd name="T55" fmla="*/ 234 h 330"/>
                <a:gd name="T56" fmla="*/ 318 w 336"/>
                <a:gd name="T57" fmla="*/ 264 h 330"/>
                <a:gd name="T58" fmla="*/ 324 w 336"/>
                <a:gd name="T59" fmla="*/ 294 h 330"/>
                <a:gd name="T60" fmla="*/ 324 w 336"/>
                <a:gd name="T61" fmla="*/ 330 h 330"/>
                <a:gd name="T62" fmla="*/ 324 w 336"/>
                <a:gd name="T63" fmla="*/ 330 h 330"/>
                <a:gd name="T64" fmla="*/ 336 w 336"/>
                <a:gd name="T65" fmla="*/ 33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330">
                  <a:moveTo>
                    <a:pt x="336" y="330"/>
                  </a:moveTo>
                  <a:lnTo>
                    <a:pt x="336" y="330"/>
                  </a:lnTo>
                  <a:lnTo>
                    <a:pt x="336" y="294"/>
                  </a:lnTo>
                  <a:lnTo>
                    <a:pt x="330" y="264"/>
                  </a:lnTo>
                  <a:lnTo>
                    <a:pt x="324" y="228"/>
                  </a:lnTo>
                  <a:lnTo>
                    <a:pt x="312" y="198"/>
                  </a:lnTo>
                  <a:lnTo>
                    <a:pt x="300" y="168"/>
                  </a:lnTo>
                  <a:lnTo>
                    <a:pt x="282" y="144"/>
                  </a:lnTo>
                  <a:lnTo>
                    <a:pt x="264" y="120"/>
                  </a:lnTo>
                  <a:lnTo>
                    <a:pt x="240" y="96"/>
                  </a:lnTo>
                  <a:lnTo>
                    <a:pt x="192" y="54"/>
                  </a:lnTo>
                  <a:lnTo>
                    <a:pt x="132" y="24"/>
                  </a:lnTo>
                  <a:lnTo>
                    <a:pt x="102" y="12"/>
                  </a:lnTo>
                  <a:lnTo>
                    <a:pt x="72" y="6"/>
                  </a:lnTo>
                  <a:lnTo>
                    <a:pt x="36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36" y="18"/>
                  </a:lnTo>
                  <a:lnTo>
                    <a:pt x="66" y="18"/>
                  </a:lnTo>
                  <a:lnTo>
                    <a:pt x="96" y="30"/>
                  </a:lnTo>
                  <a:lnTo>
                    <a:pt x="126" y="36"/>
                  </a:lnTo>
                  <a:lnTo>
                    <a:pt x="180" y="66"/>
                  </a:lnTo>
                  <a:lnTo>
                    <a:pt x="228" y="108"/>
                  </a:lnTo>
                  <a:lnTo>
                    <a:pt x="252" y="126"/>
                  </a:lnTo>
                  <a:lnTo>
                    <a:pt x="270" y="150"/>
                  </a:lnTo>
                  <a:lnTo>
                    <a:pt x="282" y="180"/>
                  </a:lnTo>
                  <a:lnTo>
                    <a:pt x="300" y="204"/>
                  </a:lnTo>
                  <a:lnTo>
                    <a:pt x="306" y="234"/>
                  </a:lnTo>
                  <a:lnTo>
                    <a:pt x="318" y="264"/>
                  </a:lnTo>
                  <a:lnTo>
                    <a:pt x="324" y="294"/>
                  </a:lnTo>
                  <a:lnTo>
                    <a:pt x="324" y="330"/>
                  </a:lnTo>
                  <a:lnTo>
                    <a:pt x="324" y="330"/>
                  </a:lnTo>
                  <a:lnTo>
                    <a:pt x="336" y="33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4" name="Freeform 42"/>
            <p:cNvSpPr>
              <a:spLocks/>
            </p:cNvSpPr>
            <p:nvPr/>
          </p:nvSpPr>
          <p:spPr bwMode="auto">
            <a:xfrm>
              <a:off x="4536" y="2031"/>
              <a:ext cx="336" cy="330"/>
            </a:xfrm>
            <a:custGeom>
              <a:avLst/>
              <a:gdLst>
                <a:gd name="T0" fmla="*/ 0 w 336"/>
                <a:gd name="T1" fmla="*/ 330 h 330"/>
                <a:gd name="T2" fmla="*/ 0 w 336"/>
                <a:gd name="T3" fmla="*/ 330 h 330"/>
                <a:gd name="T4" fmla="*/ 36 w 336"/>
                <a:gd name="T5" fmla="*/ 324 h 330"/>
                <a:gd name="T6" fmla="*/ 72 w 336"/>
                <a:gd name="T7" fmla="*/ 324 h 330"/>
                <a:gd name="T8" fmla="*/ 102 w 336"/>
                <a:gd name="T9" fmla="*/ 312 h 330"/>
                <a:gd name="T10" fmla="*/ 132 w 336"/>
                <a:gd name="T11" fmla="*/ 300 h 330"/>
                <a:gd name="T12" fmla="*/ 192 w 336"/>
                <a:gd name="T13" fmla="*/ 270 h 330"/>
                <a:gd name="T14" fmla="*/ 240 w 336"/>
                <a:gd name="T15" fmla="*/ 234 h 330"/>
                <a:gd name="T16" fmla="*/ 264 w 336"/>
                <a:gd name="T17" fmla="*/ 210 h 330"/>
                <a:gd name="T18" fmla="*/ 282 w 336"/>
                <a:gd name="T19" fmla="*/ 180 h 330"/>
                <a:gd name="T20" fmla="*/ 300 w 336"/>
                <a:gd name="T21" fmla="*/ 156 h 330"/>
                <a:gd name="T22" fmla="*/ 312 w 336"/>
                <a:gd name="T23" fmla="*/ 126 h 330"/>
                <a:gd name="T24" fmla="*/ 324 w 336"/>
                <a:gd name="T25" fmla="*/ 96 h 330"/>
                <a:gd name="T26" fmla="*/ 330 w 336"/>
                <a:gd name="T27" fmla="*/ 66 h 330"/>
                <a:gd name="T28" fmla="*/ 336 w 336"/>
                <a:gd name="T29" fmla="*/ 30 h 330"/>
                <a:gd name="T30" fmla="*/ 336 w 336"/>
                <a:gd name="T31" fmla="*/ 0 h 330"/>
                <a:gd name="T32" fmla="*/ 324 w 336"/>
                <a:gd name="T33" fmla="*/ 0 h 330"/>
                <a:gd name="T34" fmla="*/ 324 w 336"/>
                <a:gd name="T35" fmla="*/ 30 h 330"/>
                <a:gd name="T36" fmla="*/ 318 w 336"/>
                <a:gd name="T37" fmla="*/ 60 h 330"/>
                <a:gd name="T38" fmla="*/ 306 w 336"/>
                <a:gd name="T39" fmla="*/ 90 h 330"/>
                <a:gd name="T40" fmla="*/ 300 w 336"/>
                <a:gd name="T41" fmla="*/ 120 h 330"/>
                <a:gd name="T42" fmla="*/ 282 w 336"/>
                <a:gd name="T43" fmla="*/ 150 h 330"/>
                <a:gd name="T44" fmla="*/ 270 w 336"/>
                <a:gd name="T45" fmla="*/ 174 h 330"/>
                <a:gd name="T46" fmla="*/ 252 w 336"/>
                <a:gd name="T47" fmla="*/ 198 h 330"/>
                <a:gd name="T48" fmla="*/ 228 w 336"/>
                <a:gd name="T49" fmla="*/ 222 h 330"/>
                <a:gd name="T50" fmla="*/ 180 w 336"/>
                <a:gd name="T51" fmla="*/ 258 h 330"/>
                <a:gd name="T52" fmla="*/ 126 w 336"/>
                <a:gd name="T53" fmla="*/ 288 h 330"/>
                <a:gd name="T54" fmla="*/ 96 w 336"/>
                <a:gd name="T55" fmla="*/ 300 h 330"/>
                <a:gd name="T56" fmla="*/ 66 w 336"/>
                <a:gd name="T57" fmla="*/ 306 h 330"/>
                <a:gd name="T58" fmla="*/ 36 w 336"/>
                <a:gd name="T59" fmla="*/ 312 h 330"/>
                <a:gd name="T60" fmla="*/ 0 w 336"/>
                <a:gd name="T61" fmla="*/ 312 h 330"/>
                <a:gd name="T62" fmla="*/ 0 w 336"/>
                <a:gd name="T63" fmla="*/ 312 h 330"/>
                <a:gd name="T64" fmla="*/ 0 w 336"/>
                <a:gd name="T65" fmla="*/ 33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330">
                  <a:moveTo>
                    <a:pt x="0" y="330"/>
                  </a:moveTo>
                  <a:lnTo>
                    <a:pt x="0" y="330"/>
                  </a:lnTo>
                  <a:lnTo>
                    <a:pt x="36" y="324"/>
                  </a:lnTo>
                  <a:lnTo>
                    <a:pt x="72" y="324"/>
                  </a:lnTo>
                  <a:lnTo>
                    <a:pt x="102" y="312"/>
                  </a:lnTo>
                  <a:lnTo>
                    <a:pt x="132" y="300"/>
                  </a:lnTo>
                  <a:lnTo>
                    <a:pt x="192" y="270"/>
                  </a:lnTo>
                  <a:lnTo>
                    <a:pt x="240" y="234"/>
                  </a:lnTo>
                  <a:lnTo>
                    <a:pt x="264" y="210"/>
                  </a:lnTo>
                  <a:lnTo>
                    <a:pt x="282" y="180"/>
                  </a:lnTo>
                  <a:lnTo>
                    <a:pt x="300" y="156"/>
                  </a:lnTo>
                  <a:lnTo>
                    <a:pt x="312" y="126"/>
                  </a:lnTo>
                  <a:lnTo>
                    <a:pt x="324" y="96"/>
                  </a:lnTo>
                  <a:lnTo>
                    <a:pt x="330" y="66"/>
                  </a:lnTo>
                  <a:lnTo>
                    <a:pt x="336" y="30"/>
                  </a:lnTo>
                  <a:lnTo>
                    <a:pt x="336" y="0"/>
                  </a:lnTo>
                  <a:lnTo>
                    <a:pt x="324" y="0"/>
                  </a:lnTo>
                  <a:lnTo>
                    <a:pt x="324" y="30"/>
                  </a:lnTo>
                  <a:lnTo>
                    <a:pt x="318" y="60"/>
                  </a:lnTo>
                  <a:lnTo>
                    <a:pt x="306" y="90"/>
                  </a:lnTo>
                  <a:lnTo>
                    <a:pt x="300" y="120"/>
                  </a:lnTo>
                  <a:lnTo>
                    <a:pt x="282" y="150"/>
                  </a:lnTo>
                  <a:lnTo>
                    <a:pt x="270" y="174"/>
                  </a:lnTo>
                  <a:lnTo>
                    <a:pt x="252" y="198"/>
                  </a:lnTo>
                  <a:lnTo>
                    <a:pt x="228" y="222"/>
                  </a:lnTo>
                  <a:lnTo>
                    <a:pt x="180" y="258"/>
                  </a:lnTo>
                  <a:lnTo>
                    <a:pt x="126" y="288"/>
                  </a:lnTo>
                  <a:lnTo>
                    <a:pt x="96" y="300"/>
                  </a:lnTo>
                  <a:lnTo>
                    <a:pt x="66" y="306"/>
                  </a:lnTo>
                  <a:lnTo>
                    <a:pt x="36" y="312"/>
                  </a:lnTo>
                  <a:lnTo>
                    <a:pt x="0" y="312"/>
                  </a:lnTo>
                  <a:lnTo>
                    <a:pt x="0" y="312"/>
                  </a:lnTo>
                  <a:lnTo>
                    <a:pt x="0" y="33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5" name="Freeform 43"/>
            <p:cNvSpPr>
              <a:spLocks/>
            </p:cNvSpPr>
            <p:nvPr/>
          </p:nvSpPr>
          <p:spPr bwMode="auto">
            <a:xfrm>
              <a:off x="4182" y="2007"/>
              <a:ext cx="354" cy="354"/>
            </a:xfrm>
            <a:custGeom>
              <a:avLst/>
              <a:gdLst>
                <a:gd name="T0" fmla="*/ 0 w 354"/>
                <a:gd name="T1" fmla="*/ 0 h 354"/>
                <a:gd name="T2" fmla="*/ 0 w 354"/>
                <a:gd name="T3" fmla="*/ 0 h 354"/>
                <a:gd name="T4" fmla="*/ 0 w 354"/>
                <a:gd name="T5" fmla="*/ 36 h 354"/>
                <a:gd name="T6" fmla="*/ 6 w 354"/>
                <a:gd name="T7" fmla="*/ 72 h 354"/>
                <a:gd name="T8" fmla="*/ 12 w 354"/>
                <a:gd name="T9" fmla="*/ 108 h 354"/>
                <a:gd name="T10" fmla="*/ 24 w 354"/>
                <a:gd name="T11" fmla="*/ 138 h 354"/>
                <a:gd name="T12" fmla="*/ 42 w 354"/>
                <a:gd name="T13" fmla="*/ 168 h 354"/>
                <a:gd name="T14" fmla="*/ 60 w 354"/>
                <a:gd name="T15" fmla="*/ 198 h 354"/>
                <a:gd name="T16" fmla="*/ 78 w 354"/>
                <a:gd name="T17" fmla="*/ 228 h 354"/>
                <a:gd name="T18" fmla="*/ 102 w 354"/>
                <a:gd name="T19" fmla="*/ 252 h 354"/>
                <a:gd name="T20" fmla="*/ 126 w 354"/>
                <a:gd name="T21" fmla="*/ 270 h 354"/>
                <a:gd name="T22" fmla="*/ 156 w 354"/>
                <a:gd name="T23" fmla="*/ 294 h 354"/>
                <a:gd name="T24" fmla="*/ 186 w 354"/>
                <a:gd name="T25" fmla="*/ 312 h 354"/>
                <a:gd name="T26" fmla="*/ 216 w 354"/>
                <a:gd name="T27" fmla="*/ 324 h 354"/>
                <a:gd name="T28" fmla="*/ 252 w 354"/>
                <a:gd name="T29" fmla="*/ 336 h 354"/>
                <a:gd name="T30" fmla="*/ 282 w 354"/>
                <a:gd name="T31" fmla="*/ 348 h 354"/>
                <a:gd name="T32" fmla="*/ 318 w 354"/>
                <a:gd name="T33" fmla="*/ 348 h 354"/>
                <a:gd name="T34" fmla="*/ 354 w 354"/>
                <a:gd name="T35" fmla="*/ 354 h 354"/>
                <a:gd name="T36" fmla="*/ 354 w 354"/>
                <a:gd name="T37" fmla="*/ 336 h 354"/>
                <a:gd name="T38" fmla="*/ 318 w 354"/>
                <a:gd name="T39" fmla="*/ 336 h 354"/>
                <a:gd name="T40" fmla="*/ 288 w 354"/>
                <a:gd name="T41" fmla="*/ 330 h 354"/>
                <a:gd name="T42" fmla="*/ 252 w 354"/>
                <a:gd name="T43" fmla="*/ 324 h 354"/>
                <a:gd name="T44" fmla="*/ 222 w 354"/>
                <a:gd name="T45" fmla="*/ 312 h 354"/>
                <a:gd name="T46" fmla="*/ 192 w 354"/>
                <a:gd name="T47" fmla="*/ 294 h 354"/>
                <a:gd name="T48" fmla="*/ 162 w 354"/>
                <a:gd name="T49" fmla="*/ 282 h 354"/>
                <a:gd name="T50" fmla="*/ 138 w 354"/>
                <a:gd name="T51" fmla="*/ 258 h 354"/>
                <a:gd name="T52" fmla="*/ 114 w 354"/>
                <a:gd name="T53" fmla="*/ 240 h 354"/>
                <a:gd name="T54" fmla="*/ 90 w 354"/>
                <a:gd name="T55" fmla="*/ 216 h 354"/>
                <a:gd name="T56" fmla="*/ 72 w 354"/>
                <a:gd name="T57" fmla="*/ 192 h 354"/>
                <a:gd name="T58" fmla="*/ 54 w 354"/>
                <a:gd name="T59" fmla="*/ 162 h 354"/>
                <a:gd name="T60" fmla="*/ 42 w 354"/>
                <a:gd name="T61" fmla="*/ 132 h 354"/>
                <a:gd name="T62" fmla="*/ 30 w 354"/>
                <a:gd name="T63" fmla="*/ 102 h 354"/>
                <a:gd name="T64" fmla="*/ 24 w 354"/>
                <a:gd name="T65" fmla="*/ 72 h 354"/>
                <a:gd name="T66" fmla="*/ 18 w 354"/>
                <a:gd name="T67" fmla="*/ 36 h 354"/>
                <a:gd name="T68" fmla="*/ 12 w 354"/>
                <a:gd name="T69" fmla="*/ 0 h 354"/>
                <a:gd name="T70" fmla="*/ 12 w 354"/>
                <a:gd name="T71" fmla="*/ 0 h 354"/>
                <a:gd name="T72" fmla="*/ 0 w 354"/>
                <a:gd name="T73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4" h="354">
                  <a:moveTo>
                    <a:pt x="0" y="0"/>
                  </a:moveTo>
                  <a:lnTo>
                    <a:pt x="0" y="0"/>
                  </a:lnTo>
                  <a:lnTo>
                    <a:pt x="0" y="36"/>
                  </a:lnTo>
                  <a:lnTo>
                    <a:pt x="6" y="72"/>
                  </a:lnTo>
                  <a:lnTo>
                    <a:pt x="12" y="108"/>
                  </a:lnTo>
                  <a:lnTo>
                    <a:pt x="24" y="138"/>
                  </a:lnTo>
                  <a:lnTo>
                    <a:pt x="42" y="168"/>
                  </a:lnTo>
                  <a:lnTo>
                    <a:pt x="60" y="198"/>
                  </a:lnTo>
                  <a:lnTo>
                    <a:pt x="78" y="228"/>
                  </a:lnTo>
                  <a:lnTo>
                    <a:pt x="102" y="252"/>
                  </a:lnTo>
                  <a:lnTo>
                    <a:pt x="126" y="270"/>
                  </a:lnTo>
                  <a:lnTo>
                    <a:pt x="156" y="294"/>
                  </a:lnTo>
                  <a:lnTo>
                    <a:pt x="186" y="312"/>
                  </a:lnTo>
                  <a:lnTo>
                    <a:pt x="216" y="324"/>
                  </a:lnTo>
                  <a:lnTo>
                    <a:pt x="252" y="336"/>
                  </a:lnTo>
                  <a:lnTo>
                    <a:pt x="282" y="348"/>
                  </a:lnTo>
                  <a:lnTo>
                    <a:pt x="318" y="348"/>
                  </a:lnTo>
                  <a:lnTo>
                    <a:pt x="354" y="354"/>
                  </a:lnTo>
                  <a:lnTo>
                    <a:pt x="354" y="336"/>
                  </a:lnTo>
                  <a:lnTo>
                    <a:pt x="318" y="336"/>
                  </a:lnTo>
                  <a:lnTo>
                    <a:pt x="288" y="330"/>
                  </a:lnTo>
                  <a:lnTo>
                    <a:pt x="252" y="324"/>
                  </a:lnTo>
                  <a:lnTo>
                    <a:pt x="222" y="312"/>
                  </a:lnTo>
                  <a:lnTo>
                    <a:pt x="192" y="294"/>
                  </a:lnTo>
                  <a:lnTo>
                    <a:pt x="162" y="282"/>
                  </a:lnTo>
                  <a:lnTo>
                    <a:pt x="138" y="258"/>
                  </a:lnTo>
                  <a:lnTo>
                    <a:pt x="114" y="240"/>
                  </a:lnTo>
                  <a:lnTo>
                    <a:pt x="90" y="216"/>
                  </a:lnTo>
                  <a:lnTo>
                    <a:pt x="72" y="192"/>
                  </a:lnTo>
                  <a:lnTo>
                    <a:pt x="54" y="162"/>
                  </a:lnTo>
                  <a:lnTo>
                    <a:pt x="42" y="132"/>
                  </a:lnTo>
                  <a:lnTo>
                    <a:pt x="30" y="102"/>
                  </a:lnTo>
                  <a:lnTo>
                    <a:pt x="24" y="72"/>
                  </a:lnTo>
                  <a:lnTo>
                    <a:pt x="18" y="36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6" name="Freeform 44"/>
            <p:cNvSpPr>
              <a:spLocks/>
            </p:cNvSpPr>
            <p:nvPr/>
          </p:nvSpPr>
          <p:spPr bwMode="auto">
            <a:xfrm>
              <a:off x="4182" y="1659"/>
              <a:ext cx="354" cy="348"/>
            </a:xfrm>
            <a:custGeom>
              <a:avLst/>
              <a:gdLst>
                <a:gd name="T0" fmla="*/ 354 w 354"/>
                <a:gd name="T1" fmla="*/ 0 h 348"/>
                <a:gd name="T2" fmla="*/ 354 w 354"/>
                <a:gd name="T3" fmla="*/ 0 h 348"/>
                <a:gd name="T4" fmla="*/ 318 w 354"/>
                <a:gd name="T5" fmla="*/ 0 h 348"/>
                <a:gd name="T6" fmla="*/ 282 w 354"/>
                <a:gd name="T7" fmla="*/ 6 h 348"/>
                <a:gd name="T8" fmla="*/ 252 w 354"/>
                <a:gd name="T9" fmla="*/ 18 h 348"/>
                <a:gd name="T10" fmla="*/ 216 w 354"/>
                <a:gd name="T11" fmla="*/ 30 h 348"/>
                <a:gd name="T12" fmla="*/ 186 w 354"/>
                <a:gd name="T13" fmla="*/ 42 h 348"/>
                <a:gd name="T14" fmla="*/ 156 w 354"/>
                <a:gd name="T15" fmla="*/ 60 h 348"/>
                <a:gd name="T16" fmla="*/ 126 w 354"/>
                <a:gd name="T17" fmla="*/ 78 h 348"/>
                <a:gd name="T18" fmla="*/ 102 w 354"/>
                <a:gd name="T19" fmla="*/ 102 h 348"/>
                <a:gd name="T20" fmla="*/ 78 w 354"/>
                <a:gd name="T21" fmla="*/ 126 h 348"/>
                <a:gd name="T22" fmla="*/ 60 w 354"/>
                <a:gd name="T23" fmla="*/ 156 h 348"/>
                <a:gd name="T24" fmla="*/ 42 w 354"/>
                <a:gd name="T25" fmla="*/ 186 h 348"/>
                <a:gd name="T26" fmla="*/ 24 w 354"/>
                <a:gd name="T27" fmla="*/ 216 h 348"/>
                <a:gd name="T28" fmla="*/ 12 w 354"/>
                <a:gd name="T29" fmla="*/ 246 h 348"/>
                <a:gd name="T30" fmla="*/ 6 w 354"/>
                <a:gd name="T31" fmla="*/ 282 h 348"/>
                <a:gd name="T32" fmla="*/ 0 w 354"/>
                <a:gd name="T33" fmla="*/ 312 h 348"/>
                <a:gd name="T34" fmla="*/ 0 w 354"/>
                <a:gd name="T35" fmla="*/ 348 h 348"/>
                <a:gd name="T36" fmla="*/ 12 w 354"/>
                <a:gd name="T37" fmla="*/ 348 h 348"/>
                <a:gd name="T38" fmla="*/ 18 w 354"/>
                <a:gd name="T39" fmla="*/ 318 h 348"/>
                <a:gd name="T40" fmla="*/ 24 w 354"/>
                <a:gd name="T41" fmla="*/ 282 h 348"/>
                <a:gd name="T42" fmla="*/ 30 w 354"/>
                <a:gd name="T43" fmla="*/ 252 h 348"/>
                <a:gd name="T44" fmla="*/ 42 w 354"/>
                <a:gd name="T45" fmla="*/ 222 h 348"/>
                <a:gd name="T46" fmla="*/ 54 w 354"/>
                <a:gd name="T47" fmla="*/ 192 h 348"/>
                <a:gd name="T48" fmla="*/ 72 w 354"/>
                <a:gd name="T49" fmla="*/ 162 h 348"/>
                <a:gd name="T50" fmla="*/ 90 w 354"/>
                <a:gd name="T51" fmla="*/ 138 h 348"/>
                <a:gd name="T52" fmla="*/ 114 w 354"/>
                <a:gd name="T53" fmla="*/ 114 h 348"/>
                <a:gd name="T54" fmla="*/ 138 w 354"/>
                <a:gd name="T55" fmla="*/ 90 h 348"/>
                <a:gd name="T56" fmla="*/ 162 w 354"/>
                <a:gd name="T57" fmla="*/ 72 h 348"/>
                <a:gd name="T58" fmla="*/ 192 w 354"/>
                <a:gd name="T59" fmla="*/ 54 h 348"/>
                <a:gd name="T60" fmla="*/ 222 w 354"/>
                <a:gd name="T61" fmla="*/ 42 h 348"/>
                <a:gd name="T62" fmla="*/ 252 w 354"/>
                <a:gd name="T63" fmla="*/ 30 h 348"/>
                <a:gd name="T64" fmla="*/ 288 w 354"/>
                <a:gd name="T65" fmla="*/ 24 h 348"/>
                <a:gd name="T66" fmla="*/ 318 w 354"/>
                <a:gd name="T67" fmla="*/ 18 h 348"/>
                <a:gd name="T68" fmla="*/ 354 w 354"/>
                <a:gd name="T69" fmla="*/ 18 h 348"/>
                <a:gd name="T70" fmla="*/ 354 w 354"/>
                <a:gd name="T71" fmla="*/ 18 h 348"/>
                <a:gd name="T72" fmla="*/ 354 w 354"/>
                <a:gd name="T7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54" h="348">
                  <a:moveTo>
                    <a:pt x="354" y="0"/>
                  </a:moveTo>
                  <a:lnTo>
                    <a:pt x="354" y="0"/>
                  </a:lnTo>
                  <a:lnTo>
                    <a:pt x="318" y="0"/>
                  </a:lnTo>
                  <a:lnTo>
                    <a:pt x="282" y="6"/>
                  </a:lnTo>
                  <a:lnTo>
                    <a:pt x="252" y="18"/>
                  </a:lnTo>
                  <a:lnTo>
                    <a:pt x="216" y="30"/>
                  </a:lnTo>
                  <a:lnTo>
                    <a:pt x="186" y="42"/>
                  </a:lnTo>
                  <a:lnTo>
                    <a:pt x="156" y="60"/>
                  </a:lnTo>
                  <a:lnTo>
                    <a:pt x="126" y="78"/>
                  </a:lnTo>
                  <a:lnTo>
                    <a:pt x="102" y="102"/>
                  </a:lnTo>
                  <a:lnTo>
                    <a:pt x="78" y="126"/>
                  </a:lnTo>
                  <a:lnTo>
                    <a:pt x="60" y="156"/>
                  </a:lnTo>
                  <a:lnTo>
                    <a:pt x="42" y="186"/>
                  </a:lnTo>
                  <a:lnTo>
                    <a:pt x="24" y="216"/>
                  </a:lnTo>
                  <a:lnTo>
                    <a:pt x="12" y="246"/>
                  </a:lnTo>
                  <a:lnTo>
                    <a:pt x="6" y="282"/>
                  </a:lnTo>
                  <a:lnTo>
                    <a:pt x="0" y="312"/>
                  </a:lnTo>
                  <a:lnTo>
                    <a:pt x="0" y="348"/>
                  </a:lnTo>
                  <a:lnTo>
                    <a:pt x="12" y="348"/>
                  </a:lnTo>
                  <a:lnTo>
                    <a:pt x="18" y="318"/>
                  </a:lnTo>
                  <a:lnTo>
                    <a:pt x="24" y="282"/>
                  </a:lnTo>
                  <a:lnTo>
                    <a:pt x="30" y="252"/>
                  </a:lnTo>
                  <a:lnTo>
                    <a:pt x="42" y="222"/>
                  </a:lnTo>
                  <a:lnTo>
                    <a:pt x="54" y="192"/>
                  </a:lnTo>
                  <a:lnTo>
                    <a:pt x="72" y="162"/>
                  </a:lnTo>
                  <a:lnTo>
                    <a:pt x="90" y="138"/>
                  </a:lnTo>
                  <a:lnTo>
                    <a:pt x="114" y="114"/>
                  </a:lnTo>
                  <a:lnTo>
                    <a:pt x="138" y="90"/>
                  </a:lnTo>
                  <a:lnTo>
                    <a:pt x="162" y="72"/>
                  </a:lnTo>
                  <a:lnTo>
                    <a:pt x="192" y="54"/>
                  </a:lnTo>
                  <a:lnTo>
                    <a:pt x="222" y="42"/>
                  </a:lnTo>
                  <a:lnTo>
                    <a:pt x="252" y="30"/>
                  </a:lnTo>
                  <a:lnTo>
                    <a:pt x="288" y="24"/>
                  </a:lnTo>
                  <a:lnTo>
                    <a:pt x="318" y="18"/>
                  </a:lnTo>
                  <a:lnTo>
                    <a:pt x="354" y="18"/>
                  </a:lnTo>
                  <a:lnTo>
                    <a:pt x="354" y="18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7" name="Freeform 45"/>
            <p:cNvSpPr>
              <a:spLocks/>
            </p:cNvSpPr>
            <p:nvPr/>
          </p:nvSpPr>
          <p:spPr bwMode="auto">
            <a:xfrm>
              <a:off x="4536" y="1659"/>
              <a:ext cx="378" cy="372"/>
            </a:xfrm>
            <a:custGeom>
              <a:avLst/>
              <a:gdLst>
                <a:gd name="T0" fmla="*/ 378 w 378"/>
                <a:gd name="T1" fmla="*/ 372 h 372"/>
                <a:gd name="T2" fmla="*/ 378 w 378"/>
                <a:gd name="T3" fmla="*/ 372 h 372"/>
                <a:gd name="T4" fmla="*/ 378 w 378"/>
                <a:gd name="T5" fmla="*/ 330 h 372"/>
                <a:gd name="T6" fmla="*/ 372 w 378"/>
                <a:gd name="T7" fmla="*/ 294 h 372"/>
                <a:gd name="T8" fmla="*/ 360 w 378"/>
                <a:gd name="T9" fmla="*/ 258 h 372"/>
                <a:gd name="T10" fmla="*/ 348 w 378"/>
                <a:gd name="T11" fmla="*/ 228 h 372"/>
                <a:gd name="T12" fmla="*/ 336 w 378"/>
                <a:gd name="T13" fmla="*/ 192 h 372"/>
                <a:gd name="T14" fmla="*/ 318 w 378"/>
                <a:gd name="T15" fmla="*/ 162 h 372"/>
                <a:gd name="T16" fmla="*/ 294 w 378"/>
                <a:gd name="T17" fmla="*/ 132 h 372"/>
                <a:gd name="T18" fmla="*/ 270 w 378"/>
                <a:gd name="T19" fmla="*/ 108 h 372"/>
                <a:gd name="T20" fmla="*/ 240 w 378"/>
                <a:gd name="T21" fmla="*/ 84 h 372"/>
                <a:gd name="T22" fmla="*/ 216 w 378"/>
                <a:gd name="T23" fmla="*/ 66 h 372"/>
                <a:gd name="T24" fmla="*/ 180 w 378"/>
                <a:gd name="T25" fmla="*/ 42 h 372"/>
                <a:gd name="T26" fmla="*/ 150 w 378"/>
                <a:gd name="T27" fmla="*/ 30 h 372"/>
                <a:gd name="T28" fmla="*/ 114 w 378"/>
                <a:gd name="T29" fmla="*/ 18 h 372"/>
                <a:gd name="T30" fmla="*/ 78 w 378"/>
                <a:gd name="T31" fmla="*/ 6 h 372"/>
                <a:gd name="T32" fmla="*/ 42 w 378"/>
                <a:gd name="T33" fmla="*/ 0 h 372"/>
                <a:gd name="T34" fmla="*/ 0 w 378"/>
                <a:gd name="T35" fmla="*/ 0 h 372"/>
                <a:gd name="T36" fmla="*/ 0 w 378"/>
                <a:gd name="T37" fmla="*/ 18 h 372"/>
                <a:gd name="T38" fmla="*/ 36 w 378"/>
                <a:gd name="T39" fmla="*/ 18 h 372"/>
                <a:gd name="T40" fmla="*/ 72 w 378"/>
                <a:gd name="T41" fmla="*/ 24 h 372"/>
                <a:gd name="T42" fmla="*/ 108 w 378"/>
                <a:gd name="T43" fmla="*/ 30 h 372"/>
                <a:gd name="T44" fmla="*/ 144 w 378"/>
                <a:gd name="T45" fmla="*/ 42 h 372"/>
                <a:gd name="T46" fmla="*/ 174 w 378"/>
                <a:gd name="T47" fmla="*/ 60 h 372"/>
                <a:gd name="T48" fmla="*/ 204 w 378"/>
                <a:gd name="T49" fmla="*/ 78 h 372"/>
                <a:gd name="T50" fmla="*/ 234 w 378"/>
                <a:gd name="T51" fmla="*/ 96 h 372"/>
                <a:gd name="T52" fmla="*/ 258 w 378"/>
                <a:gd name="T53" fmla="*/ 120 h 372"/>
                <a:gd name="T54" fmla="*/ 282 w 378"/>
                <a:gd name="T55" fmla="*/ 144 h 372"/>
                <a:gd name="T56" fmla="*/ 300 w 378"/>
                <a:gd name="T57" fmla="*/ 174 h 372"/>
                <a:gd name="T58" fmla="*/ 318 w 378"/>
                <a:gd name="T59" fmla="*/ 204 h 372"/>
                <a:gd name="T60" fmla="*/ 336 w 378"/>
                <a:gd name="T61" fmla="*/ 234 h 372"/>
                <a:gd name="T62" fmla="*/ 348 w 378"/>
                <a:gd name="T63" fmla="*/ 264 h 372"/>
                <a:gd name="T64" fmla="*/ 354 w 378"/>
                <a:gd name="T65" fmla="*/ 300 h 372"/>
                <a:gd name="T66" fmla="*/ 360 w 378"/>
                <a:gd name="T67" fmla="*/ 336 h 372"/>
                <a:gd name="T68" fmla="*/ 366 w 378"/>
                <a:gd name="T69" fmla="*/ 372 h 372"/>
                <a:gd name="T70" fmla="*/ 366 w 378"/>
                <a:gd name="T71" fmla="*/ 372 h 372"/>
                <a:gd name="T72" fmla="*/ 378 w 378"/>
                <a:gd name="T73" fmla="*/ 372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8" h="372">
                  <a:moveTo>
                    <a:pt x="378" y="372"/>
                  </a:moveTo>
                  <a:lnTo>
                    <a:pt x="378" y="372"/>
                  </a:lnTo>
                  <a:lnTo>
                    <a:pt x="378" y="330"/>
                  </a:lnTo>
                  <a:lnTo>
                    <a:pt x="372" y="294"/>
                  </a:lnTo>
                  <a:lnTo>
                    <a:pt x="360" y="258"/>
                  </a:lnTo>
                  <a:lnTo>
                    <a:pt x="348" y="228"/>
                  </a:lnTo>
                  <a:lnTo>
                    <a:pt x="336" y="192"/>
                  </a:lnTo>
                  <a:lnTo>
                    <a:pt x="318" y="162"/>
                  </a:lnTo>
                  <a:lnTo>
                    <a:pt x="294" y="132"/>
                  </a:lnTo>
                  <a:lnTo>
                    <a:pt x="270" y="108"/>
                  </a:lnTo>
                  <a:lnTo>
                    <a:pt x="240" y="84"/>
                  </a:lnTo>
                  <a:lnTo>
                    <a:pt x="216" y="66"/>
                  </a:lnTo>
                  <a:lnTo>
                    <a:pt x="180" y="42"/>
                  </a:lnTo>
                  <a:lnTo>
                    <a:pt x="150" y="30"/>
                  </a:lnTo>
                  <a:lnTo>
                    <a:pt x="114" y="18"/>
                  </a:lnTo>
                  <a:lnTo>
                    <a:pt x="78" y="6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36" y="18"/>
                  </a:lnTo>
                  <a:lnTo>
                    <a:pt x="72" y="24"/>
                  </a:lnTo>
                  <a:lnTo>
                    <a:pt x="108" y="30"/>
                  </a:lnTo>
                  <a:lnTo>
                    <a:pt x="144" y="42"/>
                  </a:lnTo>
                  <a:lnTo>
                    <a:pt x="174" y="60"/>
                  </a:lnTo>
                  <a:lnTo>
                    <a:pt x="204" y="78"/>
                  </a:lnTo>
                  <a:lnTo>
                    <a:pt x="234" y="96"/>
                  </a:lnTo>
                  <a:lnTo>
                    <a:pt x="258" y="120"/>
                  </a:lnTo>
                  <a:lnTo>
                    <a:pt x="282" y="144"/>
                  </a:lnTo>
                  <a:lnTo>
                    <a:pt x="300" y="174"/>
                  </a:lnTo>
                  <a:lnTo>
                    <a:pt x="318" y="204"/>
                  </a:lnTo>
                  <a:lnTo>
                    <a:pt x="336" y="234"/>
                  </a:lnTo>
                  <a:lnTo>
                    <a:pt x="348" y="264"/>
                  </a:lnTo>
                  <a:lnTo>
                    <a:pt x="354" y="300"/>
                  </a:lnTo>
                  <a:lnTo>
                    <a:pt x="360" y="336"/>
                  </a:lnTo>
                  <a:lnTo>
                    <a:pt x="366" y="372"/>
                  </a:lnTo>
                  <a:lnTo>
                    <a:pt x="366" y="372"/>
                  </a:lnTo>
                  <a:lnTo>
                    <a:pt x="378" y="372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8" name="Freeform 46"/>
            <p:cNvSpPr>
              <a:spLocks/>
            </p:cNvSpPr>
            <p:nvPr/>
          </p:nvSpPr>
          <p:spPr bwMode="auto">
            <a:xfrm>
              <a:off x="4536" y="2031"/>
              <a:ext cx="378" cy="366"/>
            </a:xfrm>
            <a:custGeom>
              <a:avLst/>
              <a:gdLst>
                <a:gd name="T0" fmla="*/ 0 w 378"/>
                <a:gd name="T1" fmla="*/ 366 h 366"/>
                <a:gd name="T2" fmla="*/ 0 w 378"/>
                <a:gd name="T3" fmla="*/ 366 h 366"/>
                <a:gd name="T4" fmla="*/ 42 w 378"/>
                <a:gd name="T5" fmla="*/ 366 h 366"/>
                <a:gd name="T6" fmla="*/ 78 w 378"/>
                <a:gd name="T7" fmla="*/ 360 h 366"/>
                <a:gd name="T8" fmla="*/ 114 w 378"/>
                <a:gd name="T9" fmla="*/ 354 h 366"/>
                <a:gd name="T10" fmla="*/ 150 w 378"/>
                <a:gd name="T11" fmla="*/ 342 h 366"/>
                <a:gd name="T12" fmla="*/ 180 w 378"/>
                <a:gd name="T13" fmla="*/ 324 h 366"/>
                <a:gd name="T14" fmla="*/ 216 w 378"/>
                <a:gd name="T15" fmla="*/ 306 h 366"/>
                <a:gd name="T16" fmla="*/ 240 w 378"/>
                <a:gd name="T17" fmla="*/ 282 h 366"/>
                <a:gd name="T18" fmla="*/ 270 w 378"/>
                <a:gd name="T19" fmla="*/ 258 h 366"/>
                <a:gd name="T20" fmla="*/ 294 w 378"/>
                <a:gd name="T21" fmla="*/ 234 h 366"/>
                <a:gd name="T22" fmla="*/ 318 w 378"/>
                <a:gd name="T23" fmla="*/ 204 h 366"/>
                <a:gd name="T24" fmla="*/ 336 w 378"/>
                <a:gd name="T25" fmla="*/ 174 h 366"/>
                <a:gd name="T26" fmla="*/ 348 w 378"/>
                <a:gd name="T27" fmla="*/ 144 h 366"/>
                <a:gd name="T28" fmla="*/ 360 w 378"/>
                <a:gd name="T29" fmla="*/ 108 h 366"/>
                <a:gd name="T30" fmla="*/ 372 w 378"/>
                <a:gd name="T31" fmla="*/ 72 h 366"/>
                <a:gd name="T32" fmla="*/ 378 w 378"/>
                <a:gd name="T33" fmla="*/ 36 h 366"/>
                <a:gd name="T34" fmla="*/ 378 w 378"/>
                <a:gd name="T35" fmla="*/ 0 h 366"/>
                <a:gd name="T36" fmla="*/ 366 w 378"/>
                <a:gd name="T37" fmla="*/ 0 h 366"/>
                <a:gd name="T38" fmla="*/ 360 w 378"/>
                <a:gd name="T39" fmla="*/ 36 h 366"/>
                <a:gd name="T40" fmla="*/ 354 w 378"/>
                <a:gd name="T41" fmla="*/ 72 h 366"/>
                <a:gd name="T42" fmla="*/ 348 w 378"/>
                <a:gd name="T43" fmla="*/ 102 h 366"/>
                <a:gd name="T44" fmla="*/ 336 w 378"/>
                <a:gd name="T45" fmla="*/ 138 h 366"/>
                <a:gd name="T46" fmla="*/ 318 w 378"/>
                <a:gd name="T47" fmla="*/ 168 h 366"/>
                <a:gd name="T48" fmla="*/ 300 w 378"/>
                <a:gd name="T49" fmla="*/ 198 h 366"/>
                <a:gd name="T50" fmla="*/ 282 w 378"/>
                <a:gd name="T51" fmla="*/ 222 h 366"/>
                <a:gd name="T52" fmla="*/ 258 w 378"/>
                <a:gd name="T53" fmla="*/ 246 h 366"/>
                <a:gd name="T54" fmla="*/ 234 w 378"/>
                <a:gd name="T55" fmla="*/ 270 h 366"/>
                <a:gd name="T56" fmla="*/ 204 w 378"/>
                <a:gd name="T57" fmla="*/ 294 h 366"/>
                <a:gd name="T58" fmla="*/ 174 w 378"/>
                <a:gd name="T59" fmla="*/ 312 h 366"/>
                <a:gd name="T60" fmla="*/ 144 w 378"/>
                <a:gd name="T61" fmla="*/ 324 h 366"/>
                <a:gd name="T62" fmla="*/ 108 w 378"/>
                <a:gd name="T63" fmla="*/ 336 h 366"/>
                <a:gd name="T64" fmla="*/ 72 w 378"/>
                <a:gd name="T65" fmla="*/ 348 h 366"/>
                <a:gd name="T66" fmla="*/ 36 w 378"/>
                <a:gd name="T67" fmla="*/ 348 h 366"/>
                <a:gd name="T68" fmla="*/ 0 w 378"/>
                <a:gd name="T69" fmla="*/ 354 h 366"/>
                <a:gd name="T70" fmla="*/ 0 w 378"/>
                <a:gd name="T71" fmla="*/ 354 h 366"/>
                <a:gd name="T72" fmla="*/ 0 w 378"/>
                <a:gd name="T73" fmla="*/ 3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8" h="366">
                  <a:moveTo>
                    <a:pt x="0" y="366"/>
                  </a:moveTo>
                  <a:lnTo>
                    <a:pt x="0" y="366"/>
                  </a:lnTo>
                  <a:lnTo>
                    <a:pt x="42" y="366"/>
                  </a:lnTo>
                  <a:lnTo>
                    <a:pt x="78" y="360"/>
                  </a:lnTo>
                  <a:lnTo>
                    <a:pt x="114" y="354"/>
                  </a:lnTo>
                  <a:lnTo>
                    <a:pt x="150" y="342"/>
                  </a:lnTo>
                  <a:lnTo>
                    <a:pt x="180" y="324"/>
                  </a:lnTo>
                  <a:lnTo>
                    <a:pt x="216" y="306"/>
                  </a:lnTo>
                  <a:lnTo>
                    <a:pt x="240" y="282"/>
                  </a:lnTo>
                  <a:lnTo>
                    <a:pt x="270" y="258"/>
                  </a:lnTo>
                  <a:lnTo>
                    <a:pt x="294" y="234"/>
                  </a:lnTo>
                  <a:lnTo>
                    <a:pt x="318" y="204"/>
                  </a:lnTo>
                  <a:lnTo>
                    <a:pt x="336" y="174"/>
                  </a:lnTo>
                  <a:lnTo>
                    <a:pt x="348" y="144"/>
                  </a:lnTo>
                  <a:lnTo>
                    <a:pt x="360" y="108"/>
                  </a:lnTo>
                  <a:lnTo>
                    <a:pt x="372" y="72"/>
                  </a:lnTo>
                  <a:lnTo>
                    <a:pt x="378" y="36"/>
                  </a:lnTo>
                  <a:lnTo>
                    <a:pt x="378" y="0"/>
                  </a:lnTo>
                  <a:lnTo>
                    <a:pt x="366" y="0"/>
                  </a:lnTo>
                  <a:lnTo>
                    <a:pt x="360" y="36"/>
                  </a:lnTo>
                  <a:lnTo>
                    <a:pt x="354" y="72"/>
                  </a:lnTo>
                  <a:lnTo>
                    <a:pt x="348" y="102"/>
                  </a:lnTo>
                  <a:lnTo>
                    <a:pt x="336" y="138"/>
                  </a:lnTo>
                  <a:lnTo>
                    <a:pt x="318" y="168"/>
                  </a:lnTo>
                  <a:lnTo>
                    <a:pt x="300" y="198"/>
                  </a:lnTo>
                  <a:lnTo>
                    <a:pt x="282" y="222"/>
                  </a:lnTo>
                  <a:lnTo>
                    <a:pt x="258" y="246"/>
                  </a:lnTo>
                  <a:lnTo>
                    <a:pt x="234" y="270"/>
                  </a:lnTo>
                  <a:lnTo>
                    <a:pt x="204" y="294"/>
                  </a:lnTo>
                  <a:lnTo>
                    <a:pt x="174" y="312"/>
                  </a:lnTo>
                  <a:lnTo>
                    <a:pt x="144" y="324"/>
                  </a:lnTo>
                  <a:lnTo>
                    <a:pt x="108" y="336"/>
                  </a:lnTo>
                  <a:lnTo>
                    <a:pt x="72" y="348"/>
                  </a:lnTo>
                  <a:lnTo>
                    <a:pt x="36" y="348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0" y="366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9" name="Freeform 47"/>
            <p:cNvSpPr>
              <a:spLocks/>
            </p:cNvSpPr>
            <p:nvPr/>
          </p:nvSpPr>
          <p:spPr bwMode="auto">
            <a:xfrm>
              <a:off x="4140" y="2007"/>
              <a:ext cx="396" cy="390"/>
            </a:xfrm>
            <a:custGeom>
              <a:avLst/>
              <a:gdLst>
                <a:gd name="T0" fmla="*/ 0 w 396"/>
                <a:gd name="T1" fmla="*/ 0 h 390"/>
                <a:gd name="T2" fmla="*/ 0 w 396"/>
                <a:gd name="T3" fmla="*/ 0 h 390"/>
                <a:gd name="T4" fmla="*/ 0 w 396"/>
                <a:gd name="T5" fmla="*/ 42 h 390"/>
                <a:gd name="T6" fmla="*/ 6 w 396"/>
                <a:gd name="T7" fmla="*/ 78 h 390"/>
                <a:gd name="T8" fmla="*/ 18 w 396"/>
                <a:gd name="T9" fmla="*/ 120 h 390"/>
                <a:gd name="T10" fmla="*/ 30 w 396"/>
                <a:gd name="T11" fmla="*/ 156 h 390"/>
                <a:gd name="T12" fmla="*/ 48 w 396"/>
                <a:gd name="T13" fmla="*/ 186 h 390"/>
                <a:gd name="T14" fmla="*/ 66 w 396"/>
                <a:gd name="T15" fmla="*/ 222 h 390"/>
                <a:gd name="T16" fmla="*/ 90 w 396"/>
                <a:gd name="T17" fmla="*/ 252 h 390"/>
                <a:gd name="T18" fmla="*/ 114 w 396"/>
                <a:gd name="T19" fmla="*/ 276 h 390"/>
                <a:gd name="T20" fmla="*/ 144 w 396"/>
                <a:gd name="T21" fmla="*/ 306 h 390"/>
                <a:gd name="T22" fmla="*/ 174 w 396"/>
                <a:gd name="T23" fmla="*/ 324 h 390"/>
                <a:gd name="T24" fmla="*/ 210 w 396"/>
                <a:gd name="T25" fmla="*/ 348 h 390"/>
                <a:gd name="T26" fmla="*/ 240 w 396"/>
                <a:gd name="T27" fmla="*/ 360 h 390"/>
                <a:gd name="T28" fmla="*/ 282 w 396"/>
                <a:gd name="T29" fmla="*/ 378 h 390"/>
                <a:gd name="T30" fmla="*/ 318 w 396"/>
                <a:gd name="T31" fmla="*/ 384 h 390"/>
                <a:gd name="T32" fmla="*/ 360 w 396"/>
                <a:gd name="T33" fmla="*/ 390 h 390"/>
                <a:gd name="T34" fmla="*/ 396 w 396"/>
                <a:gd name="T35" fmla="*/ 390 h 390"/>
                <a:gd name="T36" fmla="*/ 396 w 396"/>
                <a:gd name="T37" fmla="*/ 378 h 390"/>
                <a:gd name="T38" fmla="*/ 360 w 396"/>
                <a:gd name="T39" fmla="*/ 372 h 390"/>
                <a:gd name="T40" fmla="*/ 318 w 396"/>
                <a:gd name="T41" fmla="*/ 372 h 390"/>
                <a:gd name="T42" fmla="*/ 282 w 396"/>
                <a:gd name="T43" fmla="*/ 360 h 390"/>
                <a:gd name="T44" fmla="*/ 246 w 396"/>
                <a:gd name="T45" fmla="*/ 348 h 390"/>
                <a:gd name="T46" fmla="*/ 216 w 396"/>
                <a:gd name="T47" fmla="*/ 330 h 390"/>
                <a:gd name="T48" fmla="*/ 186 w 396"/>
                <a:gd name="T49" fmla="*/ 312 h 390"/>
                <a:gd name="T50" fmla="*/ 156 w 396"/>
                <a:gd name="T51" fmla="*/ 294 h 390"/>
                <a:gd name="T52" fmla="*/ 126 w 396"/>
                <a:gd name="T53" fmla="*/ 264 h 390"/>
                <a:gd name="T54" fmla="*/ 102 w 396"/>
                <a:gd name="T55" fmla="*/ 240 h 390"/>
                <a:gd name="T56" fmla="*/ 78 w 396"/>
                <a:gd name="T57" fmla="*/ 210 h 390"/>
                <a:gd name="T58" fmla="*/ 60 w 396"/>
                <a:gd name="T59" fmla="*/ 180 h 390"/>
                <a:gd name="T60" fmla="*/ 48 w 396"/>
                <a:gd name="T61" fmla="*/ 150 h 390"/>
                <a:gd name="T62" fmla="*/ 30 w 396"/>
                <a:gd name="T63" fmla="*/ 114 h 390"/>
                <a:gd name="T64" fmla="*/ 24 w 396"/>
                <a:gd name="T65" fmla="*/ 78 h 390"/>
                <a:gd name="T66" fmla="*/ 18 w 396"/>
                <a:gd name="T67" fmla="*/ 42 h 390"/>
                <a:gd name="T68" fmla="*/ 18 w 396"/>
                <a:gd name="T69" fmla="*/ 0 h 390"/>
                <a:gd name="T70" fmla="*/ 18 w 396"/>
                <a:gd name="T71" fmla="*/ 0 h 390"/>
                <a:gd name="T72" fmla="*/ 0 w 396"/>
                <a:gd name="T73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6" h="390">
                  <a:moveTo>
                    <a:pt x="0" y="0"/>
                  </a:moveTo>
                  <a:lnTo>
                    <a:pt x="0" y="0"/>
                  </a:lnTo>
                  <a:lnTo>
                    <a:pt x="0" y="42"/>
                  </a:lnTo>
                  <a:lnTo>
                    <a:pt x="6" y="78"/>
                  </a:lnTo>
                  <a:lnTo>
                    <a:pt x="18" y="120"/>
                  </a:lnTo>
                  <a:lnTo>
                    <a:pt x="30" y="156"/>
                  </a:lnTo>
                  <a:lnTo>
                    <a:pt x="48" y="186"/>
                  </a:lnTo>
                  <a:lnTo>
                    <a:pt x="66" y="222"/>
                  </a:lnTo>
                  <a:lnTo>
                    <a:pt x="90" y="252"/>
                  </a:lnTo>
                  <a:lnTo>
                    <a:pt x="114" y="276"/>
                  </a:lnTo>
                  <a:lnTo>
                    <a:pt x="144" y="306"/>
                  </a:lnTo>
                  <a:lnTo>
                    <a:pt x="174" y="324"/>
                  </a:lnTo>
                  <a:lnTo>
                    <a:pt x="210" y="348"/>
                  </a:lnTo>
                  <a:lnTo>
                    <a:pt x="240" y="360"/>
                  </a:lnTo>
                  <a:lnTo>
                    <a:pt x="282" y="378"/>
                  </a:lnTo>
                  <a:lnTo>
                    <a:pt x="318" y="384"/>
                  </a:lnTo>
                  <a:lnTo>
                    <a:pt x="360" y="390"/>
                  </a:lnTo>
                  <a:lnTo>
                    <a:pt x="396" y="390"/>
                  </a:lnTo>
                  <a:lnTo>
                    <a:pt x="396" y="378"/>
                  </a:lnTo>
                  <a:lnTo>
                    <a:pt x="360" y="372"/>
                  </a:lnTo>
                  <a:lnTo>
                    <a:pt x="318" y="372"/>
                  </a:lnTo>
                  <a:lnTo>
                    <a:pt x="282" y="360"/>
                  </a:lnTo>
                  <a:lnTo>
                    <a:pt x="246" y="348"/>
                  </a:lnTo>
                  <a:lnTo>
                    <a:pt x="216" y="330"/>
                  </a:lnTo>
                  <a:lnTo>
                    <a:pt x="186" y="312"/>
                  </a:lnTo>
                  <a:lnTo>
                    <a:pt x="156" y="294"/>
                  </a:lnTo>
                  <a:lnTo>
                    <a:pt x="126" y="264"/>
                  </a:lnTo>
                  <a:lnTo>
                    <a:pt x="102" y="240"/>
                  </a:lnTo>
                  <a:lnTo>
                    <a:pt x="78" y="210"/>
                  </a:lnTo>
                  <a:lnTo>
                    <a:pt x="60" y="180"/>
                  </a:lnTo>
                  <a:lnTo>
                    <a:pt x="48" y="150"/>
                  </a:lnTo>
                  <a:lnTo>
                    <a:pt x="30" y="114"/>
                  </a:lnTo>
                  <a:lnTo>
                    <a:pt x="24" y="78"/>
                  </a:lnTo>
                  <a:lnTo>
                    <a:pt x="18" y="4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0" name="Freeform 48"/>
            <p:cNvSpPr>
              <a:spLocks/>
            </p:cNvSpPr>
            <p:nvPr/>
          </p:nvSpPr>
          <p:spPr bwMode="auto">
            <a:xfrm>
              <a:off x="4140" y="1617"/>
              <a:ext cx="396" cy="390"/>
            </a:xfrm>
            <a:custGeom>
              <a:avLst/>
              <a:gdLst>
                <a:gd name="T0" fmla="*/ 396 w 396"/>
                <a:gd name="T1" fmla="*/ 0 h 390"/>
                <a:gd name="T2" fmla="*/ 396 w 396"/>
                <a:gd name="T3" fmla="*/ 0 h 390"/>
                <a:gd name="T4" fmla="*/ 360 w 396"/>
                <a:gd name="T5" fmla="*/ 6 h 390"/>
                <a:gd name="T6" fmla="*/ 318 w 396"/>
                <a:gd name="T7" fmla="*/ 12 h 390"/>
                <a:gd name="T8" fmla="*/ 282 w 396"/>
                <a:gd name="T9" fmla="*/ 18 h 390"/>
                <a:gd name="T10" fmla="*/ 240 w 396"/>
                <a:gd name="T11" fmla="*/ 30 h 390"/>
                <a:gd name="T12" fmla="*/ 210 w 396"/>
                <a:gd name="T13" fmla="*/ 48 h 390"/>
                <a:gd name="T14" fmla="*/ 174 w 396"/>
                <a:gd name="T15" fmla="*/ 66 h 390"/>
                <a:gd name="T16" fmla="*/ 144 w 396"/>
                <a:gd name="T17" fmla="*/ 90 h 390"/>
                <a:gd name="T18" fmla="*/ 114 w 396"/>
                <a:gd name="T19" fmla="*/ 114 h 390"/>
                <a:gd name="T20" fmla="*/ 90 w 396"/>
                <a:gd name="T21" fmla="*/ 144 h 390"/>
                <a:gd name="T22" fmla="*/ 66 w 396"/>
                <a:gd name="T23" fmla="*/ 174 h 390"/>
                <a:gd name="T24" fmla="*/ 48 w 396"/>
                <a:gd name="T25" fmla="*/ 204 h 390"/>
                <a:gd name="T26" fmla="*/ 30 w 396"/>
                <a:gd name="T27" fmla="*/ 240 h 390"/>
                <a:gd name="T28" fmla="*/ 18 w 396"/>
                <a:gd name="T29" fmla="*/ 276 h 390"/>
                <a:gd name="T30" fmla="*/ 6 w 396"/>
                <a:gd name="T31" fmla="*/ 312 h 390"/>
                <a:gd name="T32" fmla="*/ 0 w 396"/>
                <a:gd name="T33" fmla="*/ 354 h 390"/>
                <a:gd name="T34" fmla="*/ 0 w 396"/>
                <a:gd name="T35" fmla="*/ 390 h 390"/>
                <a:gd name="T36" fmla="*/ 18 w 396"/>
                <a:gd name="T37" fmla="*/ 390 h 390"/>
                <a:gd name="T38" fmla="*/ 18 w 396"/>
                <a:gd name="T39" fmla="*/ 354 h 390"/>
                <a:gd name="T40" fmla="*/ 24 w 396"/>
                <a:gd name="T41" fmla="*/ 318 h 390"/>
                <a:gd name="T42" fmla="*/ 30 w 396"/>
                <a:gd name="T43" fmla="*/ 282 h 390"/>
                <a:gd name="T44" fmla="*/ 48 w 396"/>
                <a:gd name="T45" fmla="*/ 246 h 390"/>
                <a:gd name="T46" fmla="*/ 60 w 396"/>
                <a:gd name="T47" fmla="*/ 216 h 390"/>
                <a:gd name="T48" fmla="*/ 78 w 396"/>
                <a:gd name="T49" fmla="*/ 180 h 390"/>
                <a:gd name="T50" fmla="*/ 102 w 396"/>
                <a:gd name="T51" fmla="*/ 156 h 390"/>
                <a:gd name="T52" fmla="*/ 126 w 396"/>
                <a:gd name="T53" fmla="*/ 126 h 390"/>
                <a:gd name="T54" fmla="*/ 156 w 396"/>
                <a:gd name="T55" fmla="*/ 102 h 390"/>
                <a:gd name="T56" fmla="*/ 186 w 396"/>
                <a:gd name="T57" fmla="*/ 84 h 390"/>
                <a:gd name="T58" fmla="*/ 216 w 396"/>
                <a:gd name="T59" fmla="*/ 60 h 390"/>
                <a:gd name="T60" fmla="*/ 246 w 396"/>
                <a:gd name="T61" fmla="*/ 48 h 390"/>
                <a:gd name="T62" fmla="*/ 282 w 396"/>
                <a:gd name="T63" fmla="*/ 36 h 390"/>
                <a:gd name="T64" fmla="*/ 318 w 396"/>
                <a:gd name="T65" fmla="*/ 24 h 390"/>
                <a:gd name="T66" fmla="*/ 360 w 396"/>
                <a:gd name="T67" fmla="*/ 18 h 390"/>
                <a:gd name="T68" fmla="*/ 396 w 396"/>
                <a:gd name="T69" fmla="*/ 18 h 390"/>
                <a:gd name="T70" fmla="*/ 396 w 396"/>
                <a:gd name="T71" fmla="*/ 18 h 390"/>
                <a:gd name="T72" fmla="*/ 396 w 396"/>
                <a:gd name="T73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6" h="390">
                  <a:moveTo>
                    <a:pt x="396" y="0"/>
                  </a:moveTo>
                  <a:lnTo>
                    <a:pt x="396" y="0"/>
                  </a:lnTo>
                  <a:lnTo>
                    <a:pt x="360" y="6"/>
                  </a:lnTo>
                  <a:lnTo>
                    <a:pt x="318" y="12"/>
                  </a:lnTo>
                  <a:lnTo>
                    <a:pt x="282" y="18"/>
                  </a:lnTo>
                  <a:lnTo>
                    <a:pt x="240" y="30"/>
                  </a:lnTo>
                  <a:lnTo>
                    <a:pt x="210" y="48"/>
                  </a:lnTo>
                  <a:lnTo>
                    <a:pt x="174" y="66"/>
                  </a:lnTo>
                  <a:lnTo>
                    <a:pt x="144" y="90"/>
                  </a:lnTo>
                  <a:lnTo>
                    <a:pt x="114" y="114"/>
                  </a:lnTo>
                  <a:lnTo>
                    <a:pt x="90" y="144"/>
                  </a:lnTo>
                  <a:lnTo>
                    <a:pt x="66" y="174"/>
                  </a:lnTo>
                  <a:lnTo>
                    <a:pt x="48" y="204"/>
                  </a:lnTo>
                  <a:lnTo>
                    <a:pt x="30" y="240"/>
                  </a:lnTo>
                  <a:lnTo>
                    <a:pt x="18" y="276"/>
                  </a:lnTo>
                  <a:lnTo>
                    <a:pt x="6" y="312"/>
                  </a:lnTo>
                  <a:lnTo>
                    <a:pt x="0" y="354"/>
                  </a:lnTo>
                  <a:lnTo>
                    <a:pt x="0" y="390"/>
                  </a:lnTo>
                  <a:lnTo>
                    <a:pt x="18" y="390"/>
                  </a:lnTo>
                  <a:lnTo>
                    <a:pt x="18" y="354"/>
                  </a:lnTo>
                  <a:lnTo>
                    <a:pt x="24" y="318"/>
                  </a:lnTo>
                  <a:lnTo>
                    <a:pt x="30" y="282"/>
                  </a:lnTo>
                  <a:lnTo>
                    <a:pt x="48" y="246"/>
                  </a:lnTo>
                  <a:lnTo>
                    <a:pt x="60" y="216"/>
                  </a:lnTo>
                  <a:lnTo>
                    <a:pt x="78" y="180"/>
                  </a:lnTo>
                  <a:lnTo>
                    <a:pt x="102" y="156"/>
                  </a:lnTo>
                  <a:lnTo>
                    <a:pt x="126" y="126"/>
                  </a:lnTo>
                  <a:lnTo>
                    <a:pt x="156" y="102"/>
                  </a:lnTo>
                  <a:lnTo>
                    <a:pt x="186" y="84"/>
                  </a:lnTo>
                  <a:lnTo>
                    <a:pt x="216" y="60"/>
                  </a:lnTo>
                  <a:lnTo>
                    <a:pt x="246" y="48"/>
                  </a:lnTo>
                  <a:lnTo>
                    <a:pt x="282" y="36"/>
                  </a:lnTo>
                  <a:lnTo>
                    <a:pt x="318" y="24"/>
                  </a:lnTo>
                  <a:lnTo>
                    <a:pt x="360" y="18"/>
                  </a:lnTo>
                  <a:lnTo>
                    <a:pt x="396" y="18"/>
                  </a:lnTo>
                  <a:lnTo>
                    <a:pt x="396" y="18"/>
                  </a:lnTo>
                  <a:lnTo>
                    <a:pt x="396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1" name="Freeform 49"/>
            <p:cNvSpPr>
              <a:spLocks/>
            </p:cNvSpPr>
            <p:nvPr/>
          </p:nvSpPr>
          <p:spPr bwMode="auto">
            <a:xfrm>
              <a:off x="4536" y="1617"/>
              <a:ext cx="420" cy="414"/>
            </a:xfrm>
            <a:custGeom>
              <a:avLst/>
              <a:gdLst>
                <a:gd name="T0" fmla="*/ 420 w 420"/>
                <a:gd name="T1" fmla="*/ 414 h 414"/>
                <a:gd name="T2" fmla="*/ 420 w 420"/>
                <a:gd name="T3" fmla="*/ 414 h 414"/>
                <a:gd name="T4" fmla="*/ 420 w 420"/>
                <a:gd name="T5" fmla="*/ 372 h 414"/>
                <a:gd name="T6" fmla="*/ 414 w 420"/>
                <a:gd name="T7" fmla="*/ 330 h 414"/>
                <a:gd name="T8" fmla="*/ 402 w 420"/>
                <a:gd name="T9" fmla="*/ 288 h 414"/>
                <a:gd name="T10" fmla="*/ 390 w 420"/>
                <a:gd name="T11" fmla="*/ 252 h 414"/>
                <a:gd name="T12" fmla="*/ 372 w 420"/>
                <a:gd name="T13" fmla="*/ 216 h 414"/>
                <a:gd name="T14" fmla="*/ 348 w 420"/>
                <a:gd name="T15" fmla="*/ 180 h 414"/>
                <a:gd name="T16" fmla="*/ 324 w 420"/>
                <a:gd name="T17" fmla="*/ 150 h 414"/>
                <a:gd name="T18" fmla="*/ 300 w 420"/>
                <a:gd name="T19" fmla="*/ 120 h 414"/>
                <a:gd name="T20" fmla="*/ 270 w 420"/>
                <a:gd name="T21" fmla="*/ 96 h 414"/>
                <a:gd name="T22" fmla="*/ 234 w 420"/>
                <a:gd name="T23" fmla="*/ 72 h 414"/>
                <a:gd name="T24" fmla="*/ 204 w 420"/>
                <a:gd name="T25" fmla="*/ 54 h 414"/>
                <a:gd name="T26" fmla="*/ 162 w 420"/>
                <a:gd name="T27" fmla="*/ 36 h 414"/>
                <a:gd name="T28" fmla="*/ 126 w 420"/>
                <a:gd name="T29" fmla="*/ 18 h 414"/>
                <a:gd name="T30" fmla="*/ 84 w 420"/>
                <a:gd name="T31" fmla="*/ 12 h 414"/>
                <a:gd name="T32" fmla="*/ 42 w 420"/>
                <a:gd name="T33" fmla="*/ 6 h 414"/>
                <a:gd name="T34" fmla="*/ 0 w 420"/>
                <a:gd name="T35" fmla="*/ 0 h 414"/>
                <a:gd name="T36" fmla="*/ 0 w 420"/>
                <a:gd name="T37" fmla="*/ 18 h 414"/>
                <a:gd name="T38" fmla="*/ 42 w 420"/>
                <a:gd name="T39" fmla="*/ 18 h 414"/>
                <a:gd name="T40" fmla="*/ 84 w 420"/>
                <a:gd name="T41" fmla="*/ 24 h 414"/>
                <a:gd name="T42" fmla="*/ 120 w 420"/>
                <a:gd name="T43" fmla="*/ 36 h 414"/>
                <a:gd name="T44" fmla="*/ 156 w 420"/>
                <a:gd name="T45" fmla="*/ 48 h 414"/>
                <a:gd name="T46" fmla="*/ 192 w 420"/>
                <a:gd name="T47" fmla="*/ 66 h 414"/>
                <a:gd name="T48" fmla="*/ 228 w 420"/>
                <a:gd name="T49" fmla="*/ 84 h 414"/>
                <a:gd name="T50" fmla="*/ 258 w 420"/>
                <a:gd name="T51" fmla="*/ 108 h 414"/>
                <a:gd name="T52" fmla="*/ 288 w 420"/>
                <a:gd name="T53" fmla="*/ 132 h 414"/>
                <a:gd name="T54" fmla="*/ 312 w 420"/>
                <a:gd name="T55" fmla="*/ 162 h 414"/>
                <a:gd name="T56" fmla="*/ 336 w 420"/>
                <a:gd name="T57" fmla="*/ 192 h 414"/>
                <a:gd name="T58" fmla="*/ 354 w 420"/>
                <a:gd name="T59" fmla="*/ 222 h 414"/>
                <a:gd name="T60" fmla="*/ 372 w 420"/>
                <a:gd name="T61" fmla="*/ 258 h 414"/>
                <a:gd name="T62" fmla="*/ 384 w 420"/>
                <a:gd name="T63" fmla="*/ 294 h 414"/>
                <a:gd name="T64" fmla="*/ 396 w 420"/>
                <a:gd name="T65" fmla="*/ 330 h 414"/>
                <a:gd name="T66" fmla="*/ 402 w 420"/>
                <a:gd name="T67" fmla="*/ 372 h 414"/>
                <a:gd name="T68" fmla="*/ 402 w 420"/>
                <a:gd name="T69" fmla="*/ 414 h 414"/>
                <a:gd name="T70" fmla="*/ 402 w 420"/>
                <a:gd name="T71" fmla="*/ 414 h 414"/>
                <a:gd name="T72" fmla="*/ 420 w 420"/>
                <a:gd name="T73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0" h="414">
                  <a:moveTo>
                    <a:pt x="420" y="414"/>
                  </a:moveTo>
                  <a:lnTo>
                    <a:pt x="420" y="414"/>
                  </a:lnTo>
                  <a:lnTo>
                    <a:pt x="420" y="372"/>
                  </a:lnTo>
                  <a:lnTo>
                    <a:pt x="414" y="330"/>
                  </a:lnTo>
                  <a:lnTo>
                    <a:pt x="402" y="288"/>
                  </a:lnTo>
                  <a:lnTo>
                    <a:pt x="390" y="252"/>
                  </a:lnTo>
                  <a:lnTo>
                    <a:pt x="372" y="216"/>
                  </a:lnTo>
                  <a:lnTo>
                    <a:pt x="348" y="180"/>
                  </a:lnTo>
                  <a:lnTo>
                    <a:pt x="324" y="150"/>
                  </a:lnTo>
                  <a:lnTo>
                    <a:pt x="300" y="120"/>
                  </a:lnTo>
                  <a:lnTo>
                    <a:pt x="270" y="96"/>
                  </a:lnTo>
                  <a:lnTo>
                    <a:pt x="234" y="72"/>
                  </a:lnTo>
                  <a:lnTo>
                    <a:pt x="204" y="54"/>
                  </a:lnTo>
                  <a:lnTo>
                    <a:pt x="162" y="36"/>
                  </a:lnTo>
                  <a:lnTo>
                    <a:pt x="126" y="18"/>
                  </a:lnTo>
                  <a:lnTo>
                    <a:pt x="84" y="12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18"/>
                  </a:lnTo>
                  <a:lnTo>
                    <a:pt x="42" y="18"/>
                  </a:lnTo>
                  <a:lnTo>
                    <a:pt x="84" y="24"/>
                  </a:lnTo>
                  <a:lnTo>
                    <a:pt x="120" y="36"/>
                  </a:lnTo>
                  <a:lnTo>
                    <a:pt x="156" y="48"/>
                  </a:lnTo>
                  <a:lnTo>
                    <a:pt x="192" y="66"/>
                  </a:lnTo>
                  <a:lnTo>
                    <a:pt x="228" y="84"/>
                  </a:lnTo>
                  <a:lnTo>
                    <a:pt x="258" y="108"/>
                  </a:lnTo>
                  <a:lnTo>
                    <a:pt x="288" y="132"/>
                  </a:lnTo>
                  <a:lnTo>
                    <a:pt x="312" y="162"/>
                  </a:lnTo>
                  <a:lnTo>
                    <a:pt x="336" y="192"/>
                  </a:lnTo>
                  <a:lnTo>
                    <a:pt x="354" y="222"/>
                  </a:lnTo>
                  <a:lnTo>
                    <a:pt x="372" y="258"/>
                  </a:lnTo>
                  <a:lnTo>
                    <a:pt x="384" y="294"/>
                  </a:lnTo>
                  <a:lnTo>
                    <a:pt x="396" y="330"/>
                  </a:lnTo>
                  <a:lnTo>
                    <a:pt x="402" y="372"/>
                  </a:lnTo>
                  <a:lnTo>
                    <a:pt x="402" y="414"/>
                  </a:lnTo>
                  <a:lnTo>
                    <a:pt x="402" y="414"/>
                  </a:lnTo>
                  <a:lnTo>
                    <a:pt x="420" y="414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2" name="Freeform 50"/>
            <p:cNvSpPr>
              <a:spLocks/>
            </p:cNvSpPr>
            <p:nvPr/>
          </p:nvSpPr>
          <p:spPr bwMode="auto">
            <a:xfrm>
              <a:off x="4536" y="2031"/>
              <a:ext cx="420" cy="408"/>
            </a:xfrm>
            <a:custGeom>
              <a:avLst/>
              <a:gdLst>
                <a:gd name="T0" fmla="*/ 0 w 420"/>
                <a:gd name="T1" fmla="*/ 408 h 408"/>
                <a:gd name="T2" fmla="*/ 0 w 420"/>
                <a:gd name="T3" fmla="*/ 408 h 408"/>
                <a:gd name="T4" fmla="*/ 42 w 420"/>
                <a:gd name="T5" fmla="*/ 408 h 408"/>
                <a:gd name="T6" fmla="*/ 84 w 420"/>
                <a:gd name="T7" fmla="*/ 402 h 408"/>
                <a:gd name="T8" fmla="*/ 126 w 420"/>
                <a:gd name="T9" fmla="*/ 390 h 408"/>
                <a:gd name="T10" fmla="*/ 162 w 420"/>
                <a:gd name="T11" fmla="*/ 378 h 408"/>
                <a:gd name="T12" fmla="*/ 204 w 420"/>
                <a:gd name="T13" fmla="*/ 360 h 408"/>
                <a:gd name="T14" fmla="*/ 234 w 420"/>
                <a:gd name="T15" fmla="*/ 336 h 408"/>
                <a:gd name="T16" fmla="*/ 270 w 420"/>
                <a:gd name="T17" fmla="*/ 318 h 408"/>
                <a:gd name="T18" fmla="*/ 300 w 420"/>
                <a:gd name="T19" fmla="*/ 288 h 408"/>
                <a:gd name="T20" fmla="*/ 324 w 420"/>
                <a:gd name="T21" fmla="*/ 258 h 408"/>
                <a:gd name="T22" fmla="*/ 348 w 420"/>
                <a:gd name="T23" fmla="*/ 228 h 408"/>
                <a:gd name="T24" fmla="*/ 372 w 420"/>
                <a:gd name="T25" fmla="*/ 192 h 408"/>
                <a:gd name="T26" fmla="*/ 390 w 420"/>
                <a:gd name="T27" fmla="*/ 156 h 408"/>
                <a:gd name="T28" fmla="*/ 402 w 420"/>
                <a:gd name="T29" fmla="*/ 120 h 408"/>
                <a:gd name="T30" fmla="*/ 414 w 420"/>
                <a:gd name="T31" fmla="*/ 84 h 408"/>
                <a:gd name="T32" fmla="*/ 420 w 420"/>
                <a:gd name="T33" fmla="*/ 42 h 408"/>
                <a:gd name="T34" fmla="*/ 420 w 420"/>
                <a:gd name="T35" fmla="*/ 0 h 408"/>
                <a:gd name="T36" fmla="*/ 402 w 420"/>
                <a:gd name="T37" fmla="*/ 0 h 408"/>
                <a:gd name="T38" fmla="*/ 402 w 420"/>
                <a:gd name="T39" fmla="*/ 36 h 408"/>
                <a:gd name="T40" fmla="*/ 396 w 420"/>
                <a:gd name="T41" fmla="*/ 78 h 408"/>
                <a:gd name="T42" fmla="*/ 384 w 420"/>
                <a:gd name="T43" fmla="*/ 114 h 408"/>
                <a:gd name="T44" fmla="*/ 372 w 420"/>
                <a:gd name="T45" fmla="*/ 150 h 408"/>
                <a:gd name="T46" fmla="*/ 354 w 420"/>
                <a:gd name="T47" fmla="*/ 186 h 408"/>
                <a:gd name="T48" fmla="*/ 336 w 420"/>
                <a:gd name="T49" fmla="*/ 216 h 408"/>
                <a:gd name="T50" fmla="*/ 312 w 420"/>
                <a:gd name="T51" fmla="*/ 252 h 408"/>
                <a:gd name="T52" fmla="*/ 288 w 420"/>
                <a:gd name="T53" fmla="*/ 276 h 408"/>
                <a:gd name="T54" fmla="*/ 258 w 420"/>
                <a:gd name="T55" fmla="*/ 300 h 408"/>
                <a:gd name="T56" fmla="*/ 228 w 420"/>
                <a:gd name="T57" fmla="*/ 324 h 408"/>
                <a:gd name="T58" fmla="*/ 192 w 420"/>
                <a:gd name="T59" fmla="*/ 348 h 408"/>
                <a:gd name="T60" fmla="*/ 156 w 420"/>
                <a:gd name="T61" fmla="*/ 360 h 408"/>
                <a:gd name="T62" fmla="*/ 120 w 420"/>
                <a:gd name="T63" fmla="*/ 378 h 408"/>
                <a:gd name="T64" fmla="*/ 84 w 420"/>
                <a:gd name="T65" fmla="*/ 384 h 408"/>
                <a:gd name="T66" fmla="*/ 42 w 420"/>
                <a:gd name="T67" fmla="*/ 390 h 408"/>
                <a:gd name="T68" fmla="*/ 0 w 420"/>
                <a:gd name="T69" fmla="*/ 390 h 408"/>
                <a:gd name="T70" fmla="*/ 0 w 420"/>
                <a:gd name="T71" fmla="*/ 390 h 408"/>
                <a:gd name="T72" fmla="*/ 0 w 420"/>
                <a:gd name="T73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0" h="408">
                  <a:moveTo>
                    <a:pt x="0" y="408"/>
                  </a:moveTo>
                  <a:lnTo>
                    <a:pt x="0" y="408"/>
                  </a:lnTo>
                  <a:lnTo>
                    <a:pt x="42" y="408"/>
                  </a:lnTo>
                  <a:lnTo>
                    <a:pt x="84" y="402"/>
                  </a:lnTo>
                  <a:lnTo>
                    <a:pt x="126" y="390"/>
                  </a:lnTo>
                  <a:lnTo>
                    <a:pt x="162" y="378"/>
                  </a:lnTo>
                  <a:lnTo>
                    <a:pt x="204" y="360"/>
                  </a:lnTo>
                  <a:lnTo>
                    <a:pt x="234" y="336"/>
                  </a:lnTo>
                  <a:lnTo>
                    <a:pt x="270" y="318"/>
                  </a:lnTo>
                  <a:lnTo>
                    <a:pt x="300" y="288"/>
                  </a:lnTo>
                  <a:lnTo>
                    <a:pt x="324" y="258"/>
                  </a:lnTo>
                  <a:lnTo>
                    <a:pt x="348" y="228"/>
                  </a:lnTo>
                  <a:lnTo>
                    <a:pt x="372" y="192"/>
                  </a:lnTo>
                  <a:lnTo>
                    <a:pt x="390" y="156"/>
                  </a:lnTo>
                  <a:lnTo>
                    <a:pt x="402" y="120"/>
                  </a:lnTo>
                  <a:lnTo>
                    <a:pt x="414" y="84"/>
                  </a:lnTo>
                  <a:lnTo>
                    <a:pt x="420" y="42"/>
                  </a:lnTo>
                  <a:lnTo>
                    <a:pt x="420" y="0"/>
                  </a:lnTo>
                  <a:lnTo>
                    <a:pt x="402" y="0"/>
                  </a:lnTo>
                  <a:lnTo>
                    <a:pt x="402" y="36"/>
                  </a:lnTo>
                  <a:lnTo>
                    <a:pt x="396" y="78"/>
                  </a:lnTo>
                  <a:lnTo>
                    <a:pt x="384" y="114"/>
                  </a:lnTo>
                  <a:lnTo>
                    <a:pt x="372" y="150"/>
                  </a:lnTo>
                  <a:lnTo>
                    <a:pt x="354" y="186"/>
                  </a:lnTo>
                  <a:lnTo>
                    <a:pt x="336" y="216"/>
                  </a:lnTo>
                  <a:lnTo>
                    <a:pt x="312" y="252"/>
                  </a:lnTo>
                  <a:lnTo>
                    <a:pt x="288" y="276"/>
                  </a:lnTo>
                  <a:lnTo>
                    <a:pt x="258" y="300"/>
                  </a:lnTo>
                  <a:lnTo>
                    <a:pt x="228" y="324"/>
                  </a:lnTo>
                  <a:lnTo>
                    <a:pt x="192" y="348"/>
                  </a:lnTo>
                  <a:lnTo>
                    <a:pt x="156" y="360"/>
                  </a:lnTo>
                  <a:lnTo>
                    <a:pt x="120" y="378"/>
                  </a:lnTo>
                  <a:lnTo>
                    <a:pt x="84" y="384"/>
                  </a:lnTo>
                  <a:lnTo>
                    <a:pt x="42" y="390"/>
                  </a:lnTo>
                  <a:lnTo>
                    <a:pt x="0" y="390"/>
                  </a:lnTo>
                  <a:lnTo>
                    <a:pt x="0" y="390"/>
                  </a:lnTo>
                  <a:lnTo>
                    <a:pt x="0" y="40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3" name="Freeform 51"/>
            <p:cNvSpPr>
              <a:spLocks/>
            </p:cNvSpPr>
            <p:nvPr/>
          </p:nvSpPr>
          <p:spPr bwMode="auto">
            <a:xfrm>
              <a:off x="4098" y="2007"/>
              <a:ext cx="438" cy="432"/>
            </a:xfrm>
            <a:custGeom>
              <a:avLst/>
              <a:gdLst>
                <a:gd name="T0" fmla="*/ 0 w 438"/>
                <a:gd name="T1" fmla="*/ 0 h 432"/>
                <a:gd name="T2" fmla="*/ 0 w 438"/>
                <a:gd name="T3" fmla="*/ 0 h 432"/>
                <a:gd name="T4" fmla="*/ 0 w 438"/>
                <a:gd name="T5" fmla="*/ 48 h 432"/>
                <a:gd name="T6" fmla="*/ 12 w 438"/>
                <a:gd name="T7" fmla="*/ 90 h 432"/>
                <a:gd name="T8" fmla="*/ 18 w 438"/>
                <a:gd name="T9" fmla="*/ 132 h 432"/>
                <a:gd name="T10" fmla="*/ 36 w 438"/>
                <a:gd name="T11" fmla="*/ 168 h 432"/>
                <a:gd name="T12" fmla="*/ 54 w 438"/>
                <a:gd name="T13" fmla="*/ 210 h 432"/>
                <a:gd name="T14" fmla="*/ 78 w 438"/>
                <a:gd name="T15" fmla="*/ 246 h 432"/>
                <a:gd name="T16" fmla="*/ 102 w 438"/>
                <a:gd name="T17" fmla="*/ 276 h 432"/>
                <a:gd name="T18" fmla="*/ 132 w 438"/>
                <a:gd name="T19" fmla="*/ 306 h 432"/>
                <a:gd name="T20" fmla="*/ 162 w 438"/>
                <a:gd name="T21" fmla="*/ 336 h 432"/>
                <a:gd name="T22" fmla="*/ 192 w 438"/>
                <a:gd name="T23" fmla="*/ 360 h 432"/>
                <a:gd name="T24" fmla="*/ 228 w 438"/>
                <a:gd name="T25" fmla="*/ 378 h 432"/>
                <a:gd name="T26" fmla="*/ 270 w 438"/>
                <a:gd name="T27" fmla="*/ 402 h 432"/>
                <a:gd name="T28" fmla="*/ 312 w 438"/>
                <a:gd name="T29" fmla="*/ 414 h 432"/>
                <a:gd name="T30" fmla="*/ 354 w 438"/>
                <a:gd name="T31" fmla="*/ 426 h 432"/>
                <a:gd name="T32" fmla="*/ 396 w 438"/>
                <a:gd name="T33" fmla="*/ 432 h 432"/>
                <a:gd name="T34" fmla="*/ 438 w 438"/>
                <a:gd name="T35" fmla="*/ 432 h 432"/>
                <a:gd name="T36" fmla="*/ 438 w 438"/>
                <a:gd name="T37" fmla="*/ 414 h 432"/>
                <a:gd name="T38" fmla="*/ 396 w 438"/>
                <a:gd name="T39" fmla="*/ 414 h 432"/>
                <a:gd name="T40" fmla="*/ 354 w 438"/>
                <a:gd name="T41" fmla="*/ 408 h 432"/>
                <a:gd name="T42" fmla="*/ 312 w 438"/>
                <a:gd name="T43" fmla="*/ 396 h 432"/>
                <a:gd name="T44" fmla="*/ 276 w 438"/>
                <a:gd name="T45" fmla="*/ 384 h 432"/>
                <a:gd name="T46" fmla="*/ 240 w 438"/>
                <a:gd name="T47" fmla="*/ 366 h 432"/>
                <a:gd name="T48" fmla="*/ 204 w 438"/>
                <a:gd name="T49" fmla="*/ 348 h 432"/>
                <a:gd name="T50" fmla="*/ 168 w 438"/>
                <a:gd name="T51" fmla="*/ 324 h 432"/>
                <a:gd name="T52" fmla="*/ 138 w 438"/>
                <a:gd name="T53" fmla="*/ 294 h 432"/>
                <a:gd name="T54" fmla="*/ 114 w 438"/>
                <a:gd name="T55" fmla="*/ 264 h 432"/>
                <a:gd name="T56" fmla="*/ 90 w 438"/>
                <a:gd name="T57" fmla="*/ 234 h 432"/>
                <a:gd name="T58" fmla="*/ 66 w 438"/>
                <a:gd name="T59" fmla="*/ 198 h 432"/>
                <a:gd name="T60" fmla="*/ 48 w 438"/>
                <a:gd name="T61" fmla="*/ 162 h 432"/>
                <a:gd name="T62" fmla="*/ 36 w 438"/>
                <a:gd name="T63" fmla="*/ 126 h 432"/>
                <a:gd name="T64" fmla="*/ 24 w 438"/>
                <a:gd name="T65" fmla="*/ 84 h 432"/>
                <a:gd name="T66" fmla="*/ 18 w 438"/>
                <a:gd name="T67" fmla="*/ 42 h 432"/>
                <a:gd name="T68" fmla="*/ 18 w 438"/>
                <a:gd name="T69" fmla="*/ 0 h 432"/>
                <a:gd name="T70" fmla="*/ 18 w 438"/>
                <a:gd name="T71" fmla="*/ 0 h 432"/>
                <a:gd name="T72" fmla="*/ 0 w 438"/>
                <a:gd name="T73" fmla="*/ 0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8" h="432">
                  <a:moveTo>
                    <a:pt x="0" y="0"/>
                  </a:moveTo>
                  <a:lnTo>
                    <a:pt x="0" y="0"/>
                  </a:lnTo>
                  <a:lnTo>
                    <a:pt x="0" y="48"/>
                  </a:lnTo>
                  <a:lnTo>
                    <a:pt x="12" y="90"/>
                  </a:lnTo>
                  <a:lnTo>
                    <a:pt x="18" y="132"/>
                  </a:lnTo>
                  <a:lnTo>
                    <a:pt x="36" y="168"/>
                  </a:lnTo>
                  <a:lnTo>
                    <a:pt x="54" y="210"/>
                  </a:lnTo>
                  <a:lnTo>
                    <a:pt x="78" y="246"/>
                  </a:lnTo>
                  <a:lnTo>
                    <a:pt x="102" y="276"/>
                  </a:lnTo>
                  <a:lnTo>
                    <a:pt x="132" y="306"/>
                  </a:lnTo>
                  <a:lnTo>
                    <a:pt x="162" y="336"/>
                  </a:lnTo>
                  <a:lnTo>
                    <a:pt x="192" y="360"/>
                  </a:lnTo>
                  <a:lnTo>
                    <a:pt x="228" y="378"/>
                  </a:lnTo>
                  <a:lnTo>
                    <a:pt x="270" y="402"/>
                  </a:lnTo>
                  <a:lnTo>
                    <a:pt x="312" y="414"/>
                  </a:lnTo>
                  <a:lnTo>
                    <a:pt x="354" y="426"/>
                  </a:lnTo>
                  <a:lnTo>
                    <a:pt x="396" y="432"/>
                  </a:lnTo>
                  <a:lnTo>
                    <a:pt x="438" y="432"/>
                  </a:lnTo>
                  <a:lnTo>
                    <a:pt x="438" y="414"/>
                  </a:lnTo>
                  <a:lnTo>
                    <a:pt x="396" y="414"/>
                  </a:lnTo>
                  <a:lnTo>
                    <a:pt x="354" y="408"/>
                  </a:lnTo>
                  <a:lnTo>
                    <a:pt x="312" y="396"/>
                  </a:lnTo>
                  <a:lnTo>
                    <a:pt x="276" y="384"/>
                  </a:lnTo>
                  <a:lnTo>
                    <a:pt x="240" y="366"/>
                  </a:lnTo>
                  <a:lnTo>
                    <a:pt x="204" y="348"/>
                  </a:lnTo>
                  <a:lnTo>
                    <a:pt x="168" y="324"/>
                  </a:lnTo>
                  <a:lnTo>
                    <a:pt x="138" y="294"/>
                  </a:lnTo>
                  <a:lnTo>
                    <a:pt x="114" y="264"/>
                  </a:lnTo>
                  <a:lnTo>
                    <a:pt x="90" y="234"/>
                  </a:lnTo>
                  <a:lnTo>
                    <a:pt x="66" y="198"/>
                  </a:lnTo>
                  <a:lnTo>
                    <a:pt x="48" y="162"/>
                  </a:lnTo>
                  <a:lnTo>
                    <a:pt x="36" y="126"/>
                  </a:lnTo>
                  <a:lnTo>
                    <a:pt x="24" y="84"/>
                  </a:lnTo>
                  <a:lnTo>
                    <a:pt x="18" y="42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4" name="Freeform 52"/>
            <p:cNvSpPr>
              <a:spLocks/>
            </p:cNvSpPr>
            <p:nvPr/>
          </p:nvSpPr>
          <p:spPr bwMode="auto">
            <a:xfrm>
              <a:off x="4098" y="1581"/>
              <a:ext cx="438" cy="426"/>
            </a:xfrm>
            <a:custGeom>
              <a:avLst/>
              <a:gdLst>
                <a:gd name="T0" fmla="*/ 438 w 438"/>
                <a:gd name="T1" fmla="*/ 0 h 426"/>
                <a:gd name="T2" fmla="*/ 438 w 438"/>
                <a:gd name="T3" fmla="*/ 0 h 426"/>
                <a:gd name="T4" fmla="*/ 396 w 438"/>
                <a:gd name="T5" fmla="*/ 0 h 426"/>
                <a:gd name="T6" fmla="*/ 354 w 438"/>
                <a:gd name="T7" fmla="*/ 6 h 426"/>
                <a:gd name="T8" fmla="*/ 312 w 438"/>
                <a:gd name="T9" fmla="*/ 18 h 426"/>
                <a:gd name="T10" fmla="*/ 270 w 438"/>
                <a:gd name="T11" fmla="*/ 30 h 426"/>
                <a:gd name="T12" fmla="*/ 228 w 438"/>
                <a:gd name="T13" fmla="*/ 48 h 426"/>
                <a:gd name="T14" fmla="*/ 192 w 438"/>
                <a:gd name="T15" fmla="*/ 72 h 426"/>
                <a:gd name="T16" fmla="*/ 162 w 438"/>
                <a:gd name="T17" fmla="*/ 96 h 426"/>
                <a:gd name="T18" fmla="*/ 132 w 438"/>
                <a:gd name="T19" fmla="*/ 126 h 426"/>
                <a:gd name="T20" fmla="*/ 102 w 438"/>
                <a:gd name="T21" fmla="*/ 156 h 426"/>
                <a:gd name="T22" fmla="*/ 78 w 438"/>
                <a:gd name="T23" fmla="*/ 186 h 426"/>
                <a:gd name="T24" fmla="*/ 54 w 438"/>
                <a:gd name="T25" fmla="*/ 222 h 426"/>
                <a:gd name="T26" fmla="*/ 36 w 438"/>
                <a:gd name="T27" fmla="*/ 258 h 426"/>
                <a:gd name="T28" fmla="*/ 18 w 438"/>
                <a:gd name="T29" fmla="*/ 300 h 426"/>
                <a:gd name="T30" fmla="*/ 12 w 438"/>
                <a:gd name="T31" fmla="*/ 342 h 426"/>
                <a:gd name="T32" fmla="*/ 0 w 438"/>
                <a:gd name="T33" fmla="*/ 384 h 426"/>
                <a:gd name="T34" fmla="*/ 0 w 438"/>
                <a:gd name="T35" fmla="*/ 426 h 426"/>
                <a:gd name="T36" fmla="*/ 18 w 438"/>
                <a:gd name="T37" fmla="*/ 426 h 426"/>
                <a:gd name="T38" fmla="*/ 18 w 438"/>
                <a:gd name="T39" fmla="*/ 384 h 426"/>
                <a:gd name="T40" fmla="*/ 24 w 438"/>
                <a:gd name="T41" fmla="*/ 342 h 426"/>
                <a:gd name="T42" fmla="*/ 36 w 438"/>
                <a:gd name="T43" fmla="*/ 306 h 426"/>
                <a:gd name="T44" fmla="*/ 48 w 438"/>
                <a:gd name="T45" fmla="*/ 264 h 426"/>
                <a:gd name="T46" fmla="*/ 66 w 438"/>
                <a:gd name="T47" fmla="*/ 228 h 426"/>
                <a:gd name="T48" fmla="*/ 90 w 438"/>
                <a:gd name="T49" fmla="*/ 198 h 426"/>
                <a:gd name="T50" fmla="*/ 114 w 438"/>
                <a:gd name="T51" fmla="*/ 162 h 426"/>
                <a:gd name="T52" fmla="*/ 138 w 438"/>
                <a:gd name="T53" fmla="*/ 132 h 426"/>
                <a:gd name="T54" fmla="*/ 168 w 438"/>
                <a:gd name="T55" fmla="*/ 108 h 426"/>
                <a:gd name="T56" fmla="*/ 204 w 438"/>
                <a:gd name="T57" fmla="*/ 84 h 426"/>
                <a:gd name="T58" fmla="*/ 240 w 438"/>
                <a:gd name="T59" fmla="*/ 66 h 426"/>
                <a:gd name="T60" fmla="*/ 276 w 438"/>
                <a:gd name="T61" fmla="*/ 48 h 426"/>
                <a:gd name="T62" fmla="*/ 312 w 438"/>
                <a:gd name="T63" fmla="*/ 30 h 426"/>
                <a:gd name="T64" fmla="*/ 354 w 438"/>
                <a:gd name="T65" fmla="*/ 24 h 426"/>
                <a:gd name="T66" fmla="*/ 396 w 438"/>
                <a:gd name="T67" fmla="*/ 18 h 426"/>
                <a:gd name="T68" fmla="*/ 438 w 438"/>
                <a:gd name="T69" fmla="*/ 12 h 426"/>
                <a:gd name="T70" fmla="*/ 438 w 438"/>
                <a:gd name="T71" fmla="*/ 12 h 426"/>
                <a:gd name="T72" fmla="*/ 438 w 438"/>
                <a:gd name="T73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38" h="426">
                  <a:moveTo>
                    <a:pt x="438" y="0"/>
                  </a:moveTo>
                  <a:lnTo>
                    <a:pt x="438" y="0"/>
                  </a:lnTo>
                  <a:lnTo>
                    <a:pt x="396" y="0"/>
                  </a:lnTo>
                  <a:lnTo>
                    <a:pt x="354" y="6"/>
                  </a:lnTo>
                  <a:lnTo>
                    <a:pt x="312" y="18"/>
                  </a:lnTo>
                  <a:lnTo>
                    <a:pt x="270" y="30"/>
                  </a:lnTo>
                  <a:lnTo>
                    <a:pt x="228" y="48"/>
                  </a:lnTo>
                  <a:lnTo>
                    <a:pt x="192" y="72"/>
                  </a:lnTo>
                  <a:lnTo>
                    <a:pt x="162" y="96"/>
                  </a:lnTo>
                  <a:lnTo>
                    <a:pt x="132" y="126"/>
                  </a:lnTo>
                  <a:lnTo>
                    <a:pt x="102" y="156"/>
                  </a:lnTo>
                  <a:lnTo>
                    <a:pt x="78" y="186"/>
                  </a:lnTo>
                  <a:lnTo>
                    <a:pt x="54" y="222"/>
                  </a:lnTo>
                  <a:lnTo>
                    <a:pt x="36" y="258"/>
                  </a:lnTo>
                  <a:lnTo>
                    <a:pt x="18" y="300"/>
                  </a:lnTo>
                  <a:lnTo>
                    <a:pt x="12" y="342"/>
                  </a:lnTo>
                  <a:lnTo>
                    <a:pt x="0" y="384"/>
                  </a:lnTo>
                  <a:lnTo>
                    <a:pt x="0" y="426"/>
                  </a:lnTo>
                  <a:lnTo>
                    <a:pt x="18" y="426"/>
                  </a:lnTo>
                  <a:lnTo>
                    <a:pt x="18" y="384"/>
                  </a:lnTo>
                  <a:lnTo>
                    <a:pt x="24" y="342"/>
                  </a:lnTo>
                  <a:lnTo>
                    <a:pt x="36" y="306"/>
                  </a:lnTo>
                  <a:lnTo>
                    <a:pt x="48" y="264"/>
                  </a:lnTo>
                  <a:lnTo>
                    <a:pt x="66" y="228"/>
                  </a:lnTo>
                  <a:lnTo>
                    <a:pt x="90" y="198"/>
                  </a:lnTo>
                  <a:lnTo>
                    <a:pt x="114" y="162"/>
                  </a:lnTo>
                  <a:lnTo>
                    <a:pt x="138" y="132"/>
                  </a:lnTo>
                  <a:lnTo>
                    <a:pt x="168" y="108"/>
                  </a:lnTo>
                  <a:lnTo>
                    <a:pt x="204" y="84"/>
                  </a:lnTo>
                  <a:lnTo>
                    <a:pt x="240" y="66"/>
                  </a:lnTo>
                  <a:lnTo>
                    <a:pt x="276" y="48"/>
                  </a:lnTo>
                  <a:lnTo>
                    <a:pt x="312" y="30"/>
                  </a:lnTo>
                  <a:lnTo>
                    <a:pt x="354" y="24"/>
                  </a:lnTo>
                  <a:lnTo>
                    <a:pt x="396" y="18"/>
                  </a:lnTo>
                  <a:lnTo>
                    <a:pt x="438" y="12"/>
                  </a:lnTo>
                  <a:lnTo>
                    <a:pt x="438" y="12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5" name="Freeform 53"/>
            <p:cNvSpPr>
              <a:spLocks/>
            </p:cNvSpPr>
            <p:nvPr/>
          </p:nvSpPr>
          <p:spPr bwMode="auto">
            <a:xfrm>
              <a:off x="4536" y="1581"/>
              <a:ext cx="462" cy="450"/>
            </a:xfrm>
            <a:custGeom>
              <a:avLst/>
              <a:gdLst>
                <a:gd name="T0" fmla="*/ 462 w 462"/>
                <a:gd name="T1" fmla="*/ 450 h 450"/>
                <a:gd name="T2" fmla="*/ 462 w 462"/>
                <a:gd name="T3" fmla="*/ 450 h 450"/>
                <a:gd name="T4" fmla="*/ 462 w 462"/>
                <a:gd name="T5" fmla="*/ 402 h 450"/>
                <a:gd name="T6" fmla="*/ 450 w 462"/>
                <a:gd name="T7" fmla="*/ 360 h 450"/>
                <a:gd name="T8" fmla="*/ 444 w 462"/>
                <a:gd name="T9" fmla="*/ 312 h 450"/>
                <a:gd name="T10" fmla="*/ 426 w 462"/>
                <a:gd name="T11" fmla="*/ 270 h 450"/>
                <a:gd name="T12" fmla="*/ 408 w 462"/>
                <a:gd name="T13" fmla="*/ 234 h 450"/>
                <a:gd name="T14" fmla="*/ 384 w 462"/>
                <a:gd name="T15" fmla="*/ 198 h 450"/>
                <a:gd name="T16" fmla="*/ 354 w 462"/>
                <a:gd name="T17" fmla="*/ 162 h 450"/>
                <a:gd name="T18" fmla="*/ 330 w 462"/>
                <a:gd name="T19" fmla="*/ 132 h 450"/>
                <a:gd name="T20" fmla="*/ 294 w 462"/>
                <a:gd name="T21" fmla="*/ 102 h 450"/>
                <a:gd name="T22" fmla="*/ 258 w 462"/>
                <a:gd name="T23" fmla="*/ 72 h 450"/>
                <a:gd name="T24" fmla="*/ 222 w 462"/>
                <a:gd name="T25" fmla="*/ 54 h 450"/>
                <a:gd name="T26" fmla="*/ 180 w 462"/>
                <a:gd name="T27" fmla="*/ 30 h 450"/>
                <a:gd name="T28" fmla="*/ 138 w 462"/>
                <a:gd name="T29" fmla="*/ 18 h 450"/>
                <a:gd name="T30" fmla="*/ 96 w 462"/>
                <a:gd name="T31" fmla="*/ 6 h 450"/>
                <a:gd name="T32" fmla="*/ 48 w 462"/>
                <a:gd name="T33" fmla="*/ 0 h 450"/>
                <a:gd name="T34" fmla="*/ 0 w 462"/>
                <a:gd name="T35" fmla="*/ 0 h 450"/>
                <a:gd name="T36" fmla="*/ 0 w 462"/>
                <a:gd name="T37" fmla="*/ 12 h 450"/>
                <a:gd name="T38" fmla="*/ 48 w 462"/>
                <a:gd name="T39" fmla="*/ 18 h 450"/>
                <a:gd name="T40" fmla="*/ 90 w 462"/>
                <a:gd name="T41" fmla="*/ 24 h 450"/>
                <a:gd name="T42" fmla="*/ 132 w 462"/>
                <a:gd name="T43" fmla="*/ 30 h 450"/>
                <a:gd name="T44" fmla="*/ 174 w 462"/>
                <a:gd name="T45" fmla="*/ 48 h 450"/>
                <a:gd name="T46" fmla="*/ 216 w 462"/>
                <a:gd name="T47" fmla="*/ 66 h 450"/>
                <a:gd name="T48" fmla="*/ 252 w 462"/>
                <a:gd name="T49" fmla="*/ 90 h 450"/>
                <a:gd name="T50" fmla="*/ 282 w 462"/>
                <a:gd name="T51" fmla="*/ 114 h 450"/>
                <a:gd name="T52" fmla="*/ 318 w 462"/>
                <a:gd name="T53" fmla="*/ 138 h 450"/>
                <a:gd name="T54" fmla="*/ 342 w 462"/>
                <a:gd name="T55" fmla="*/ 174 h 450"/>
                <a:gd name="T56" fmla="*/ 372 w 462"/>
                <a:gd name="T57" fmla="*/ 204 h 450"/>
                <a:gd name="T58" fmla="*/ 390 w 462"/>
                <a:gd name="T59" fmla="*/ 240 h 450"/>
                <a:gd name="T60" fmla="*/ 414 w 462"/>
                <a:gd name="T61" fmla="*/ 282 h 450"/>
                <a:gd name="T62" fmla="*/ 426 w 462"/>
                <a:gd name="T63" fmla="*/ 318 h 450"/>
                <a:gd name="T64" fmla="*/ 438 w 462"/>
                <a:gd name="T65" fmla="*/ 360 h 450"/>
                <a:gd name="T66" fmla="*/ 444 w 462"/>
                <a:gd name="T67" fmla="*/ 402 h 450"/>
                <a:gd name="T68" fmla="*/ 444 w 462"/>
                <a:gd name="T69" fmla="*/ 450 h 450"/>
                <a:gd name="T70" fmla="*/ 444 w 462"/>
                <a:gd name="T71" fmla="*/ 450 h 450"/>
                <a:gd name="T72" fmla="*/ 462 w 462"/>
                <a:gd name="T73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62" h="450">
                  <a:moveTo>
                    <a:pt x="462" y="450"/>
                  </a:moveTo>
                  <a:lnTo>
                    <a:pt x="462" y="450"/>
                  </a:lnTo>
                  <a:lnTo>
                    <a:pt x="462" y="402"/>
                  </a:lnTo>
                  <a:lnTo>
                    <a:pt x="450" y="360"/>
                  </a:lnTo>
                  <a:lnTo>
                    <a:pt x="444" y="312"/>
                  </a:lnTo>
                  <a:lnTo>
                    <a:pt x="426" y="270"/>
                  </a:lnTo>
                  <a:lnTo>
                    <a:pt x="408" y="234"/>
                  </a:lnTo>
                  <a:lnTo>
                    <a:pt x="384" y="198"/>
                  </a:lnTo>
                  <a:lnTo>
                    <a:pt x="354" y="162"/>
                  </a:lnTo>
                  <a:lnTo>
                    <a:pt x="330" y="132"/>
                  </a:lnTo>
                  <a:lnTo>
                    <a:pt x="294" y="102"/>
                  </a:lnTo>
                  <a:lnTo>
                    <a:pt x="258" y="72"/>
                  </a:lnTo>
                  <a:lnTo>
                    <a:pt x="222" y="54"/>
                  </a:lnTo>
                  <a:lnTo>
                    <a:pt x="180" y="30"/>
                  </a:lnTo>
                  <a:lnTo>
                    <a:pt x="138" y="18"/>
                  </a:lnTo>
                  <a:lnTo>
                    <a:pt x="96" y="6"/>
                  </a:lnTo>
                  <a:lnTo>
                    <a:pt x="48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48" y="18"/>
                  </a:lnTo>
                  <a:lnTo>
                    <a:pt x="90" y="24"/>
                  </a:lnTo>
                  <a:lnTo>
                    <a:pt x="132" y="30"/>
                  </a:lnTo>
                  <a:lnTo>
                    <a:pt x="174" y="48"/>
                  </a:lnTo>
                  <a:lnTo>
                    <a:pt x="216" y="66"/>
                  </a:lnTo>
                  <a:lnTo>
                    <a:pt x="252" y="90"/>
                  </a:lnTo>
                  <a:lnTo>
                    <a:pt x="282" y="114"/>
                  </a:lnTo>
                  <a:lnTo>
                    <a:pt x="318" y="138"/>
                  </a:lnTo>
                  <a:lnTo>
                    <a:pt x="342" y="174"/>
                  </a:lnTo>
                  <a:lnTo>
                    <a:pt x="372" y="204"/>
                  </a:lnTo>
                  <a:lnTo>
                    <a:pt x="390" y="240"/>
                  </a:lnTo>
                  <a:lnTo>
                    <a:pt x="414" y="282"/>
                  </a:lnTo>
                  <a:lnTo>
                    <a:pt x="426" y="318"/>
                  </a:lnTo>
                  <a:lnTo>
                    <a:pt x="438" y="360"/>
                  </a:lnTo>
                  <a:lnTo>
                    <a:pt x="444" y="402"/>
                  </a:lnTo>
                  <a:lnTo>
                    <a:pt x="444" y="450"/>
                  </a:lnTo>
                  <a:lnTo>
                    <a:pt x="444" y="450"/>
                  </a:lnTo>
                  <a:lnTo>
                    <a:pt x="462" y="45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6" name="Freeform 54"/>
            <p:cNvSpPr>
              <a:spLocks/>
            </p:cNvSpPr>
            <p:nvPr/>
          </p:nvSpPr>
          <p:spPr bwMode="auto">
            <a:xfrm>
              <a:off x="4536" y="2031"/>
              <a:ext cx="462" cy="450"/>
            </a:xfrm>
            <a:custGeom>
              <a:avLst/>
              <a:gdLst>
                <a:gd name="T0" fmla="*/ 0 w 462"/>
                <a:gd name="T1" fmla="*/ 450 h 450"/>
                <a:gd name="T2" fmla="*/ 0 w 462"/>
                <a:gd name="T3" fmla="*/ 450 h 450"/>
                <a:gd name="T4" fmla="*/ 48 w 462"/>
                <a:gd name="T5" fmla="*/ 444 h 450"/>
                <a:gd name="T6" fmla="*/ 96 w 462"/>
                <a:gd name="T7" fmla="*/ 438 h 450"/>
                <a:gd name="T8" fmla="*/ 138 w 462"/>
                <a:gd name="T9" fmla="*/ 426 h 450"/>
                <a:gd name="T10" fmla="*/ 180 w 462"/>
                <a:gd name="T11" fmla="*/ 414 h 450"/>
                <a:gd name="T12" fmla="*/ 222 w 462"/>
                <a:gd name="T13" fmla="*/ 396 h 450"/>
                <a:gd name="T14" fmla="*/ 258 w 462"/>
                <a:gd name="T15" fmla="*/ 372 h 450"/>
                <a:gd name="T16" fmla="*/ 294 w 462"/>
                <a:gd name="T17" fmla="*/ 348 h 450"/>
                <a:gd name="T18" fmla="*/ 330 w 462"/>
                <a:gd name="T19" fmla="*/ 318 h 450"/>
                <a:gd name="T20" fmla="*/ 354 w 462"/>
                <a:gd name="T21" fmla="*/ 288 h 450"/>
                <a:gd name="T22" fmla="*/ 384 w 462"/>
                <a:gd name="T23" fmla="*/ 252 h 450"/>
                <a:gd name="T24" fmla="*/ 408 w 462"/>
                <a:gd name="T25" fmla="*/ 216 h 450"/>
                <a:gd name="T26" fmla="*/ 426 w 462"/>
                <a:gd name="T27" fmla="*/ 174 h 450"/>
                <a:gd name="T28" fmla="*/ 444 w 462"/>
                <a:gd name="T29" fmla="*/ 132 h 450"/>
                <a:gd name="T30" fmla="*/ 450 w 462"/>
                <a:gd name="T31" fmla="*/ 90 h 450"/>
                <a:gd name="T32" fmla="*/ 462 w 462"/>
                <a:gd name="T33" fmla="*/ 42 h 450"/>
                <a:gd name="T34" fmla="*/ 462 w 462"/>
                <a:gd name="T35" fmla="*/ 0 h 450"/>
                <a:gd name="T36" fmla="*/ 444 w 462"/>
                <a:gd name="T37" fmla="*/ 0 h 450"/>
                <a:gd name="T38" fmla="*/ 444 w 462"/>
                <a:gd name="T39" fmla="*/ 42 h 450"/>
                <a:gd name="T40" fmla="*/ 438 w 462"/>
                <a:gd name="T41" fmla="*/ 84 h 450"/>
                <a:gd name="T42" fmla="*/ 426 w 462"/>
                <a:gd name="T43" fmla="*/ 126 h 450"/>
                <a:gd name="T44" fmla="*/ 414 w 462"/>
                <a:gd name="T45" fmla="*/ 168 h 450"/>
                <a:gd name="T46" fmla="*/ 390 w 462"/>
                <a:gd name="T47" fmla="*/ 204 h 450"/>
                <a:gd name="T48" fmla="*/ 372 w 462"/>
                <a:gd name="T49" fmla="*/ 240 h 450"/>
                <a:gd name="T50" fmla="*/ 342 w 462"/>
                <a:gd name="T51" fmla="*/ 276 h 450"/>
                <a:gd name="T52" fmla="*/ 318 w 462"/>
                <a:gd name="T53" fmla="*/ 306 h 450"/>
                <a:gd name="T54" fmla="*/ 282 w 462"/>
                <a:gd name="T55" fmla="*/ 336 h 450"/>
                <a:gd name="T56" fmla="*/ 252 w 462"/>
                <a:gd name="T57" fmla="*/ 360 h 450"/>
                <a:gd name="T58" fmla="*/ 216 w 462"/>
                <a:gd name="T59" fmla="*/ 378 h 450"/>
                <a:gd name="T60" fmla="*/ 174 w 462"/>
                <a:gd name="T61" fmla="*/ 402 h 450"/>
                <a:gd name="T62" fmla="*/ 132 w 462"/>
                <a:gd name="T63" fmla="*/ 414 h 450"/>
                <a:gd name="T64" fmla="*/ 90 w 462"/>
                <a:gd name="T65" fmla="*/ 426 h 450"/>
                <a:gd name="T66" fmla="*/ 48 w 462"/>
                <a:gd name="T67" fmla="*/ 432 h 450"/>
                <a:gd name="T68" fmla="*/ 0 w 462"/>
                <a:gd name="T69" fmla="*/ 432 h 450"/>
                <a:gd name="T70" fmla="*/ 0 w 462"/>
                <a:gd name="T71" fmla="*/ 432 h 450"/>
                <a:gd name="T72" fmla="*/ 0 w 462"/>
                <a:gd name="T73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62" h="450">
                  <a:moveTo>
                    <a:pt x="0" y="450"/>
                  </a:moveTo>
                  <a:lnTo>
                    <a:pt x="0" y="450"/>
                  </a:lnTo>
                  <a:lnTo>
                    <a:pt x="48" y="444"/>
                  </a:lnTo>
                  <a:lnTo>
                    <a:pt x="96" y="438"/>
                  </a:lnTo>
                  <a:lnTo>
                    <a:pt x="138" y="426"/>
                  </a:lnTo>
                  <a:lnTo>
                    <a:pt x="180" y="414"/>
                  </a:lnTo>
                  <a:lnTo>
                    <a:pt x="222" y="396"/>
                  </a:lnTo>
                  <a:lnTo>
                    <a:pt x="258" y="372"/>
                  </a:lnTo>
                  <a:lnTo>
                    <a:pt x="294" y="348"/>
                  </a:lnTo>
                  <a:lnTo>
                    <a:pt x="330" y="318"/>
                  </a:lnTo>
                  <a:lnTo>
                    <a:pt x="354" y="288"/>
                  </a:lnTo>
                  <a:lnTo>
                    <a:pt x="384" y="252"/>
                  </a:lnTo>
                  <a:lnTo>
                    <a:pt x="408" y="216"/>
                  </a:lnTo>
                  <a:lnTo>
                    <a:pt x="426" y="174"/>
                  </a:lnTo>
                  <a:lnTo>
                    <a:pt x="444" y="132"/>
                  </a:lnTo>
                  <a:lnTo>
                    <a:pt x="450" y="90"/>
                  </a:lnTo>
                  <a:lnTo>
                    <a:pt x="462" y="42"/>
                  </a:lnTo>
                  <a:lnTo>
                    <a:pt x="462" y="0"/>
                  </a:lnTo>
                  <a:lnTo>
                    <a:pt x="444" y="0"/>
                  </a:lnTo>
                  <a:lnTo>
                    <a:pt x="444" y="42"/>
                  </a:lnTo>
                  <a:lnTo>
                    <a:pt x="438" y="84"/>
                  </a:lnTo>
                  <a:lnTo>
                    <a:pt x="426" y="126"/>
                  </a:lnTo>
                  <a:lnTo>
                    <a:pt x="414" y="168"/>
                  </a:lnTo>
                  <a:lnTo>
                    <a:pt x="390" y="204"/>
                  </a:lnTo>
                  <a:lnTo>
                    <a:pt x="372" y="240"/>
                  </a:lnTo>
                  <a:lnTo>
                    <a:pt x="342" y="276"/>
                  </a:lnTo>
                  <a:lnTo>
                    <a:pt x="318" y="306"/>
                  </a:lnTo>
                  <a:lnTo>
                    <a:pt x="282" y="336"/>
                  </a:lnTo>
                  <a:lnTo>
                    <a:pt x="252" y="360"/>
                  </a:lnTo>
                  <a:lnTo>
                    <a:pt x="216" y="378"/>
                  </a:lnTo>
                  <a:lnTo>
                    <a:pt x="174" y="402"/>
                  </a:lnTo>
                  <a:lnTo>
                    <a:pt x="132" y="414"/>
                  </a:lnTo>
                  <a:lnTo>
                    <a:pt x="90" y="426"/>
                  </a:lnTo>
                  <a:lnTo>
                    <a:pt x="48" y="432"/>
                  </a:lnTo>
                  <a:lnTo>
                    <a:pt x="0" y="432"/>
                  </a:lnTo>
                  <a:lnTo>
                    <a:pt x="0" y="432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7" name="Freeform 55"/>
            <p:cNvSpPr>
              <a:spLocks/>
            </p:cNvSpPr>
            <p:nvPr/>
          </p:nvSpPr>
          <p:spPr bwMode="auto">
            <a:xfrm>
              <a:off x="4056" y="2007"/>
              <a:ext cx="480" cy="474"/>
            </a:xfrm>
            <a:custGeom>
              <a:avLst/>
              <a:gdLst>
                <a:gd name="T0" fmla="*/ 0 w 480"/>
                <a:gd name="T1" fmla="*/ 0 h 474"/>
                <a:gd name="T2" fmla="*/ 0 w 480"/>
                <a:gd name="T3" fmla="*/ 0 h 474"/>
                <a:gd name="T4" fmla="*/ 6 w 480"/>
                <a:gd name="T5" fmla="*/ 48 h 474"/>
                <a:gd name="T6" fmla="*/ 12 w 480"/>
                <a:gd name="T7" fmla="*/ 96 h 474"/>
                <a:gd name="T8" fmla="*/ 24 w 480"/>
                <a:gd name="T9" fmla="*/ 144 h 474"/>
                <a:gd name="T10" fmla="*/ 36 w 480"/>
                <a:gd name="T11" fmla="*/ 186 h 474"/>
                <a:gd name="T12" fmla="*/ 60 w 480"/>
                <a:gd name="T13" fmla="*/ 228 h 474"/>
                <a:gd name="T14" fmla="*/ 84 w 480"/>
                <a:gd name="T15" fmla="*/ 264 h 474"/>
                <a:gd name="T16" fmla="*/ 108 w 480"/>
                <a:gd name="T17" fmla="*/ 300 h 474"/>
                <a:gd name="T18" fmla="*/ 144 w 480"/>
                <a:gd name="T19" fmla="*/ 336 h 474"/>
                <a:gd name="T20" fmla="*/ 174 w 480"/>
                <a:gd name="T21" fmla="*/ 366 h 474"/>
                <a:gd name="T22" fmla="*/ 216 w 480"/>
                <a:gd name="T23" fmla="*/ 390 h 474"/>
                <a:gd name="T24" fmla="*/ 252 w 480"/>
                <a:gd name="T25" fmla="*/ 414 h 474"/>
                <a:gd name="T26" fmla="*/ 294 w 480"/>
                <a:gd name="T27" fmla="*/ 438 h 474"/>
                <a:gd name="T28" fmla="*/ 336 w 480"/>
                <a:gd name="T29" fmla="*/ 450 h 474"/>
                <a:gd name="T30" fmla="*/ 384 w 480"/>
                <a:gd name="T31" fmla="*/ 462 h 474"/>
                <a:gd name="T32" fmla="*/ 432 w 480"/>
                <a:gd name="T33" fmla="*/ 468 h 474"/>
                <a:gd name="T34" fmla="*/ 480 w 480"/>
                <a:gd name="T35" fmla="*/ 474 h 474"/>
                <a:gd name="T36" fmla="*/ 480 w 480"/>
                <a:gd name="T37" fmla="*/ 456 h 474"/>
                <a:gd name="T38" fmla="*/ 432 w 480"/>
                <a:gd name="T39" fmla="*/ 456 h 474"/>
                <a:gd name="T40" fmla="*/ 390 w 480"/>
                <a:gd name="T41" fmla="*/ 450 h 474"/>
                <a:gd name="T42" fmla="*/ 342 w 480"/>
                <a:gd name="T43" fmla="*/ 438 h 474"/>
                <a:gd name="T44" fmla="*/ 300 w 480"/>
                <a:gd name="T45" fmla="*/ 420 h 474"/>
                <a:gd name="T46" fmla="*/ 258 w 480"/>
                <a:gd name="T47" fmla="*/ 402 h 474"/>
                <a:gd name="T48" fmla="*/ 222 w 480"/>
                <a:gd name="T49" fmla="*/ 378 h 474"/>
                <a:gd name="T50" fmla="*/ 186 w 480"/>
                <a:gd name="T51" fmla="*/ 354 h 474"/>
                <a:gd name="T52" fmla="*/ 156 w 480"/>
                <a:gd name="T53" fmla="*/ 324 h 474"/>
                <a:gd name="T54" fmla="*/ 126 w 480"/>
                <a:gd name="T55" fmla="*/ 294 h 474"/>
                <a:gd name="T56" fmla="*/ 96 w 480"/>
                <a:gd name="T57" fmla="*/ 258 h 474"/>
                <a:gd name="T58" fmla="*/ 72 w 480"/>
                <a:gd name="T59" fmla="*/ 222 h 474"/>
                <a:gd name="T60" fmla="*/ 54 w 480"/>
                <a:gd name="T61" fmla="*/ 180 h 474"/>
                <a:gd name="T62" fmla="*/ 36 w 480"/>
                <a:gd name="T63" fmla="*/ 138 h 474"/>
                <a:gd name="T64" fmla="*/ 24 w 480"/>
                <a:gd name="T65" fmla="*/ 96 h 474"/>
                <a:gd name="T66" fmla="*/ 18 w 480"/>
                <a:gd name="T67" fmla="*/ 48 h 474"/>
                <a:gd name="T68" fmla="*/ 18 w 480"/>
                <a:gd name="T69" fmla="*/ 0 h 474"/>
                <a:gd name="T70" fmla="*/ 18 w 480"/>
                <a:gd name="T71" fmla="*/ 0 h 474"/>
                <a:gd name="T72" fmla="*/ 0 w 480"/>
                <a:gd name="T7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0" h="474">
                  <a:moveTo>
                    <a:pt x="0" y="0"/>
                  </a:moveTo>
                  <a:lnTo>
                    <a:pt x="0" y="0"/>
                  </a:lnTo>
                  <a:lnTo>
                    <a:pt x="6" y="48"/>
                  </a:lnTo>
                  <a:lnTo>
                    <a:pt x="12" y="96"/>
                  </a:lnTo>
                  <a:lnTo>
                    <a:pt x="24" y="144"/>
                  </a:lnTo>
                  <a:lnTo>
                    <a:pt x="36" y="186"/>
                  </a:lnTo>
                  <a:lnTo>
                    <a:pt x="60" y="228"/>
                  </a:lnTo>
                  <a:lnTo>
                    <a:pt x="84" y="264"/>
                  </a:lnTo>
                  <a:lnTo>
                    <a:pt x="108" y="300"/>
                  </a:lnTo>
                  <a:lnTo>
                    <a:pt x="144" y="336"/>
                  </a:lnTo>
                  <a:lnTo>
                    <a:pt x="174" y="366"/>
                  </a:lnTo>
                  <a:lnTo>
                    <a:pt x="216" y="390"/>
                  </a:lnTo>
                  <a:lnTo>
                    <a:pt x="252" y="414"/>
                  </a:lnTo>
                  <a:lnTo>
                    <a:pt x="294" y="438"/>
                  </a:lnTo>
                  <a:lnTo>
                    <a:pt x="336" y="450"/>
                  </a:lnTo>
                  <a:lnTo>
                    <a:pt x="384" y="462"/>
                  </a:lnTo>
                  <a:lnTo>
                    <a:pt x="432" y="468"/>
                  </a:lnTo>
                  <a:lnTo>
                    <a:pt x="480" y="474"/>
                  </a:lnTo>
                  <a:lnTo>
                    <a:pt x="480" y="456"/>
                  </a:lnTo>
                  <a:lnTo>
                    <a:pt x="432" y="456"/>
                  </a:lnTo>
                  <a:lnTo>
                    <a:pt x="390" y="450"/>
                  </a:lnTo>
                  <a:lnTo>
                    <a:pt x="342" y="438"/>
                  </a:lnTo>
                  <a:lnTo>
                    <a:pt x="300" y="420"/>
                  </a:lnTo>
                  <a:lnTo>
                    <a:pt x="258" y="402"/>
                  </a:lnTo>
                  <a:lnTo>
                    <a:pt x="222" y="378"/>
                  </a:lnTo>
                  <a:lnTo>
                    <a:pt x="186" y="354"/>
                  </a:lnTo>
                  <a:lnTo>
                    <a:pt x="156" y="324"/>
                  </a:lnTo>
                  <a:lnTo>
                    <a:pt x="126" y="294"/>
                  </a:lnTo>
                  <a:lnTo>
                    <a:pt x="96" y="258"/>
                  </a:lnTo>
                  <a:lnTo>
                    <a:pt x="72" y="222"/>
                  </a:lnTo>
                  <a:lnTo>
                    <a:pt x="54" y="180"/>
                  </a:lnTo>
                  <a:lnTo>
                    <a:pt x="36" y="138"/>
                  </a:lnTo>
                  <a:lnTo>
                    <a:pt x="24" y="96"/>
                  </a:lnTo>
                  <a:lnTo>
                    <a:pt x="18" y="48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8" name="Freeform 56"/>
            <p:cNvSpPr>
              <a:spLocks/>
            </p:cNvSpPr>
            <p:nvPr/>
          </p:nvSpPr>
          <p:spPr bwMode="auto">
            <a:xfrm>
              <a:off x="4056" y="1539"/>
              <a:ext cx="480" cy="468"/>
            </a:xfrm>
            <a:custGeom>
              <a:avLst/>
              <a:gdLst>
                <a:gd name="T0" fmla="*/ 480 w 480"/>
                <a:gd name="T1" fmla="*/ 0 h 468"/>
                <a:gd name="T2" fmla="*/ 480 w 480"/>
                <a:gd name="T3" fmla="*/ 0 h 468"/>
                <a:gd name="T4" fmla="*/ 432 w 480"/>
                <a:gd name="T5" fmla="*/ 0 h 468"/>
                <a:gd name="T6" fmla="*/ 384 w 480"/>
                <a:gd name="T7" fmla="*/ 6 h 468"/>
                <a:gd name="T8" fmla="*/ 336 w 480"/>
                <a:gd name="T9" fmla="*/ 18 h 468"/>
                <a:gd name="T10" fmla="*/ 294 w 480"/>
                <a:gd name="T11" fmla="*/ 36 h 468"/>
                <a:gd name="T12" fmla="*/ 252 w 480"/>
                <a:gd name="T13" fmla="*/ 54 h 468"/>
                <a:gd name="T14" fmla="*/ 216 w 480"/>
                <a:gd name="T15" fmla="*/ 78 h 468"/>
                <a:gd name="T16" fmla="*/ 174 w 480"/>
                <a:gd name="T17" fmla="*/ 108 h 468"/>
                <a:gd name="T18" fmla="*/ 144 w 480"/>
                <a:gd name="T19" fmla="*/ 138 h 468"/>
                <a:gd name="T20" fmla="*/ 108 w 480"/>
                <a:gd name="T21" fmla="*/ 168 h 468"/>
                <a:gd name="T22" fmla="*/ 84 w 480"/>
                <a:gd name="T23" fmla="*/ 204 h 468"/>
                <a:gd name="T24" fmla="*/ 60 w 480"/>
                <a:gd name="T25" fmla="*/ 246 h 468"/>
                <a:gd name="T26" fmla="*/ 36 w 480"/>
                <a:gd name="T27" fmla="*/ 288 h 468"/>
                <a:gd name="T28" fmla="*/ 24 w 480"/>
                <a:gd name="T29" fmla="*/ 330 h 468"/>
                <a:gd name="T30" fmla="*/ 12 w 480"/>
                <a:gd name="T31" fmla="*/ 378 h 468"/>
                <a:gd name="T32" fmla="*/ 6 w 480"/>
                <a:gd name="T33" fmla="*/ 420 h 468"/>
                <a:gd name="T34" fmla="*/ 0 w 480"/>
                <a:gd name="T35" fmla="*/ 468 h 468"/>
                <a:gd name="T36" fmla="*/ 18 w 480"/>
                <a:gd name="T37" fmla="*/ 468 h 468"/>
                <a:gd name="T38" fmla="*/ 18 w 480"/>
                <a:gd name="T39" fmla="*/ 426 h 468"/>
                <a:gd name="T40" fmla="*/ 24 w 480"/>
                <a:gd name="T41" fmla="*/ 378 h 468"/>
                <a:gd name="T42" fmla="*/ 36 w 480"/>
                <a:gd name="T43" fmla="*/ 336 h 468"/>
                <a:gd name="T44" fmla="*/ 54 w 480"/>
                <a:gd name="T45" fmla="*/ 294 h 468"/>
                <a:gd name="T46" fmla="*/ 72 w 480"/>
                <a:gd name="T47" fmla="*/ 252 h 468"/>
                <a:gd name="T48" fmla="*/ 96 w 480"/>
                <a:gd name="T49" fmla="*/ 216 h 468"/>
                <a:gd name="T50" fmla="*/ 126 w 480"/>
                <a:gd name="T51" fmla="*/ 180 h 468"/>
                <a:gd name="T52" fmla="*/ 156 w 480"/>
                <a:gd name="T53" fmla="*/ 150 h 468"/>
                <a:gd name="T54" fmla="*/ 186 w 480"/>
                <a:gd name="T55" fmla="*/ 120 h 468"/>
                <a:gd name="T56" fmla="*/ 222 w 480"/>
                <a:gd name="T57" fmla="*/ 90 h 468"/>
                <a:gd name="T58" fmla="*/ 258 w 480"/>
                <a:gd name="T59" fmla="*/ 72 h 468"/>
                <a:gd name="T60" fmla="*/ 300 w 480"/>
                <a:gd name="T61" fmla="*/ 48 h 468"/>
                <a:gd name="T62" fmla="*/ 342 w 480"/>
                <a:gd name="T63" fmla="*/ 36 h 468"/>
                <a:gd name="T64" fmla="*/ 390 w 480"/>
                <a:gd name="T65" fmla="*/ 24 h 468"/>
                <a:gd name="T66" fmla="*/ 432 w 480"/>
                <a:gd name="T67" fmla="*/ 18 h 468"/>
                <a:gd name="T68" fmla="*/ 480 w 480"/>
                <a:gd name="T69" fmla="*/ 18 h 468"/>
                <a:gd name="T70" fmla="*/ 480 w 480"/>
                <a:gd name="T71" fmla="*/ 18 h 468"/>
                <a:gd name="T72" fmla="*/ 480 w 480"/>
                <a:gd name="T7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80" h="468">
                  <a:moveTo>
                    <a:pt x="480" y="0"/>
                  </a:moveTo>
                  <a:lnTo>
                    <a:pt x="480" y="0"/>
                  </a:lnTo>
                  <a:lnTo>
                    <a:pt x="432" y="0"/>
                  </a:lnTo>
                  <a:lnTo>
                    <a:pt x="384" y="6"/>
                  </a:lnTo>
                  <a:lnTo>
                    <a:pt x="336" y="18"/>
                  </a:lnTo>
                  <a:lnTo>
                    <a:pt x="294" y="36"/>
                  </a:lnTo>
                  <a:lnTo>
                    <a:pt x="252" y="54"/>
                  </a:lnTo>
                  <a:lnTo>
                    <a:pt x="216" y="78"/>
                  </a:lnTo>
                  <a:lnTo>
                    <a:pt x="174" y="108"/>
                  </a:lnTo>
                  <a:lnTo>
                    <a:pt x="144" y="138"/>
                  </a:lnTo>
                  <a:lnTo>
                    <a:pt x="108" y="168"/>
                  </a:lnTo>
                  <a:lnTo>
                    <a:pt x="84" y="204"/>
                  </a:lnTo>
                  <a:lnTo>
                    <a:pt x="60" y="246"/>
                  </a:lnTo>
                  <a:lnTo>
                    <a:pt x="36" y="288"/>
                  </a:lnTo>
                  <a:lnTo>
                    <a:pt x="24" y="330"/>
                  </a:lnTo>
                  <a:lnTo>
                    <a:pt x="12" y="378"/>
                  </a:lnTo>
                  <a:lnTo>
                    <a:pt x="6" y="420"/>
                  </a:lnTo>
                  <a:lnTo>
                    <a:pt x="0" y="468"/>
                  </a:lnTo>
                  <a:lnTo>
                    <a:pt x="18" y="468"/>
                  </a:lnTo>
                  <a:lnTo>
                    <a:pt x="18" y="426"/>
                  </a:lnTo>
                  <a:lnTo>
                    <a:pt x="24" y="378"/>
                  </a:lnTo>
                  <a:lnTo>
                    <a:pt x="36" y="336"/>
                  </a:lnTo>
                  <a:lnTo>
                    <a:pt x="54" y="294"/>
                  </a:lnTo>
                  <a:lnTo>
                    <a:pt x="72" y="252"/>
                  </a:lnTo>
                  <a:lnTo>
                    <a:pt x="96" y="216"/>
                  </a:lnTo>
                  <a:lnTo>
                    <a:pt x="126" y="180"/>
                  </a:lnTo>
                  <a:lnTo>
                    <a:pt x="156" y="150"/>
                  </a:lnTo>
                  <a:lnTo>
                    <a:pt x="186" y="120"/>
                  </a:lnTo>
                  <a:lnTo>
                    <a:pt x="222" y="90"/>
                  </a:lnTo>
                  <a:lnTo>
                    <a:pt x="258" y="72"/>
                  </a:lnTo>
                  <a:lnTo>
                    <a:pt x="300" y="48"/>
                  </a:lnTo>
                  <a:lnTo>
                    <a:pt x="342" y="36"/>
                  </a:lnTo>
                  <a:lnTo>
                    <a:pt x="390" y="24"/>
                  </a:lnTo>
                  <a:lnTo>
                    <a:pt x="432" y="18"/>
                  </a:lnTo>
                  <a:lnTo>
                    <a:pt x="480" y="18"/>
                  </a:lnTo>
                  <a:lnTo>
                    <a:pt x="480" y="18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9" name="Freeform 57"/>
            <p:cNvSpPr>
              <a:spLocks/>
            </p:cNvSpPr>
            <p:nvPr/>
          </p:nvSpPr>
          <p:spPr bwMode="auto">
            <a:xfrm>
              <a:off x="4536" y="1539"/>
              <a:ext cx="504" cy="492"/>
            </a:xfrm>
            <a:custGeom>
              <a:avLst/>
              <a:gdLst>
                <a:gd name="T0" fmla="*/ 504 w 504"/>
                <a:gd name="T1" fmla="*/ 492 h 492"/>
                <a:gd name="T2" fmla="*/ 504 w 504"/>
                <a:gd name="T3" fmla="*/ 492 h 492"/>
                <a:gd name="T4" fmla="*/ 498 w 504"/>
                <a:gd name="T5" fmla="*/ 438 h 492"/>
                <a:gd name="T6" fmla="*/ 492 w 504"/>
                <a:gd name="T7" fmla="*/ 390 h 492"/>
                <a:gd name="T8" fmla="*/ 480 w 504"/>
                <a:gd name="T9" fmla="*/ 342 h 492"/>
                <a:gd name="T10" fmla="*/ 462 w 504"/>
                <a:gd name="T11" fmla="*/ 300 h 492"/>
                <a:gd name="T12" fmla="*/ 444 w 504"/>
                <a:gd name="T13" fmla="*/ 258 h 492"/>
                <a:gd name="T14" fmla="*/ 420 w 504"/>
                <a:gd name="T15" fmla="*/ 216 h 492"/>
                <a:gd name="T16" fmla="*/ 390 w 504"/>
                <a:gd name="T17" fmla="*/ 180 h 492"/>
                <a:gd name="T18" fmla="*/ 354 w 504"/>
                <a:gd name="T19" fmla="*/ 144 h 492"/>
                <a:gd name="T20" fmla="*/ 318 w 504"/>
                <a:gd name="T21" fmla="*/ 114 h 492"/>
                <a:gd name="T22" fmla="*/ 282 w 504"/>
                <a:gd name="T23" fmla="*/ 84 h 492"/>
                <a:gd name="T24" fmla="*/ 240 w 504"/>
                <a:gd name="T25" fmla="*/ 60 h 492"/>
                <a:gd name="T26" fmla="*/ 198 w 504"/>
                <a:gd name="T27" fmla="*/ 36 h 492"/>
                <a:gd name="T28" fmla="*/ 150 w 504"/>
                <a:gd name="T29" fmla="*/ 24 h 492"/>
                <a:gd name="T30" fmla="*/ 102 w 504"/>
                <a:gd name="T31" fmla="*/ 12 h 492"/>
                <a:gd name="T32" fmla="*/ 54 w 504"/>
                <a:gd name="T33" fmla="*/ 0 h 492"/>
                <a:gd name="T34" fmla="*/ 0 w 504"/>
                <a:gd name="T35" fmla="*/ 0 h 492"/>
                <a:gd name="T36" fmla="*/ 0 w 504"/>
                <a:gd name="T37" fmla="*/ 18 h 492"/>
                <a:gd name="T38" fmla="*/ 54 w 504"/>
                <a:gd name="T39" fmla="*/ 18 h 492"/>
                <a:gd name="T40" fmla="*/ 102 w 504"/>
                <a:gd name="T41" fmla="*/ 24 h 492"/>
                <a:gd name="T42" fmla="*/ 144 w 504"/>
                <a:gd name="T43" fmla="*/ 36 h 492"/>
                <a:gd name="T44" fmla="*/ 192 w 504"/>
                <a:gd name="T45" fmla="*/ 54 h 492"/>
                <a:gd name="T46" fmla="*/ 234 w 504"/>
                <a:gd name="T47" fmla="*/ 72 h 492"/>
                <a:gd name="T48" fmla="*/ 276 w 504"/>
                <a:gd name="T49" fmla="*/ 96 h 492"/>
                <a:gd name="T50" fmla="*/ 312 w 504"/>
                <a:gd name="T51" fmla="*/ 126 h 492"/>
                <a:gd name="T52" fmla="*/ 348 w 504"/>
                <a:gd name="T53" fmla="*/ 156 h 492"/>
                <a:gd name="T54" fmla="*/ 378 w 504"/>
                <a:gd name="T55" fmla="*/ 186 h 492"/>
                <a:gd name="T56" fmla="*/ 402 w 504"/>
                <a:gd name="T57" fmla="*/ 222 h 492"/>
                <a:gd name="T58" fmla="*/ 426 w 504"/>
                <a:gd name="T59" fmla="*/ 264 h 492"/>
                <a:gd name="T60" fmla="*/ 450 w 504"/>
                <a:gd name="T61" fmla="*/ 306 h 492"/>
                <a:gd name="T62" fmla="*/ 468 w 504"/>
                <a:gd name="T63" fmla="*/ 348 h 492"/>
                <a:gd name="T64" fmla="*/ 480 w 504"/>
                <a:gd name="T65" fmla="*/ 396 h 492"/>
                <a:gd name="T66" fmla="*/ 486 w 504"/>
                <a:gd name="T67" fmla="*/ 444 h 492"/>
                <a:gd name="T68" fmla="*/ 486 w 504"/>
                <a:gd name="T69" fmla="*/ 492 h 492"/>
                <a:gd name="T70" fmla="*/ 486 w 504"/>
                <a:gd name="T71" fmla="*/ 492 h 492"/>
                <a:gd name="T72" fmla="*/ 504 w 504"/>
                <a:gd name="T73" fmla="*/ 492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04" h="492">
                  <a:moveTo>
                    <a:pt x="504" y="492"/>
                  </a:moveTo>
                  <a:lnTo>
                    <a:pt x="504" y="492"/>
                  </a:lnTo>
                  <a:lnTo>
                    <a:pt x="498" y="438"/>
                  </a:lnTo>
                  <a:lnTo>
                    <a:pt x="492" y="390"/>
                  </a:lnTo>
                  <a:lnTo>
                    <a:pt x="480" y="342"/>
                  </a:lnTo>
                  <a:lnTo>
                    <a:pt x="462" y="300"/>
                  </a:lnTo>
                  <a:lnTo>
                    <a:pt x="444" y="258"/>
                  </a:lnTo>
                  <a:lnTo>
                    <a:pt x="420" y="216"/>
                  </a:lnTo>
                  <a:lnTo>
                    <a:pt x="390" y="180"/>
                  </a:lnTo>
                  <a:lnTo>
                    <a:pt x="354" y="144"/>
                  </a:lnTo>
                  <a:lnTo>
                    <a:pt x="318" y="114"/>
                  </a:lnTo>
                  <a:lnTo>
                    <a:pt x="282" y="84"/>
                  </a:lnTo>
                  <a:lnTo>
                    <a:pt x="240" y="60"/>
                  </a:lnTo>
                  <a:lnTo>
                    <a:pt x="198" y="36"/>
                  </a:lnTo>
                  <a:lnTo>
                    <a:pt x="150" y="24"/>
                  </a:lnTo>
                  <a:lnTo>
                    <a:pt x="102" y="12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54" y="18"/>
                  </a:lnTo>
                  <a:lnTo>
                    <a:pt x="102" y="24"/>
                  </a:lnTo>
                  <a:lnTo>
                    <a:pt x="144" y="36"/>
                  </a:lnTo>
                  <a:lnTo>
                    <a:pt x="192" y="54"/>
                  </a:lnTo>
                  <a:lnTo>
                    <a:pt x="234" y="72"/>
                  </a:lnTo>
                  <a:lnTo>
                    <a:pt x="276" y="96"/>
                  </a:lnTo>
                  <a:lnTo>
                    <a:pt x="312" y="126"/>
                  </a:lnTo>
                  <a:lnTo>
                    <a:pt x="348" y="156"/>
                  </a:lnTo>
                  <a:lnTo>
                    <a:pt x="378" y="186"/>
                  </a:lnTo>
                  <a:lnTo>
                    <a:pt x="402" y="222"/>
                  </a:lnTo>
                  <a:lnTo>
                    <a:pt x="426" y="264"/>
                  </a:lnTo>
                  <a:lnTo>
                    <a:pt x="450" y="306"/>
                  </a:lnTo>
                  <a:lnTo>
                    <a:pt x="468" y="348"/>
                  </a:lnTo>
                  <a:lnTo>
                    <a:pt x="480" y="396"/>
                  </a:lnTo>
                  <a:lnTo>
                    <a:pt x="486" y="444"/>
                  </a:lnTo>
                  <a:lnTo>
                    <a:pt x="486" y="492"/>
                  </a:lnTo>
                  <a:lnTo>
                    <a:pt x="486" y="492"/>
                  </a:lnTo>
                  <a:lnTo>
                    <a:pt x="504" y="492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0" name="Freeform 58"/>
            <p:cNvSpPr>
              <a:spLocks/>
            </p:cNvSpPr>
            <p:nvPr/>
          </p:nvSpPr>
          <p:spPr bwMode="auto">
            <a:xfrm>
              <a:off x="4536" y="2031"/>
              <a:ext cx="504" cy="492"/>
            </a:xfrm>
            <a:custGeom>
              <a:avLst/>
              <a:gdLst>
                <a:gd name="T0" fmla="*/ 0 w 504"/>
                <a:gd name="T1" fmla="*/ 492 h 492"/>
                <a:gd name="T2" fmla="*/ 0 w 504"/>
                <a:gd name="T3" fmla="*/ 492 h 492"/>
                <a:gd name="T4" fmla="*/ 54 w 504"/>
                <a:gd name="T5" fmla="*/ 486 h 492"/>
                <a:gd name="T6" fmla="*/ 102 w 504"/>
                <a:gd name="T7" fmla="*/ 480 h 492"/>
                <a:gd name="T8" fmla="*/ 150 w 504"/>
                <a:gd name="T9" fmla="*/ 468 h 492"/>
                <a:gd name="T10" fmla="*/ 198 w 504"/>
                <a:gd name="T11" fmla="*/ 450 h 492"/>
                <a:gd name="T12" fmla="*/ 240 w 504"/>
                <a:gd name="T13" fmla="*/ 432 h 492"/>
                <a:gd name="T14" fmla="*/ 282 w 504"/>
                <a:gd name="T15" fmla="*/ 408 h 492"/>
                <a:gd name="T16" fmla="*/ 318 w 504"/>
                <a:gd name="T17" fmla="*/ 378 h 492"/>
                <a:gd name="T18" fmla="*/ 354 w 504"/>
                <a:gd name="T19" fmla="*/ 348 h 492"/>
                <a:gd name="T20" fmla="*/ 390 w 504"/>
                <a:gd name="T21" fmla="*/ 312 h 492"/>
                <a:gd name="T22" fmla="*/ 420 w 504"/>
                <a:gd name="T23" fmla="*/ 270 h 492"/>
                <a:gd name="T24" fmla="*/ 444 w 504"/>
                <a:gd name="T25" fmla="*/ 234 h 492"/>
                <a:gd name="T26" fmla="*/ 462 w 504"/>
                <a:gd name="T27" fmla="*/ 192 h 492"/>
                <a:gd name="T28" fmla="*/ 480 w 504"/>
                <a:gd name="T29" fmla="*/ 144 h 492"/>
                <a:gd name="T30" fmla="*/ 492 w 504"/>
                <a:gd name="T31" fmla="*/ 96 h 492"/>
                <a:gd name="T32" fmla="*/ 498 w 504"/>
                <a:gd name="T33" fmla="*/ 48 h 492"/>
                <a:gd name="T34" fmla="*/ 504 w 504"/>
                <a:gd name="T35" fmla="*/ 0 h 492"/>
                <a:gd name="T36" fmla="*/ 486 w 504"/>
                <a:gd name="T37" fmla="*/ 0 h 492"/>
                <a:gd name="T38" fmla="*/ 486 w 504"/>
                <a:gd name="T39" fmla="*/ 48 h 492"/>
                <a:gd name="T40" fmla="*/ 480 w 504"/>
                <a:gd name="T41" fmla="*/ 96 h 492"/>
                <a:gd name="T42" fmla="*/ 468 w 504"/>
                <a:gd name="T43" fmla="*/ 138 h 492"/>
                <a:gd name="T44" fmla="*/ 450 w 504"/>
                <a:gd name="T45" fmla="*/ 186 h 492"/>
                <a:gd name="T46" fmla="*/ 426 w 504"/>
                <a:gd name="T47" fmla="*/ 222 h 492"/>
                <a:gd name="T48" fmla="*/ 402 w 504"/>
                <a:gd name="T49" fmla="*/ 264 h 492"/>
                <a:gd name="T50" fmla="*/ 378 w 504"/>
                <a:gd name="T51" fmla="*/ 300 h 492"/>
                <a:gd name="T52" fmla="*/ 348 w 504"/>
                <a:gd name="T53" fmla="*/ 336 h 492"/>
                <a:gd name="T54" fmla="*/ 312 w 504"/>
                <a:gd name="T55" fmla="*/ 366 h 492"/>
                <a:gd name="T56" fmla="*/ 276 w 504"/>
                <a:gd name="T57" fmla="*/ 390 h 492"/>
                <a:gd name="T58" fmla="*/ 234 w 504"/>
                <a:gd name="T59" fmla="*/ 414 h 492"/>
                <a:gd name="T60" fmla="*/ 192 w 504"/>
                <a:gd name="T61" fmla="*/ 438 h 492"/>
                <a:gd name="T62" fmla="*/ 144 w 504"/>
                <a:gd name="T63" fmla="*/ 450 h 492"/>
                <a:gd name="T64" fmla="*/ 102 w 504"/>
                <a:gd name="T65" fmla="*/ 462 h 492"/>
                <a:gd name="T66" fmla="*/ 54 w 504"/>
                <a:gd name="T67" fmla="*/ 474 h 492"/>
                <a:gd name="T68" fmla="*/ 0 w 504"/>
                <a:gd name="T69" fmla="*/ 474 h 492"/>
                <a:gd name="T70" fmla="*/ 0 w 504"/>
                <a:gd name="T71" fmla="*/ 474 h 492"/>
                <a:gd name="T72" fmla="*/ 0 w 504"/>
                <a:gd name="T73" fmla="*/ 492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04" h="492">
                  <a:moveTo>
                    <a:pt x="0" y="492"/>
                  </a:moveTo>
                  <a:lnTo>
                    <a:pt x="0" y="492"/>
                  </a:lnTo>
                  <a:lnTo>
                    <a:pt x="54" y="486"/>
                  </a:lnTo>
                  <a:lnTo>
                    <a:pt x="102" y="480"/>
                  </a:lnTo>
                  <a:lnTo>
                    <a:pt x="150" y="468"/>
                  </a:lnTo>
                  <a:lnTo>
                    <a:pt x="198" y="450"/>
                  </a:lnTo>
                  <a:lnTo>
                    <a:pt x="240" y="432"/>
                  </a:lnTo>
                  <a:lnTo>
                    <a:pt x="282" y="408"/>
                  </a:lnTo>
                  <a:lnTo>
                    <a:pt x="318" y="378"/>
                  </a:lnTo>
                  <a:lnTo>
                    <a:pt x="354" y="348"/>
                  </a:lnTo>
                  <a:lnTo>
                    <a:pt x="390" y="312"/>
                  </a:lnTo>
                  <a:lnTo>
                    <a:pt x="420" y="270"/>
                  </a:lnTo>
                  <a:lnTo>
                    <a:pt x="444" y="234"/>
                  </a:lnTo>
                  <a:lnTo>
                    <a:pt x="462" y="192"/>
                  </a:lnTo>
                  <a:lnTo>
                    <a:pt x="480" y="144"/>
                  </a:lnTo>
                  <a:lnTo>
                    <a:pt x="492" y="96"/>
                  </a:lnTo>
                  <a:lnTo>
                    <a:pt x="498" y="48"/>
                  </a:lnTo>
                  <a:lnTo>
                    <a:pt x="504" y="0"/>
                  </a:lnTo>
                  <a:lnTo>
                    <a:pt x="486" y="0"/>
                  </a:lnTo>
                  <a:lnTo>
                    <a:pt x="486" y="48"/>
                  </a:lnTo>
                  <a:lnTo>
                    <a:pt x="480" y="96"/>
                  </a:lnTo>
                  <a:lnTo>
                    <a:pt x="468" y="138"/>
                  </a:lnTo>
                  <a:lnTo>
                    <a:pt x="450" y="186"/>
                  </a:lnTo>
                  <a:lnTo>
                    <a:pt x="426" y="222"/>
                  </a:lnTo>
                  <a:lnTo>
                    <a:pt x="402" y="264"/>
                  </a:lnTo>
                  <a:lnTo>
                    <a:pt x="378" y="300"/>
                  </a:lnTo>
                  <a:lnTo>
                    <a:pt x="348" y="336"/>
                  </a:lnTo>
                  <a:lnTo>
                    <a:pt x="312" y="366"/>
                  </a:lnTo>
                  <a:lnTo>
                    <a:pt x="276" y="390"/>
                  </a:lnTo>
                  <a:lnTo>
                    <a:pt x="234" y="414"/>
                  </a:lnTo>
                  <a:lnTo>
                    <a:pt x="192" y="438"/>
                  </a:lnTo>
                  <a:lnTo>
                    <a:pt x="144" y="450"/>
                  </a:lnTo>
                  <a:lnTo>
                    <a:pt x="102" y="462"/>
                  </a:lnTo>
                  <a:lnTo>
                    <a:pt x="54" y="474"/>
                  </a:lnTo>
                  <a:lnTo>
                    <a:pt x="0" y="474"/>
                  </a:lnTo>
                  <a:lnTo>
                    <a:pt x="0" y="474"/>
                  </a:lnTo>
                  <a:lnTo>
                    <a:pt x="0" y="492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1" name="Freeform 59"/>
            <p:cNvSpPr>
              <a:spLocks/>
            </p:cNvSpPr>
            <p:nvPr/>
          </p:nvSpPr>
          <p:spPr bwMode="auto">
            <a:xfrm>
              <a:off x="4014" y="2007"/>
              <a:ext cx="522" cy="516"/>
            </a:xfrm>
            <a:custGeom>
              <a:avLst/>
              <a:gdLst>
                <a:gd name="T0" fmla="*/ 0 w 522"/>
                <a:gd name="T1" fmla="*/ 0 h 516"/>
                <a:gd name="T2" fmla="*/ 0 w 522"/>
                <a:gd name="T3" fmla="*/ 0 h 516"/>
                <a:gd name="T4" fmla="*/ 6 w 522"/>
                <a:gd name="T5" fmla="*/ 54 h 516"/>
                <a:gd name="T6" fmla="*/ 12 w 522"/>
                <a:gd name="T7" fmla="*/ 108 h 516"/>
                <a:gd name="T8" fmla="*/ 24 w 522"/>
                <a:gd name="T9" fmla="*/ 156 h 516"/>
                <a:gd name="T10" fmla="*/ 42 w 522"/>
                <a:gd name="T11" fmla="*/ 204 h 516"/>
                <a:gd name="T12" fmla="*/ 66 w 522"/>
                <a:gd name="T13" fmla="*/ 246 h 516"/>
                <a:gd name="T14" fmla="*/ 90 w 522"/>
                <a:gd name="T15" fmla="*/ 288 h 516"/>
                <a:gd name="T16" fmla="*/ 120 w 522"/>
                <a:gd name="T17" fmla="*/ 330 h 516"/>
                <a:gd name="T18" fmla="*/ 156 w 522"/>
                <a:gd name="T19" fmla="*/ 366 h 516"/>
                <a:gd name="T20" fmla="*/ 192 w 522"/>
                <a:gd name="T21" fmla="*/ 396 h 516"/>
                <a:gd name="T22" fmla="*/ 234 w 522"/>
                <a:gd name="T23" fmla="*/ 426 h 516"/>
                <a:gd name="T24" fmla="*/ 276 w 522"/>
                <a:gd name="T25" fmla="*/ 450 h 516"/>
                <a:gd name="T26" fmla="*/ 318 w 522"/>
                <a:gd name="T27" fmla="*/ 474 h 516"/>
                <a:gd name="T28" fmla="*/ 366 w 522"/>
                <a:gd name="T29" fmla="*/ 492 h 516"/>
                <a:gd name="T30" fmla="*/ 420 w 522"/>
                <a:gd name="T31" fmla="*/ 504 h 516"/>
                <a:gd name="T32" fmla="*/ 468 w 522"/>
                <a:gd name="T33" fmla="*/ 510 h 516"/>
                <a:gd name="T34" fmla="*/ 522 w 522"/>
                <a:gd name="T35" fmla="*/ 516 h 516"/>
                <a:gd name="T36" fmla="*/ 522 w 522"/>
                <a:gd name="T37" fmla="*/ 498 h 516"/>
                <a:gd name="T38" fmla="*/ 474 w 522"/>
                <a:gd name="T39" fmla="*/ 492 h 516"/>
                <a:gd name="T40" fmla="*/ 420 w 522"/>
                <a:gd name="T41" fmla="*/ 486 h 516"/>
                <a:gd name="T42" fmla="*/ 372 w 522"/>
                <a:gd name="T43" fmla="*/ 474 h 516"/>
                <a:gd name="T44" fmla="*/ 324 w 522"/>
                <a:gd name="T45" fmla="*/ 456 h 516"/>
                <a:gd name="T46" fmla="*/ 282 w 522"/>
                <a:gd name="T47" fmla="*/ 438 h 516"/>
                <a:gd name="T48" fmla="*/ 240 w 522"/>
                <a:gd name="T49" fmla="*/ 414 h 516"/>
                <a:gd name="T50" fmla="*/ 204 w 522"/>
                <a:gd name="T51" fmla="*/ 384 h 516"/>
                <a:gd name="T52" fmla="*/ 168 w 522"/>
                <a:gd name="T53" fmla="*/ 354 h 516"/>
                <a:gd name="T54" fmla="*/ 132 w 522"/>
                <a:gd name="T55" fmla="*/ 318 h 516"/>
                <a:gd name="T56" fmla="*/ 102 w 522"/>
                <a:gd name="T57" fmla="*/ 282 h 516"/>
                <a:gd name="T58" fmla="*/ 78 w 522"/>
                <a:gd name="T59" fmla="*/ 240 h 516"/>
                <a:gd name="T60" fmla="*/ 60 w 522"/>
                <a:gd name="T61" fmla="*/ 192 h 516"/>
                <a:gd name="T62" fmla="*/ 42 w 522"/>
                <a:gd name="T63" fmla="*/ 150 h 516"/>
                <a:gd name="T64" fmla="*/ 30 w 522"/>
                <a:gd name="T65" fmla="*/ 102 h 516"/>
                <a:gd name="T66" fmla="*/ 18 w 522"/>
                <a:gd name="T67" fmla="*/ 54 h 516"/>
                <a:gd name="T68" fmla="*/ 18 w 522"/>
                <a:gd name="T69" fmla="*/ 0 h 516"/>
                <a:gd name="T70" fmla="*/ 18 w 522"/>
                <a:gd name="T71" fmla="*/ 0 h 516"/>
                <a:gd name="T72" fmla="*/ 0 w 522"/>
                <a:gd name="T73" fmla="*/ 0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22" h="516">
                  <a:moveTo>
                    <a:pt x="0" y="0"/>
                  </a:moveTo>
                  <a:lnTo>
                    <a:pt x="0" y="0"/>
                  </a:lnTo>
                  <a:lnTo>
                    <a:pt x="6" y="54"/>
                  </a:lnTo>
                  <a:lnTo>
                    <a:pt x="12" y="108"/>
                  </a:lnTo>
                  <a:lnTo>
                    <a:pt x="24" y="156"/>
                  </a:lnTo>
                  <a:lnTo>
                    <a:pt x="42" y="204"/>
                  </a:lnTo>
                  <a:lnTo>
                    <a:pt x="66" y="246"/>
                  </a:lnTo>
                  <a:lnTo>
                    <a:pt x="90" y="288"/>
                  </a:lnTo>
                  <a:lnTo>
                    <a:pt x="120" y="330"/>
                  </a:lnTo>
                  <a:lnTo>
                    <a:pt x="156" y="366"/>
                  </a:lnTo>
                  <a:lnTo>
                    <a:pt x="192" y="396"/>
                  </a:lnTo>
                  <a:lnTo>
                    <a:pt x="234" y="426"/>
                  </a:lnTo>
                  <a:lnTo>
                    <a:pt x="276" y="450"/>
                  </a:lnTo>
                  <a:lnTo>
                    <a:pt x="318" y="474"/>
                  </a:lnTo>
                  <a:lnTo>
                    <a:pt x="366" y="492"/>
                  </a:lnTo>
                  <a:lnTo>
                    <a:pt x="420" y="504"/>
                  </a:lnTo>
                  <a:lnTo>
                    <a:pt x="468" y="510"/>
                  </a:lnTo>
                  <a:lnTo>
                    <a:pt x="522" y="516"/>
                  </a:lnTo>
                  <a:lnTo>
                    <a:pt x="522" y="498"/>
                  </a:lnTo>
                  <a:lnTo>
                    <a:pt x="474" y="492"/>
                  </a:lnTo>
                  <a:lnTo>
                    <a:pt x="420" y="486"/>
                  </a:lnTo>
                  <a:lnTo>
                    <a:pt x="372" y="474"/>
                  </a:lnTo>
                  <a:lnTo>
                    <a:pt x="324" y="456"/>
                  </a:lnTo>
                  <a:lnTo>
                    <a:pt x="282" y="438"/>
                  </a:lnTo>
                  <a:lnTo>
                    <a:pt x="240" y="414"/>
                  </a:lnTo>
                  <a:lnTo>
                    <a:pt x="204" y="384"/>
                  </a:lnTo>
                  <a:lnTo>
                    <a:pt x="168" y="354"/>
                  </a:lnTo>
                  <a:lnTo>
                    <a:pt x="132" y="318"/>
                  </a:lnTo>
                  <a:lnTo>
                    <a:pt x="102" y="282"/>
                  </a:lnTo>
                  <a:lnTo>
                    <a:pt x="78" y="240"/>
                  </a:lnTo>
                  <a:lnTo>
                    <a:pt x="60" y="192"/>
                  </a:lnTo>
                  <a:lnTo>
                    <a:pt x="42" y="150"/>
                  </a:lnTo>
                  <a:lnTo>
                    <a:pt x="30" y="102"/>
                  </a:lnTo>
                  <a:lnTo>
                    <a:pt x="18" y="54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2" name="Freeform 60"/>
            <p:cNvSpPr>
              <a:spLocks/>
            </p:cNvSpPr>
            <p:nvPr/>
          </p:nvSpPr>
          <p:spPr bwMode="auto">
            <a:xfrm>
              <a:off x="4014" y="1497"/>
              <a:ext cx="522" cy="510"/>
            </a:xfrm>
            <a:custGeom>
              <a:avLst/>
              <a:gdLst>
                <a:gd name="T0" fmla="*/ 522 w 522"/>
                <a:gd name="T1" fmla="*/ 0 h 510"/>
                <a:gd name="T2" fmla="*/ 522 w 522"/>
                <a:gd name="T3" fmla="*/ 0 h 510"/>
                <a:gd name="T4" fmla="*/ 468 w 522"/>
                <a:gd name="T5" fmla="*/ 6 h 510"/>
                <a:gd name="T6" fmla="*/ 420 w 522"/>
                <a:gd name="T7" fmla="*/ 12 h 510"/>
                <a:gd name="T8" fmla="*/ 366 w 522"/>
                <a:gd name="T9" fmla="*/ 24 h 510"/>
                <a:gd name="T10" fmla="*/ 318 w 522"/>
                <a:gd name="T11" fmla="*/ 42 h 510"/>
                <a:gd name="T12" fmla="*/ 276 w 522"/>
                <a:gd name="T13" fmla="*/ 60 h 510"/>
                <a:gd name="T14" fmla="*/ 234 w 522"/>
                <a:gd name="T15" fmla="*/ 90 h 510"/>
                <a:gd name="T16" fmla="*/ 192 w 522"/>
                <a:gd name="T17" fmla="*/ 120 h 510"/>
                <a:gd name="T18" fmla="*/ 156 w 522"/>
                <a:gd name="T19" fmla="*/ 150 h 510"/>
                <a:gd name="T20" fmla="*/ 120 w 522"/>
                <a:gd name="T21" fmla="*/ 186 h 510"/>
                <a:gd name="T22" fmla="*/ 90 w 522"/>
                <a:gd name="T23" fmla="*/ 228 h 510"/>
                <a:gd name="T24" fmla="*/ 66 w 522"/>
                <a:gd name="T25" fmla="*/ 270 h 510"/>
                <a:gd name="T26" fmla="*/ 42 w 522"/>
                <a:gd name="T27" fmla="*/ 312 h 510"/>
                <a:gd name="T28" fmla="*/ 24 w 522"/>
                <a:gd name="T29" fmla="*/ 360 h 510"/>
                <a:gd name="T30" fmla="*/ 12 w 522"/>
                <a:gd name="T31" fmla="*/ 408 h 510"/>
                <a:gd name="T32" fmla="*/ 6 w 522"/>
                <a:gd name="T33" fmla="*/ 462 h 510"/>
                <a:gd name="T34" fmla="*/ 0 w 522"/>
                <a:gd name="T35" fmla="*/ 510 h 510"/>
                <a:gd name="T36" fmla="*/ 18 w 522"/>
                <a:gd name="T37" fmla="*/ 510 h 510"/>
                <a:gd name="T38" fmla="*/ 18 w 522"/>
                <a:gd name="T39" fmla="*/ 462 h 510"/>
                <a:gd name="T40" fmla="*/ 30 w 522"/>
                <a:gd name="T41" fmla="*/ 414 h 510"/>
                <a:gd name="T42" fmla="*/ 42 w 522"/>
                <a:gd name="T43" fmla="*/ 366 h 510"/>
                <a:gd name="T44" fmla="*/ 60 w 522"/>
                <a:gd name="T45" fmla="*/ 318 h 510"/>
                <a:gd name="T46" fmla="*/ 78 w 522"/>
                <a:gd name="T47" fmla="*/ 276 h 510"/>
                <a:gd name="T48" fmla="*/ 102 w 522"/>
                <a:gd name="T49" fmla="*/ 234 h 510"/>
                <a:gd name="T50" fmla="*/ 132 w 522"/>
                <a:gd name="T51" fmla="*/ 198 h 510"/>
                <a:gd name="T52" fmla="*/ 168 w 522"/>
                <a:gd name="T53" fmla="*/ 162 h 510"/>
                <a:gd name="T54" fmla="*/ 204 w 522"/>
                <a:gd name="T55" fmla="*/ 132 h 510"/>
                <a:gd name="T56" fmla="*/ 240 w 522"/>
                <a:gd name="T57" fmla="*/ 102 h 510"/>
                <a:gd name="T58" fmla="*/ 282 w 522"/>
                <a:gd name="T59" fmla="*/ 78 h 510"/>
                <a:gd name="T60" fmla="*/ 324 w 522"/>
                <a:gd name="T61" fmla="*/ 54 h 510"/>
                <a:gd name="T62" fmla="*/ 372 w 522"/>
                <a:gd name="T63" fmla="*/ 42 h 510"/>
                <a:gd name="T64" fmla="*/ 420 w 522"/>
                <a:gd name="T65" fmla="*/ 24 h 510"/>
                <a:gd name="T66" fmla="*/ 474 w 522"/>
                <a:gd name="T67" fmla="*/ 18 h 510"/>
                <a:gd name="T68" fmla="*/ 522 w 522"/>
                <a:gd name="T69" fmla="*/ 18 h 510"/>
                <a:gd name="T70" fmla="*/ 522 w 522"/>
                <a:gd name="T71" fmla="*/ 18 h 510"/>
                <a:gd name="T72" fmla="*/ 522 w 522"/>
                <a:gd name="T73" fmla="*/ 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22" h="510">
                  <a:moveTo>
                    <a:pt x="522" y="0"/>
                  </a:moveTo>
                  <a:lnTo>
                    <a:pt x="522" y="0"/>
                  </a:lnTo>
                  <a:lnTo>
                    <a:pt x="468" y="6"/>
                  </a:lnTo>
                  <a:lnTo>
                    <a:pt x="420" y="12"/>
                  </a:lnTo>
                  <a:lnTo>
                    <a:pt x="366" y="24"/>
                  </a:lnTo>
                  <a:lnTo>
                    <a:pt x="318" y="42"/>
                  </a:lnTo>
                  <a:lnTo>
                    <a:pt x="276" y="60"/>
                  </a:lnTo>
                  <a:lnTo>
                    <a:pt x="234" y="90"/>
                  </a:lnTo>
                  <a:lnTo>
                    <a:pt x="192" y="120"/>
                  </a:lnTo>
                  <a:lnTo>
                    <a:pt x="156" y="150"/>
                  </a:lnTo>
                  <a:lnTo>
                    <a:pt x="120" y="186"/>
                  </a:lnTo>
                  <a:lnTo>
                    <a:pt x="90" y="228"/>
                  </a:lnTo>
                  <a:lnTo>
                    <a:pt x="66" y="270"/>
                  </a:lnTo>
                  <a:lnTo>
                    <a:pt x="42" y="312"/>
                  </a:lnTo>
                  <a:lnTo>
                    <a:pt x="24" y="360"/>
                  </a:lnTo>
                  <a:lnTo>
                    <a:pt x="12" y="408"/>
                  </a:lnTo>
                  <a:lnTo>
                    <a:pt x="6" y="462"/>
                  </a:lnTo>
                  <a:lnTo>
                    <a:pt x="0" y="510"/>
                  </a:lnTo>
                  <a:lnTo>
                    <a:pt x="18" y="510"/>
                  </a:lnTo>
                  <a:lnTo>
                    <a:pt x="18" y="462"/>
                  </a:lnTo>
                  <a:lnTo>
                    <a:pt x="30" y="414"/>
                  </a:lnTo>
                  <a:lnTo>
                    <a:pt x="42" y="366"/>
                  </a:lnTo>
                  <a:lnTo>
                    <a:pt x="60" y="318"/>
                  </a:lnTo>
                  <a:lnTo>
                    <a:pt x="78" y="276"/>
                  </a:lnTo>
                  <a:lnTo>
                    <a:pt x="102" y="234"/>
                  </a:lnTo>
                  <a:lnTo>
                    <a:pt x="132" y="198"/>
                  </a:lnTo>
                  <a:lnTo>
                    <a:pt x="168" y="162"/>
                  </a:lnTo>
                  <a:lnTo>
                    <a:pt x="204" y="132"/>
                  </a:lnTo>
                  <a:lnTo>
                    <a:pt x="240" y="102"/>
                  </a:lnTo>
                  <a:lnTo>
                    <a:pt x="282" y="78"/>
                  </a:lnTo>
                  <a:lnTo>
                    <a:pt x="324" y="54"/>
                  </a:lnTo>
                  <a:lnTo>
                    <a:pt x="372" y="42"/>
                  </a:lnTo>
                  <a:lnTo>
                    <a:pt x="420" y="24"/>
                  </a:lnTo>
                  <a:lnTo>
                    <a:pt x="474" y="18"/>
                  </a:lnTo>
                  <a:lnTo>
                    <a:pt x="522" y="18"/>
                  </a:lnTo>
                  <a:lnTo>
                    <a:pt x="522" y="18"/>
                  </a:lnTo>
                  <a:lnTo>
                    <a:pt x="522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3" name="Freeform 61"/>
            <p:cNvSpPr>
              <a:spLocks/>
            </p:cNvSpPr>
            <p:nvPr/>
          </p:nvSpPr>
          <p:spPr bwMode="auto">
            <a:xfrm>
              <a:off x="4536" y="1497"/>
              <a:ext cx="546" cy="534"/>
            </a:xfrm>
            <a:custGeom>
              <a:avLst/>
              <a:gdLst>
                <a:gd name="T0" fmla="*/ 546 w 546"/>
                <a:gd name="T1" fmla="*/ 534 h 534"/>
                <a:gd name="T2" fmla="*/ 546 w 546"/>
                <a:gd name="T3" fmla="*/ 534 h 534"/>
                <a:gd name="T4" fmla="*/ 540 w 546"/>
                <a:gd name="T5" fmla="*/ 480 h 534"/>
                <a:gd name="T6" fmla="*/ 534 w 546"/>
                <a:gd name="T7" fmla="*/ 426 h 534"/>
                <a:gd name="T8" fmla="*/ 522 w 546"/>
                <a:gd name="T9" fmla="*/ 372 h 534"/>
                <a:gd name="T10" fmla="*/ 504 w 546"/>
                <a:gd name="T11" fmla="*/ 324 h 534"/>
                <a:gd name="T12" fmla="*/ 480 w 546"/>
                <a:gd name="T13" fmla="*/ 276 h 534"/>
                <a:gd name="T14" fmla="*/ 450 w 546"/>
                <a:gd name="T15" fmla="*/ 234 h 534"/>
                <a:gd name="T16" fmla="*/ 420 w 546"/>
                <a:gd name="T17" fmla="*/ 192 h 534"/>
                <a:gd name="T18" fmla="*/ 384 w 546"/>
                <a:gd name="T19" fmla="*/ 156 h 534"/>
                <a:gd name="T20" fmla="*/ 348 w 546"/>
                <a:gd name="T21" fmla="*/ 120 h 534"/>
                <a:gd name="T22" fmla="*/ 306 w 546"/>
                <a:gd name="T23" fmla="*/ 90 h 534"/>
                <a:gd name="T24" fmla="*/ 258 w 546"/>
                <a:gd name="T25" fmla="*/ 66 h 534"/>
                <a:gd name="T26" fmla="*/ 210 w 546"/>
                <a:gd name="T27" fmla="*/ 42 h 534"/>
                <a:gd name="T28" fmla="*/ 162 w 546"/>
                <a:gd name="T29" fmla="*/ 24 h 534"/>
                <a:gd name="T30" fmla="*/ 114 w 546"/>
                <a:gd name="T31" fmla="*/ 12 h 534"/>
                <a:gd name="T32" fmla="*/ 60 w 546"/>
                <a:gd name="T33" fmla="*/ 6 h 534"/>
                <a:gd name="T34" fmla="*/ 0 w 546"/>
                <a:gd name="T35" fmla="*/ 0 h 534"/>
                <a:gd name="T36" fmla="*/ 0 w 546"/>
                <a:gd name="T37" fmla="*/ 18 h 534"/>
                <a:gd name="T38" fmla="*/ 54 w 546"/>
                <a:gd name="T39" fmla="*/ 18 h 534"/>
                <a:gd name="T40" fmla="*/ 108 w 546"/>
                <a:gd name="T41" fmla="*/ 30 h 534"/>
                <a:gd name="T42" fmla="*/ 156 w 546"/>
                <a:gd name="T43" fmla="*/ 42 h 534"/>
                <a:gd name="T44" fmla="*/ 204 w 546"/>
                <a:gd name="T45" fmla="*/ 60 h 534"/>
                <a:gd name="T46" fmla="*/ 252 w 546"/>
                <a:gd name="T47" fmla="*/ 78 h 534"/>
                <a:gd name="T48" fmla="*/ 294 w 546"/>
                <a:gd name="T49" fmla="*/ 102 h 534"/>
                <a:gd name="T50" fmla="*/ 336 w 546"/>
                <a:gd name="T51" fmla="*/ 132 h 534"/>
                <a:gd name="T52" fmla="*/ 372 w 546"/>
                <a:gd name="T53" fmla="*/ 168 h 534"/>
                <a:gd name="T54" fmla="*/ 408 w 546"/>
                <a:gd name="T55" fmla="*/ 204 h 534"/>
                <a:gd name="T56" fmla="*/ 438 w 546"/>
                <a:gd name="T57" fmla="*/ 246 h 534"/>
                <a:gd name="T58" fmla="*/ 462 w 546"/>
                <a:gd name="T59" fmla="*/ 288 h 534"/>
                <a:gd name="T60" fmla="*/ 486 w 546"/>
                <a:gd name="T61" fmla="*/ 330 h 534"/>
                <a:gd name="T62" fmla="*/ 504 w 546"/>
                <a:gd name="T63" fmla="*/ 378 h 534"/>
                <a:gd name="T64" fmla="*/ 516 w 546"/>
                <a:gd name="T65" fmla="*/ 426 h 534"/>
                <a:gd name="T66" fmla="*/ 528 w 546"/>
                <a:gd name="T67" fmla="*/ 480 h 534"/>
                <a:gd name="T68" fmla="*/ 528 w 546"/>
                <a:gd name="T69" fmla="*/ 534 h 534"/>
                <a:gd name="T70" fmla="*/ 528 w 546"/>
                <a:gd name="T71" fmla="*/ 534 h 534"/>
                <a:gd name="T72" fmla="*/ 546 w 546"/>
                <a:gd name="T73" fmla="*/ 534 h 5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46" h="534">
                  <a:moveTo>
                    <a:pt x="546" y="534"/>
                  </a:moveTo>
                  <a:lnTo>
                    <a:pt x="546" y="534"/>
                  </a:lnTo>
                  <a:lnTo>
                    <a:pt x="540" y="480"/>
                  </a:lnTo>
                  <a:lnTo>
                    <a:pt x="534" y="426"/>
                  </a:lnTo>
                  <a:lnTo>
                    <a:pt x="522" y="372"/>
                  </a:lnTo>
                  <a:lnTo>
                    <a:pt x="504" y="324"/>
                  </a:lnTo>
                  <a:lnTo>
                    <a:pt x="480" y="276"/>
                  </a:lnTo>
                  <a:lnTo>
                    <a:pt x="450" y="234"/>
                  </a:lnTo>
                  <a:lnTo>
                    <a:pt x="420" y="192"/>
                  </a:lnTo>
                  <a:lnTo>
                    <a:pt x="384" y="156"/>
                  </a:lnTo>
                  <a:lnTo>
                    <a:pt x="348" y="120"/>
                  </a:lnTo>
                  <a:lnTo>
                    <a:pt x="306" y="90"/>
                  </a:lnTo>
                  <a:lnTo>
                    <a:pt x="258" y="66"/>
                  </a:lnTo>
                  <a:lnTo>
                    <a:pt x="210" y="42"/>
                  </a:lnTo>
                  <a:lnTo>
                    <a:pt x="162" y="24"/>
                  </a:lnTo>
                  <a:lnTo>
                    <a:pt x="114" y="12"/>
                  </a:lnTo>
                  <a:lnTo>
                    <a:pt x="60" y="6"/>
                  </a:lnTo>
                  <a:lnTo>
                    <a:pt x="0" y="0"/>
                  </a:lnTo>
                  <a:lnTo>
                    <a:pt x="0" y="18"/>
                  </a:lnTo>
                  <a:lnTo>
                    <a:pt x="54" y="18"/>
                  </a:lnTo>
                  <a:lnTo>
                    <a:pt x="108" y="30"/>
                  </a:lnTo>
                  <a:lnTo>
                    <a:pt x="156" y="42"/>
                  </a:lnTo>
                  <a:lnTo>
                    <a:pt x="204" y="60"/>
                  </a:lnTo>
                  <a:lnTo>
                    <a:pt x="252" y="78"/>
                  </a:lnTo>
                  <a:lnTo>
                    <a:pt x="294" y="102"/>
                  </a:lnTo>
                  <a:lnTo>
                    <a:pt x="336" y="132"/>
                  </a:lnTo>
                  <a:lnTo>
                    <a:pt x="372" y="168"/>
                  </a:lnTo>
                  <a:lnTo>
                    <a:pt x="408" y="204"/>
                  </a:lnTo>
                  <a:lnTo>
                    <a:pt x="438" y="246"/>
                  </a:lnTo>
                  <a:lnTo>
                    <a:pt x="462" y="288"/>
                  </a:lnTo>
                  <a:lnTo>
                    <a:pt x="486" y="330"/>
                  </a:lnTo>
                  <a:lnTo>
                    <a:pt x="504" y="378"/>
                  </a:lnTo>
                  <a:lnTo>
                    <a:pt x="516" y="426"/>
                  </a:lnTo>
                  <a:lnTo>
                    <a:pt x="528" y="480"/>
                  </a:lnTo>
                  <a:lnTo>
                    <a:pt x="528" y="534"/>
                  </a:lnTo>
                  <a:lnTo>
                    <a:pt x="528" y="534"/>
                  </a:lnTo>
                  <a:lnTo>
                    <a:pt x="546" y="534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4" name="Freeform 62"/>
            <p:cNvSpPr>
              <a:spLocks/>
            </p:cNvSpPr>
            <p:nvPr/>
          </p:nvSpPr>
          <p:spPr bwMode="auto">
            <a:xfrm>
              <a:off x="4536" y="2031"/>
              <a:ext cx="546" cy="528"/>
            </a:xfrm>
            <a:custGeom>
              <a:avLst/>
              <a:gdLst>
                <a:gd name="T0" fmla="*/ 0 w 546"/>
                <a:gd name="T1" fmla="*/ 528 h 528"/>
                <a:gd name="T2" fmla="*/ 0 w 546"/>
                <a:gd name="T3" fmla="*/ 528 h 528"/>
                <a:gd name="T4" fmla="*/ 60 w 546"/>
                <a:gd name="T5" fmla="*/ 528 h 528"/>
                <a:gd name="T6" fmla="*/ 114 w 546"/>
                <a:gd name="T7" fmla="*/ 516 h 528"/>
                <a:gd name="T8" fmla="*/ 162 w 546"/>
                <a:gd name="T9" fmla="*/ 504 h 528"/>
                <a:gd name="T10" fmla="*/ 210 w 546"/>
                <a:gd name="T11" fmla="*/ 486 h 528"/>
                <a:gd name="T12" fmla="*/ 258 w 546"/>
                <a:gd name="T13" fmla="*/ 468 h 528"/>
                <a:gd name="T14" fmla="*/ 306 w 546"/>
                <a:gd name="T15" fmla="*/ 438 h 528"/>
                <a:gd name="T16" fmla="*/ 348 w 546"/>
                <a:gd name="T17" fmla="*/ 408 h 528"/>
                <a:gd name="T18" fmla="*/ 384 w 546"/>
                <a:gd name="T19" fmla="*/ 372 h 528"/>
                <a:gd name="T20" fmla="*/ 420 w 546"/>
                <a:gd name="T21" fmla="*/ 336 h 528"/>
                <a:gd name="T22" fmla="*/ 450 w 546"/>
                <a:gd name="T23" fmla="*/ 294 h 528"/>
                <a:gd name="T24" fmla="*/ 480 w 546"/>
                <a:gd name="T25" fmla="*/ 252 h 528"/>
                <a:gd name="T26" fmla="*/ 504 w 546"/>
                <a:gd name="T27" fmla="*/ 204 h 528"/>
                <a:gd name="T28" fmla="*/ 522 w 546"/>
                <a:gd name="T29" fmla="*/ 156 h 528"/>
                <a:gd name="T30" fmla="*/ 534 w 546"/>
                <a:gd name="T31" fmla="*/ 108 h 528"/>
                <a:gd name="T32" fmla="*/ 540 w 546"/>
                <a:gd name="T33" fmla="*/ 54 h 528"/>
                <a:gd name="T34" fmla="*/ 546 w 546"/>
                <a:gd name="T35" fmla="*/ 0 h 528"/>
                <a:gd name="T36" fmla="*/ 528 w 546"/>
                <a:gd name="T37" fmla="*/ 0 h 528"/>
                <a:gd name="T38" fmla="*/ 528 w 546"/>
                <a:gd name="T39" fmla="*/ 54 h 528"/>
                <a:gd name="T40" fmla="*/ 516 w 546"/>
                <a:gd name="T41" fmla="*/ 102 h 528"/>
                <a:gd name="T42" fmla="*/ 504 w 546"/>
                <a:gd name="T43" fmla="*/ 150 h 528"/>
                <a:gd name="T44" fmla="*/ 486 w 546"/>
                <a:gd name="T45" fmla="*/ 198 h 528"/>
                <a:gd name="T46" fmla="*/ 462 w 546"/>
                <a:gd name="T47" fmla="*/ 246 h 528"/>
                <a:gd name="T48" fmla="*/ 438 w 546"/>
                <a:gd name="T49" fmla="*/ 288 h 528"/>
                <a:gd name="T50" fmla="*/ 408 w 546"/>
                <a:gd name="T51" fmla="*/ 324 h 528"/>
                <a:gd name="T52" fmla="*/ 372 w 546"/>
                <a:gd name="T53" fmla="*/ 360 h 528"/>
                <a:gd name="T54" fmla="*/ 336 w 546"/>
                <a:gd name="T55" fmla="*/ 396 h 528"/>
                <a:gd name="T56" fmla="*/ 294 w 546"/>
                <a:gd name="T57" fmla="*/ 426 h 528"/>
                <a:gd name="T58" fmla="*/ 252 w 546"/>
                <a:gd name="T59" fmla="*/ 450 h 528"/>
                <a:gd name="T60" fmla="*/ 204 w 546"/>
                <a:gd name="T61" fmla="*/ 474 h 528"/>
                <a:gd name="T62" fmla="*/ 156 w 546"/>
                <a:gd name="T63" fmla="*/ 492 h 528"/>
                <a:gd name="T64" fmla="*/ 108 w 546"/>
                <a:gd name="T65" fmla="*/ 504 h 528"/>
                <a:gd name="T66" fmla="*/ 54 w 546"/>
                <a:gd name="T67" fmla="*/ 510 h 528"/>
                <a:gd name="T68" fmla="*/ 0 w 546"/>
                <a:gd name="T69" fmla="*/ 516 h 528"/>
                <a:gd name="T70" fmla="*/ 0 w 546"/>
                <a:gd name="T71" fmla="*/ 516 h 528"/>
                <a:gd name="T72" fmla="*/ 0 w 546"/>
                <a:gd name="T73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46" h="528">
                  <a:moveTo>
                    <a:pt x="0" y="528"/>
                  </a:moveTo>
                  <a:lnTo>
                    <a:pt x="0" y="528"/>
                  </a:lnTo>
                  <a:lnTo>
                    <a:pt x="60" y="528"/>
                  </a:lnTo>
                  <a:lnTo>
                    <a:pt x="114" y="516"/>
                  </a:lnTo>
                  <a:lnTo>
                    <a:pt x="162" y="504"/>
                  </a:lnTo>
                  <a:lnTo>
                    <a:pt x="210" y="486"/>
                  </a:lnTo>
                  <a:lnTo>
                    <a:pt x="258" y="468"/>
                  </a:lnTo>
                  <a:lnTo>
                    <a:pt x="306" y="438"/>
                  </a:lnTo>
                  <a:lnTo>
                    <a:pt x="348" y="408"/>
                  </a:lnTo>
                  <a:lnTo>
                    <a:pt x="384" y="372"/>
                  </a:lnTo>
                  <a:lnTo>
                    <a:pt x="420" y="336"/>
                  </a:lnTo>
                  <a:lnTo>
                    <a:pt x="450" y="294"/>
                  </a:lnTo>
                  <a:lnTo>
                    <a:pt x="480" y="252"/>
                  </a:lnTo>
                  <a:lnTo>
                    <a:pt x="504" y="204"/>
                  </a:lnTo>
                  <a:lnTo>
                    <a:pt x="522" y="156"/>
                  </a:lnTo>
                  <a:lnTo>
                    <a:pt x="534" y="108"/>
                  </a:lnTo>
                  <a:lnTo>
                    <a:pt x="540" y="54"/>
                  </a:lnTo>
                  <a:lnTo>
                    <a:pt x="546" y="0"/>
                  </a:lnTo>
                  <a:lnTo>
                    <a:pt x="528" y="0"/>
                  </a:lnTo>
                  <a:lnTo>
                    <a:pt x="528" y="54"/>
                  </a:lnTo>
                  <a:lnTo>
                    <a:pt x="516" y="102"/>
                  </a:lnTo>
                  <a:lnTo>
                    <a:pt x="504" y="150"/>
                  </a:lnTo>
                  <a:lnTo>
                    <a:pt x="486" y="198"/>
                  </a:lnTo>
                  <a:lnTo>
                    <a:pt x="462" y="246"/>
                  </a:lnTo>
                  <a:lnTo>
                    <a:pt x="438" y="288"/>
                  </a:lnTo>
                  <a:lnTo>
                    <a:pt x="408" y="324"/>
                  </a:lnTo>
                  <a:lnTo>
                    <a:pt x="372" y="360"/>
                  </a:lnTo>
                  <a:lnTo>
                    <a:pt x="336" y="396"/>
                  </a:lnTo>
                  <a:lnTo>
                    <a:pt x="294" y="426"/>
                  </a:lnTo>
                  <a:lnTo>
                    <a:pt x="252" y="450"/>
                  </a:lnTo>
                  <a:lnTo>
                    <a:pt x="204" y="474"/>
                  </a:lnTo>
                  <a:lnTo>
                    <a:pt x="156" y="492"/>
                  </a:lnTo>
                  <a:lnTo>
                    <a:pt x="108" y="504"/>
                  </a:lnTo>
                  <a:lnTo>
                    <a:pt x="54" y="510"/>
                  </a:lnTo>
                  <a:lnTo>
                    <a:pt x="0" y="516"/>
                  </a:lnTo>
                  <a:lnTo>
                    <a:pt x="0" y="516"/>
                  </a:lnTo>
                  <a:lnTo>
                    <a:pt x="0" y="52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5" name="Freeform 63"/>
            <p:cNvSpPr>
              <a:spLocks/>
            </p:cNvSpPr>
            <p:nvPr/>
          </p:nvSpPr>
          <p:spPr bwMode="auto">
            <a:xfrm>
              <a:off x="3972" y="2007"/>
              <a:ext cx="564" cy="552"/>
            </a:xfrm>
            <a:custGeom>
              <a:avLst/>
              <a:gdLst>
                <a:gd name="T0" fmla="*/ 0 w 564"/>
                <a:gd name="T1" fmla="*/ 0 h 552"/>
                <a:gd name="T2" fmla="*/ 0 w 564"/>
                <a:gd name="T3" fmla="*/ 0 h 552"/>
                <a:gd name="T4" fmla="*/ 6 w 564"/>
                <a:gd name="T5" fmla="*/ 60 h 552"/>
                <a:gd name="T6" fmla="*/ 12 w 564"/>
                <a:gd name="T7" fmla="*/ 114 h 552"/>
                <a:gd name="T8" fmla="*/ 30 w 564"/>
                <a:gd name="T9" fmla="*/ 168 h 552"/>
                <a:gd name="T10" fmla="*/ 48 w 564"/>
                <a:gd name="T11" fmla="*/ 216 h 552"/>
                <a:gd name="T12" fmla="*/ 72 w 564"/>
                <a:gd name="T13" fmla="*/ 264 h 552"/>
                <a:gd name="T14" fmla="*/ 102 w 564"/>
                <a:gd name="T15" fmla="*/ 312 h 552"/>
                <a:gd name="T16" fmla="*/ 132 w 564"/>
                <a:gd name="T17" fmla="*/ 354 h 552"/>
                <a:gd name="T18" fmla="*/ 168 w 564"/>
                <a:gd name="T19" fmla="*/ 390 h 552"/>
                <a:gd name="T20" fmla="*/ 210 w 564"/>
                <a:gd name="T21" fmla="*/ 426 h 552"/>
                <a:gd name="T22" fmla="*/ 252 w 564"/>
                <a:gd name="T23" fmla="*/ 462 h 552"/>
                <a:gd name="T24" fmla="*/ 300 w 564"/>
                <a:gd name="T25" fmla="*/ 486 h 552"/>
                <a:gd name="T26" fmla="*/ 348 w 564"/>
                <a:gd name="T27" fmla="*/ 510 h 552"/>
                <a:gd name="T28" fmla="*/ 396 w 564"/>
                <a:gd name="T29" fmla="*/ 528 h 552"/>
                <a:gd name="T30" fmla="*/ 450 w 564"/>
                <a:gd name="T31" fmla="*/ 540 h 552"/>
                <a:gd name="T32" fmla="*/ 510 w 564"/>
                <a:gd name="T33" fmla="*/ 552 h 552"/>
                <a:gd name="T34" fmla="*/ 564 w 564"/>
                <a:gd name="T35" fmla="*/ 552 h 552"/>
                <a:gd name="T36" fmla="*/ 564 w 564"/>
                <a:gd name="T37" fmla="*/ 540 h 552"/>
                <a:gd name="T38" fmla="*/ 510 w 564"/>
                <a:gd name="T39" fmla="*/ 534 h 552"/>
                <a:gd name="T40" fmla="*/ 456 w 564"/>
                <a:gd name="T41" fmla="*/ 528 h 552"/>
                <a:gd name="T42" fmla="*/ 402 w 564"/>
                <a:gd name="T43" fmla="*/ 516 h 552"/>
                <a:gd name="T44" fmla="*/ 354 w 564"/>
                <a:gd name="T45" fmla="*/ 498 h 552"/>
                <a:gd name="T46" fmla="*/ 306 w 564"/>
                <a:gd name="T47" fmla="*/ 474 h 552"/>
                <a:gd name="T48" fmla="*/ 258 w 564"/>
                <a:gd name="T49" fmla="*/ 444 h 552"/>
                <a:gd name="T50" fmla="*/ 216 w 564"/>
                <a:gd name="T51" fmla="*/ 414 h 552"/>
                <a:gd name="T52" fmla="*/ 180 w 564"/>
                <a:gd name="T53" fmla="*/ 378 h 552"/>
                <a:gd name="T54" fmla="*/ 144 w 564"/>
                <a:gd name="T55" fmla="*/ 342 h 552"/>
                <a:gd name="T56" fmla="*/ 114 w 564"/>
                <a:gd name="T57" fmla="*/ 300 h 552"/>
                <a:gd name="T58" fmla="*/ 84 w 564"/>
                <a:gd name="T59" fmla="*/ 258 h 552"/>
                <a:gd name="T60" fmla="*/ 60 w 564"/>
                <a:gd name="T61" fmla="*/ 210 h 552"/>
                <a:gd name="T62" fmla="*/ 42 w 564"/>
                <a:gd name="T63" fmla="*/ 162 h 552"/>
                <a:gd name="T64" fmla="*/ 30 w 564"/>
                <a:gd name="T65" fmla="*/ 108 h 552"/>
                <a:gd name="T66" fmla="*/ 24 w 564"/>
                <a:gd name="T67" fmla="*/ 54 h 552"/>
                <a:gd name="T68" fmla="*/ 18 w 564"/>
                <a:gd name="T69" fmla="*/ 0 h 552"/>
                <a:gd name="T70" fmla="*/ 18 w 564"/>
                <a:gd name="T71" fmla="*/ 0 h 552"/>
                <a:gd name="T72" fmla="*/ 0 w 564"/>
                <a:gd name="T73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64" h="552">
                  <a:moveTo>
                    <a:pt x="0" y="0"/>
                  </a:moveTo>
                  <a:lnTo>
                    <a:pt x="0" y="0"/>
                  </a:lnTo>
                  <a:lnTo>
                    <a:pt x="6" y="60"/>
                  </a:lnTo>
                  <a:lnTo>
                    <a:pt x="12" y="114"/>
                  </a:lnTo>
                  <a:lnTo>
                    <a:pt x="30" y="168"/>
                  </a:lnTo>
                  <a:lnTo>
                    <a:pt x="48" y="216"/>
                  </a:lnTo>
                  <a:lnTo>
                    <a:pt x="72" y="264"/>
                  </a:lnTo>
                  <a:lnTo>
                    <a:pt x="102" y="312"/>
                  </a:lnTo>
                  <a:lnTo>
                    <a:pt x="132" y="354"/>
                  </a:lnTo>
                  <a:lnTo>
                    <a:pt x="168" y="390"/>
                  </a:lnTo>
                  <a:lnTo>
                    <a:pt x="210" y="426"/>
                  </a:lnTo>
                  <a:lnTo>
                    <a:pt x="252" y="462"/>
                  </a:lnTo>
                  <a:lnTo>
                    <a:pt x="300" y="486"/>
                  </a:lnTo>
                  <a:lnTo>
                    <a:pt x="348" y="510"/>
                  </a:lnTo>
                  <a:lnTo>
                    <a:pt x="396" y="528"/>
                  </a:lnTo>
                  <a:lnTo>
                    <a:pt x="450" y="540"/>
                  </a:lnTo>
                  <a:lnTo>
                    <a:pt x="510" y="552"/>
                  </a:lnTo>
                  <a:lnTo>
                    <a:pt x="564" y="552"/>
                  </a:lnTo>
                  <a:lnTo>
                    <a:pt x="564" y="540"/>
                  </a:lnTo>
                  <a:lnTo>
                    <a:pt x="510" y="534"/>
                  </a:lnTo>
                  <a:lnTo>
                    <a:pt x="456" y="528"/>
                  </a:lnTo>
                  <a:lnTo>
                    <a:pt x="402" y="516"/>
                  </a:lnTo>
                  <a:lnTo>
                    <a:pt x="354" y="498"/>
                  </a:lnTo>
                  <a:lnTo>
                    <a:pt x="306" y="474"/>
                  </a:lnTo>
                  <a:lnTo>
                    <a:pt x="258" y="444"/>
                  </a:lnTo>
                  <a:lnTo>
                    <a:pt x="216" y="414"/>
                  </a:lnTo>
                  <a:lnTo>
                    <a:pt x="180" y="378"/>
                  </a:lnTo>
                  <a:lnTo>
                    <a:pt x="144" y="342"/>
                  </a:lnTo>
                  <a:lnTo>
                    <a:pt x="114" y="300"/>
                  </a:lnTo>
                  <a:lnTo>
                    <a:pt x="84" y="258"/>
                  </a:lnTo>
                  <a:lnTo>
                    <a:pt x="60" y="210"/>
                  </a:lnTo>
                  <a:lnTo>
                    <a:pt x="42" y="162"/>
                  </a:lnTo>
                  <a:lnTo>
                    <a:pt x="30" y="108"/>
                  </a:lnTo>
                  <a:lnTo>
                    <a:pt x="24" y="54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6" name="Freeform 64"/>
            <p:cNvSpPr>
              <a:spLocks/>
            </p:cNvSpPr>
            <p:nvPr/>
          </p:nvSpPr>
          <p:spPr bwMode="auto">
            <a:xfrm>
              <a:off x="3972" y="1455"/>
              <a:ext cx="564" cy="552"/>
            </a:xfrm>
            <a:custGeom>
              <a:avLst/>
              <a:gdLst>
                <a:gd name="T0" fmla="*/ 564 w 564"/>
                <a:gd name="T1" fmla="*/ 0 h 552"/>
                <a:gd name="T2" fmla="*/ 564 w 564"/>
                <a:gd name="T3" fmla="*/ 0 h 552"/>
                <a:gd name="T4" fmla="*/ 510 w 564"/>
                <a:gd name="T5" fmla="*/ 6 h 552"/>
                <a:gd name="T6" fmla="*/ 450 w 564"/>
                <a:gd name="T7" fmla="*/ 12 h 552"/>
                <a:gd name="T8" fmla="*/ 396 w 564"/>
                <a:gd name="T9" fmla="*/ 30 h 552"/>
                <a:gd name="T10" fmla="*/ 348 w 564"/>
                <a:gd name="T11" fmla="*/ 48 h 552"/>
                <a:gd name="T12" fmla="*/ 300 w 564"/>
                <a:gd name="T13" fmla="*/ 72 h 552"/>
                <a:gd name="T14" fmla="*/ 252 w 564"/>
                <a:gd name="T15" fmla="*/ 96 h 552"/>
                <a:gd name="T16" fmla="*/ 210 w 564"/>
                <a:gd name="T17" fmla="*/ 126 h 552"/>
                <a:gd name="T18" fmla="*/ 168 w 564"/>
                <a:gd name="T19" fmla="*/ 162 h 552"/>
                <a:gd name="T20" fmla="*/ 132 w 564"/>
                <a:gd name="T21" fmla="*/ 204 h 552"/>
                <a:gd name="T22" fmla="*/ 102 w 564"/>
                <a:gd name="T23" fmla="*/ 246 h 552"/>
                <a:gd name="T24" fmla="*/ 72 w 564"/>
                <a:gd name="T25" fmla="*/ 294 h 552"/>
                <a:gd name="T26" fmla="*/ 48 w 564"/>
                <a:gd name="T27" fmla="*/ 342 h 552"/>
                <a:gd name="T28" fmla="*/ 30 w 564"/>
                <a:gd name="T29" fmla="*/ 390 h 552"/>
                <a:gd name="T30" fmla="*/ 12 w 564"/>
                <a:gd name="T31" fmla="*/ 444 h 552"/>
                <a:gd name="T32" fmla="*/ 6 w 564"/>
                <a:gd name="T33" fmla="*/ 498 h 552"/>
                <a:gd name="T34" fmla="*/ 0 w 564"/>
                <a:gd name="T35" fmla="*/ 552 h 552"/>
                <a:gd name="T36" fmla="*/ 18 w 564"/>
                <a:gd name="T37" fmla="*/ 552 h 552"/>
                <a:gd name="T38" fmla="*/ 24 w 564"/>
                <a:gd name="T39" fmla="*/ 498 h 552"/>
                <a:gd name="T40" fmla="*/ 30 w 564"/>
                <a:gd name="T41" fmla="*/ 444 h 552"/>
                <a:gd name="T42" fmla="*/ 42 w 564"/>
                <a:gd name="T43" fmla="*/ 396 h 552"/>
                <a:gd name="T44" fmla="*/ 60 w 564"/>
                <a:gd name="T45" fmla="*/ 348 h 552"/>
                <a:gd name="T46" fmla="*/ 84 w 564"/>
                <a:gd name="T47" fmla="*/ 300 h 552"/>
                <a:gd name="T48" fmla="*/ 114 w 564"/>
                <a:gd name="T49" fmla="*/ 252 h 552"/>
                <a:gd name="T50" fmla="*/ 144 w 564"/>
                <a:gd name="T51" fmla="*/ 216 h 552"/>
                <a:gd name="T52" fmla="*/ 180 w 564"/>
                <a:gd name="T53" fmla="*/ 174 h 552"/>
                <a:gd name="T54" fmla="*/ 216 w 564"/>
                <a:gd name="T55" fmla="*/ 138 h 552"/>
                <a:gd name="T56" fmla="*/ 258 w 564"/>
                <a:gd name="T57" fmla="*/ 108 h 552"/>
                <a:gd name="T58" fmla="*/ 306 w 564"/>
                <a:gd name="T59" fmla="*/ 84 h 552"/>
                <a:gd name="T60" fmla="*/ 354 w 564"/>
                <a:gd name="T61" fmla="*/ 60 h 552"/>
                <a:gd name="T62" fmla="*/ 402 w 564"/>
                <a:gd name="T63" fmla="*/ 42 h 552"/>
                <a:gd name="T64" fmla="*/ 456 w 564"/>
                <a:gd name="T65" fmla="*/ 30 h 552"/>
                <a:gd name="T66" fmla="*/ 510 w 564"/>
                <a:gd name="T67" fmla="*/ 24 h 552"/>
                <a:gd name="T68" fmla="*/ 564 w 564"/>
                <a:gd name="T69" fmla="*/ 18 h 552"/>
                <a:gd name="T70" fmla="*/ 564 w 564"/>
                <a:gd name="T71" fmla="*/ 18 h 552"/>
                <a:gd name="T72" fmla="*/ 564 w 564"/>
                <a:gd name="T73" fmla="*/ 0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64" h="552">
                  <a:moveTo>
                    <a:pt x="564" y="0"/>
                  </a:moveTo>
                  <a:lnTo>
                    <a:pt x="564" y="0"/>
                  </a:lnTo>
                  <a:lnTo>
                    <a:pt x="510" y="6"/>
                  </a:lnTo>
                  <a:lnTo>
                    <a:pt x="450" y="12"/>
                  </a:lnTo>
                  <a:lnTo>
                    <a:pt x="396" y="30"/>
                  </a:lnTo>
                  <a:lnTo>
                    <a:pt x="348" y="48"/>
                  </a:lnTo>
                  <a:lnTo>
                    <a:pt x="300" y="72"/>
                  </a:lnTo>
                  <a:lnTo>
                    <a:pt x="252" y="96"/>
                  </a:lnTo>
                  <a:lnTo>
                    <a:pt x="210" y="126"/>
                  </a:lnTo>
                  <a:lnTo>
                    <a:pt x="168" y="162"/>
                  </a:lnTo>
                  <a:lnTo>
                    <a:pt x="132" y="204"/>
                  </a:lnTo>
                  <a:lnTo>
                    <a:pt x="102" y="246"/>
                  </a:lnTo>
                  <a:lnTo>
                    <a:pt x="72" y="294"/>
                  </a:lnTo>
                  <a:lnTo>
                    <a:pt x="48" y="342"/>
                  </a:lnTo>
                  <a:lnTo>
                    <a:pt x="30" y="390"/>
                  </a:lnTo>
                  <a:lnTo>
                    <a:pt x="12" y="444"/>
                  </a:lnTo>
                  <a:lnTo>
                    <a:pt x="6" y="498"/>
                  </a:lnTo>
                  <a:lnTo>
                    <a:pt x="0" y="552"/>
                  </a:lnTo>
                  <a:lnTo>
                    <a:pt x="18" y="552"/>
                  </a:lnTo>
                  <a:lnTo>
                    <a:pt x="24" y="498"/>
                  </a:lnTo>
                  <a:lnTo>
                    <a:pt x="30" y="444"/>
                  </a:lnTo>
                  <a:lnTo>
                    <a:pt x="42" y="396"/>
                  </a:lnTo>
                  <a:lnTo>
                    <a:pt x="60" y="348"/>
                  </a:lnTo>
                  <a:lnTo>
                    <a:pt x="84" y="300"/>
                  </a:lnTo>
                  <a:lnTo>
                    <a:pt x="114" y="252"/>
                  </a:lnTo>
                  <a:lnTo>
                    <a:pt x="144" y="216"/>
                  </a:lnTo>
                  <a:lnTo>
                    <a:pt x="180" y="174"/>
                  </a:lnTo>
                  <a:lnTo>
                    <a:pt x="216" y="138"/>
                  </a:lnTo>
                  <a:lnTo>
                    <a:pt x="258" y="108"/>
                  </a:lnTo>
                  <a:lnTo>
                    <a:pt x="306" y="84"/>
                  </a:lnTo>
                  <a:lnTo>
                    <a:pt x="354" y="60"/>
                  </a:lnTo>
                  <a:lnTo>
                    <a:pt x="402" y="42"/>
                  </a:lnTo>
                  <a:lnTo>
                    <a:pt x="456" y="30"/>
                  </a:lnTo>
                  <a:lnTo>
                    <a:pt x="510" y="24"/>
                  </a:lnTo>
                  <a:lnTo>
                    <a:pt x="564" y="18"/>
                  </a:lnTo>
                  <a:lnTo>
                    <a:pt x="564" y="18"/>
                  </a:lnTo>
                  <a:lnTo>
                    <a:pt x="564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7" name="Freeform 65"/>
            <p:cNvSpPr>
              <a:spLocks/>
            </p:cNvSpPr>
            <p:nvPr/>
          </p:nvSpPr>
          <p:spPr bwMode="auto">
            <a:xfrm>
              <a:off x="4536" y="1455"/>
              <a:ext cx="588" cy="576"/>
            </a:xfrm>
            <a:custGeom>
              <a:avLst/>
              <a:gdLst>
                <a:gd name="T0" fmla="*/ 588 w 588"/>
                <a:gd name="T1" fmla="*/ 576 h 576"/>
                <a:gd name="T2" fmla="*/ 588 w 588"/>
                <a:gd name="T3" fmla="*/ 576 h 576"/>
                <a:gd name="T4" fmla="*/ 582 w 588"/>
                <a:gd name="T5" fmla="*/ 516 h 576"/>
                <a:gd name="T6" fmla="*/ 576 w 588"/>
                <a:gd name="T7" fmla="*/ 462 h 576"/>
                <a:gd name="T8" fmla="*/ 558 w 588"/>
                <a:gd name="T9" fmla="*/ 402 h 576"/>
                <a:gd name="T10" fmla="*/ 540 w 588"/>
                <a:gd name="T11" fmla="*/ 354 h 576"/>
                <a:gd name="T12" fmla="*/ 516 w 588"/>
                <a:gd name="T13" fmla="*/ 300 h 576"/>
                <a:gd name="T14" fmla="*/ 486 w 588"/>
                <a:gd name="T15" fmla="*/ 252 h 576"/>
                <a:gd name="T16" fmla="*/ 450 w 588"/>
                <a:gd name="T17" fmla="*/ 210 h 576"/>
                <a:gd name="T18" fmla="*/ 414 w 588"/>
                <a:gd name="T19" fmla="*/ 168 h 576"/>
                <a:gd name="T20" fmla="*/ 372 w 588"/>
                <a:gd name="T21" fmla="*/ 132 h 576"/>
                <a:gd name="T22" fmla="*/ 330 w 588"/>
                <a:gd name="T23" fmla="*/ 102 h 576"/>
                <a:gd name="T24" fmla="*/ 282 w 588"/>
                <a:gd name="T25" fmla="*/ 72 h 576"/>
                <a:gd name="T26" fmla="*/ 228 w 588"/>
                <a:gd name="T27" fmla="*/ 48 h 576"/>
                <a:gd name="T28" fmla="*/ 174 w 588"/>
                <a:gd name="T29" fmla="*/ 30 h 576"/>
                <a:gd name="T30" fmla="*/ 120 w 588"/>
                <a:gd name="T31" fmla="*/ 12 h 576"/>
                <a:gd name="T32" fmla="*/ 60 w 588"/>
                <a:gd name="T33" fmla="*/ 6 h 576"/>
                <a:gd name="T34" fmla="*/ 0 w 588"/>
                <a:gd name="T35" fmla="*/ 0 h 576"/>
                <a:gd name="T36" fmla="*/ 0 w 588"/>
                <a:gd name="T37" fmla="*/ 18 h 576"/>
                <a:gd name="T38" fmla="*/ 60 w 588"/>
                <a:gd name="T39" fmla="*/ 24 h 576"/>
                <a:gd name="T40" fmla="*/ 114 w 588"/>
                <a:gd name="T41" fmla="*/ 30 h 576"/>
                <a:gd name="T42" fmla="*/ 168 w 588"/>
                <a:gd name="T43" fmla="*/ 42 h 576"/>
                <a:gd name="T44" fmla="*/ 222 w 588"/>
                <a:gd name="T45" fmla="*/ 60 h 576"/>
                <a:gd name="T46" fmla="*/ 270 w 588"/>
                <a:gd name="T47" fmla="*/ 84 h 576"/>
                <a:gd name="T48" fmla="*/ 318 w 588"/>
                <a:gd name="T49" fmla="*/ 114 h 576"/>
                <a:gd name="T50" fmla="*/ 360 w 588"/>
                <a:gd name="T51" fmla="*/ 144 h 576"/>
                <a:gd name="T52" fmla="*/ 402 w 588"/>
                <a:gd name="T53" fmla="*/ 180 h 576"/>
                <a:gd name="T54" fmla="*/ 438 w 588"/>
                <a:gd name="T55" fmla="*/ 222 h 576"/>
                <a:gd name="T56" fmla="*/ 474 w 588"/>
                <a:gd name="T57" fmla="*/ 264 h 576"/>
                <a:gd name="T58" fmla="*/ 498 w 588"/>
                <a:gd name="T59" fmla="*/ 312 h 576"/>
                <a:gd name="T60" fmla="*/ 522 w 588"/>
                <a:gd name="T61" fmla="*/ 360 h 576"/>
                <a:gd name="T62" fmla="*/ 546 w 588"/>
                <a:gd name="T63" fmla="*/ 408 h 576"/>
                <a:gd name="T64" fmla="*/ 558 w 588"/>
                <a:gd name="T65" fmla="*/ 462 h 576"/>
                <a:gd name="T66" fmla="*/ 564 w 588"/>
                <a:gd name="T67" fmla="*/ 516 h 576"/>
                <a:gd name="T68" fmla="*/ 570 w 588"/>
                <a:gd name="T69" fmla="*/ 576 h 576"/>
                <a:gd name="T70" fmla="*/ 570 w 588"/>
                <a:gd name="T71" fmla="*/ 576 h 576"/>
                <a:gd name="T72" fmla="*/ 588 w 588"/>
                <a:gd name="T73" fmla="*/ 57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88" h="576">
                  <a:moveTo>
                    <a:pt x="588" y="576"/>
                  </a:moveTo>
                  <a:lnTo>
                    <a:pt x="588" y="576"/>
                  </a:lnTo>
                  <a:lnTo>
                    <a:pt x="582" y="516"/>
                  </a:lnTo>
                  <a:lnTo>
                    <a:pt x="576" y="462"/>
                  </a:lnTo>
                  <a:lnTo>
                    <a:pt x="558" y="402"/>
                  </a:lnTo>
                  <a:lnTo>
                    <a:pt x="540" y="354"/>
                  </a:lnTo>
                  <a:lnTo>
                    <a:pt x="516" y="300"/>
                  </a:lnTo>
                  <a:lnTo>
                    <a:pt x="486" y="252"/>
                  </a:lnTo>
                  <a:lnTo>
                    <a:pt x="450" y="210"/>
                  </a:lnTo>
                  <a:lnTo>
                    <a:pt x="414" y="168"/>
                  </a:lnTo>
                  <a:lnTo>
                    <a:pt x="372" y="132"/>
                  </a:lnTo>
                  <a:lnTo>
                    <a:pt x="330" y="102"/>
                  </a:lnTo>
                  <a:lnTo>
                    <a:pt x="282" y="72"/>
                  </a:lnTo>
                  <a:lnTo>
                    <a:pt x="228" y="48"/>
                  </a:lnTo>
                  <a:lnTo>
                    <a:pt x="174" y="30"/>
                  </a:lnTo>
                  <a:lnTo>
                    <a:pt x="120" y="12"/>
                  </a:lnTo>
                  <a:lnTo>
                    <a:pt x="60" y="6"/>
                  </a:lnTo>
                  <a:lnTo>
                    <a:pt x="0" y="0"/>
                  </a:lnTo>
                  <a:lnTo>
                    <a:pt x="0" y="18"/>
                  </a:lnTo>
                  <a:lnTo>
                    <a:pt x="60" y="24"/>
                  </a:lnTo>
                  <a:lnTo>
                    <a:pt x="114" y="30"/>
                  </a:lnTo>
                  <a:lnTo>
                    <a:pt x="168" y="42"/>
                  </a:lnTo>
                  <a:lnTo>
                    <a:pt x="222" y="60"/>
                  </a:lnTo>
                  <a:lnTo>
                    <a:pt x="270" y="84"/>
                  </a:lnTo>
                  <a:lnTo>
                    <a:pt x="318" y="114"/>
                  </a:lnTo>
                  <a:lnTo>
                    <a:pt x="360" y="144"/>
                  </a:lnTo>
                  <a:lnTo>
                    <a:pt x="402" y="180"/>
                  </a:lnTo>
                  <a:lnTo>
                    <a:pt x="438" y="222"/>
                  </a:lnTo>
                  <a:lnTo>
                    <a:pt x="474" y="264"/>
                  </a:lnTo>
                  <a:lnTo>
                    <a:pt x="498" y="312"/>
                  </a:lnTo>
                  <a:lnTo>
                    <a:pt x="522" y="360"/>
                  </a:lnTo>
                  <a:lnTo>
                    <a:pt x="546" y="408"/>
                  </a:lnTo>
                  <a:lnTo>
                    <a:pt x="558" y="462"/>
                  </a:lnTo>
                  <a:lnTo>
                    <a:pt x="564" y="516"/>
                  </a:lnTo>
                  <a:lnTo>
                    <a:pt x="570" y="576"/>
                  </a:lnTo>
                  <a:lnTo>
                    <a:pt x="570" y="576"/>
                  </a:lnTo>
                  <a:lnTo>
                    <a:pt x="588" y="576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18" name="Freeform 66"/>
            <p:cNvSpPr>
              <a:spLocks/>
            </p:cNvSpPr>
            <p:nvPr/>
          </p:nvSpPr>
          <p:spPr bwMode="auto">
            <a:xfrm>
              <a:off x="4536" y="2031"/>
              <a:ext cx="588" cy="570"/>
            </a:xfrm>
            <a:custGeom>
              <a:avLst/>
              <a:gdLst>
                <a:gd name="T0" fmla="*/ 0 w 588"/>
                <a:gd name="T1" fmla="*/ 570 h 570"/>
                <a:gd name="T2" fmla="*/ 60 w 588"/>
                <a:gd name="T3" fmla="*/ 570 h 570"/>
                <a:gd name="T4" fmla="*/ 120 w 588"/>
                <a:gd name="T5" fmla="*/ 558 h 570"/>
                <a:gd name="T6" fmla="*/ 174 w 588"/>
                <a:gd name="T7" fmla="*/ 546 h 570"/>
                <a:gd name="T8" fmla="*/ 228 w 588"/>
                <a:gd name="T9" fmla="*/ 528 h 570"/>
                <a:gd name="T10" fmla="*/ 282 w 588"/>
                <a:gd name="T11" fmla="*/ 504 h 570"/>
                <a:gd name="T12" fmla="*/ 330 w 588"/>
                <a:gd name="T13" fmla="*/ 474 h 570"/>
                <a:gd name="T14" fmla="*/ 372 w 588"/>
                <a:gd name="T15" fmla="*/ 438 h 570"/>
                <a:gd name="T16" fmla="*/ 414 w 588"/>
                <a:gd name="T17" fmla="*/ 402 h 570"/>
                <a:gd name="T18" fmla="*/ 450 w 588"/>
                <a:gd name="T19" fmla="*/ 360 h 570"/>
                <a:gd name="T20" fmla="*/ 486 w 588"/>
                <a:gd name="T21" fmla="*/ 318 h 570"/>
                <a:gd name="T22" fmla="*/ 516 w 588"/>
                <a:gd name="T23" fmla="*/ 270 h 570"/>
                <a:gd name="T24" fmla="*/ 540 w 588"/>
                <a:gd name="T25" fmla="*/ 222 h 570"/>
                <a:gd name="T26" fmla="*/ 558 w 588"/>
                <a:gd name="T27" fmla="*/ 168 h 570"/>
                <a:gd name="T28" fmla="*/ 576 w 588"/>
                <a:gd name="T29" fmla="*/ 114 h 570"/>
                <a:gd name="T30" fmla="*/ 582 w 588"/>
                <a:gd name="T31" fmla="*/ 54 h 570"/>
                <a:gd name="T32" fmla="*/ 588 w 588"/>
                <a:gd name="T33" fmla="*/ 0 h 570"/>
                <a:gd name="T34" fmla="*/ 570 w 588"/>
                <a:gd name="T35" fmla="*/ 0 h 570"/>
                <a:gd name="T36" fmla="*/ 564 w 588"/>
                <a:gd name="T37" fmla="*/ 54 h 570"/>
                <a:gd name="T38" fmla="*/ 558 w 588"/>
                <a:gd name="T39" fmla="*/ 108 h 570"/>
                <a:gd name="T40" fmla="*/ 546 w 588"/>
                <a:gd name="T41" fmla="*/ 162 h 570"/>
                <a:gd name="T42" fmla="*/ 522 w 588"/>
                <a:gd name="T43" fmla="*/ 216 h 570"/>
                <a:gd name="T44" fmla="*/ 498 w 588"/>
                <a:gd name="T45" fmla="*/ 264 h 570"/>
                <a:gd name="T46" fmla="*/ 474 w 588"/>
                <a:gd name="T47" fmla="*/ 306 h 570"/>
                <a:gd name="T48" fmla="*/ 438 w 588"/>
                <a:gd name="T49" fmla="*/ 354 h 570"/>
                <a:gd name="T50" fmla="*/ 402 w 588"/>
                <a:gd name="T51" fmla="*/ 390 h 570"/>
                <a:gd name="T52" fmla="*/ 360 w 588"/>
                <a:gd name="T53" fmla="*/ 426 h 570"/>
                <a:gd name="T54" fmla="*/ 318 w 588"/>
                <a:gd name="T55" fmla="*/ 462 h 570"/>
                <a:gd name="T56" fmla="*/ 270 w 588"/>
                <a:gd name="T57" fmla="*/ 486 h 570"/>
                <a:gd name="T58" fmla="*/ 222 w 588"/>
                <a:gd name="T59" fmla="*/ 510 h 570"/>
                <a:gd name="T60" fmla="*/ 168 w 588"/>
                <a:gd name="T61" fmla="*/ 528 h 570"/>
                <a:gd name="T62" fmla="*/ 114 w 588"/>
                <a:gd name="T63" fmla="*/ 540 h 570"/>
                <a:gd name="T64" fmla="*/ 60 w 588"/>
                <a:gd name="T65" fmla="*/ 552 h 570"/>
                <a:gd name="T66" fmla="*/ 0 w 588"/>
                <a:gd name="T67" fmla="*/ 552 h 570"/>
                <a:gd name="T68" fmla="*/ 0 w 588"/>
                <a:gd name="T69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88" h="570">
                  <a:moveTo>
                    <a:pt x="0" y="570"/>
                  </a:moveTo>
                  <a:lnTo>
                    <a:pt x="60" y="570"/>
                  </a:lnTo>
                  <a:lnTo>
                    <a:pt x="120" y="558"/>
                  </a:lnTo>
                  <a:lnTo>
                    <a:pt x="174" y="546"/>
                  </a:lnTo>
                  <a:lnTo>
                    <a:pt x="228" y="528"/>
                  </a:lnTo>
                  <a:lnTo>
                    <a:pt x="282" y="504"/>
                  </a:lnTo>
                  <a:lnTo>
                    <a:pt x="330" y="474"/>
                  </a:lnTo>
                  <a:lnTo>
                    <a:pt x="372" y="438"/>
                  </a:lnTo>
                  <a:lnTo>
                    <a:pt x="414" y="402"/>
                  </a:lnTo>
                  <a:lnTo>
                    <a:pt x="450" y="360"/>
                  </a:lnTo>
                  <a:lnTo>
                    <a:pt x="486" y="318"/>
                  </a:lnTo>
                  <a:lnTo>
                    <a:pt x="516" y="270"/>
                  </a:lnTo>
                  <a:lnTo>
                    <a:pt x="540" y="222"/>
                  </a:lnTo>
                  <a:lnTo>
                    <a:pt x="558" y="168"/>
                  </a:lnTo>
                  <a:lnTo>
                    <a:pt x="576" y="114"/>
                  </a:lnTo>
                  <a:lnTo>
                    <a:pt x="582" y="54"/>
                  </a:lnTo>
                  <a:lnTo>
                    <a:pt x="588" y="0"/>
                  </a:lnTo>
                  <a:lnTo>
                    <a:pt x="570" y="0"/>
                  </a:lnTo>
                  <a:lnTo>
                    <a:pt x="564" y="54"/>
                  </a:lnTo>
                  <a:lnTo>
                    <a:pt x="558" y="108"/>
                  </a:lnTo>
                  <a:lnTo>
                    <a:pt x="546" y="162"/>
                  </a:lnTo>
                  <a:lnTo>
                    <a:pt x="522" y="216"/>
                  </a:lnTo>
                  <a:lnTo>
                    <a:pt x="498" y="264"/>
                  </a:lnTo>
                  <a:lnTo>
                    <a:pt x="474" y="306"/>
                  </a:lnTo>
                  <a:lnTo>
                    <a:pt x="438" y="354"/>
                  </a:lnTo>
                  <a:lnTo>
                    <a:pt x="402" y="390"/>
                  </a:lnTo>
                  <a:lnTo>
                    <a:pt x="360" y="426"/>
                  </a:lnTo>
                  <a:lnTo>
                    <a:pt x="318" y="462"/>
                  </a:lnTo>
                  <a:lnTo>
                    <a:pt x="270" y="486"/>
                  </a:lnTo>
                  <a:lnTo>
                    <a:pt x="222" y="510"/>
                  </a:lnTo>
                  <a:lnTo>
                    <a:pt x="168" y="528"/>
                  </a:lnTo>
                  <a:lnTo>
                    <a:pt x="114" y="540"/>
                  </a:lnTo>
                  <a:lnTo>
                    <a:pt x="60" y="552"/>
                  </a:lnTo>
                  <a:lnTo>
                    <a:pt x="0" y="552"/>
                  </a:lnTo>
                  <a:lnTo>
                    <a:pt x="0" y="57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1" name="Rectangle 99"/>
            <p:cNvSpPr>
              <a:spLocks noChangeArrowheads="1"/>
            </p:cNvSpPr>
            <p:nvPr/>
          </p:nvSpPr>
          <p:spPr bwMode="auto">
            <a:xfrm>
              <a:off x="4530" y="2139"/>
              <a:ext cx="24" cy="450"/>
            </a:xfrm>
            <a:prstGeom prst="rect">
              <a:avLst/>
            </a:pr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2" name="Freeform 100"/>
            <p:cNvSpPr>
              <a:spLocks/>
            </p:cNvSpPr>
            <p:nvPr/>
          </p:nvSpPr>
          <p:spPr bwMode="auto">
            <a:xfrm>
              <a:off x="4476" y="2037"/>
              <a:ext cx="126" cy="114"/>
            </a:xfrm>
            <a:custGeom>
              <a:avLst/>
              <a:gdLst>
                <a:gd name="T0" fmla="*/ 0 w 126"/>
                <a:gd name="T1" fmla="*/ 114 h 114"/>
                <a:gd name="T2" fmla="*/ 66 w 126"/>
                <a:gd name="T3" fmla="*/ 0 h 114"/>
                <a:gd name="T4" fmla="*/ 126 w 126"/>
                <a:gd name="T5" fmla="*/ 114 h 114"/>
                <a:gd name="T6" fmla="*/ 0 w 126"/>
                <a:gd name="T7" fmla="*/ 114 h 114"/>
                <a:gd name="T8" fmla="*/ 66 w 126"/>
                <a:gd name="T9" fmla="*/ 0 h 114"/>
                <a:gd name="T10" fmla="*/ 0 w 126"/>
                <a:gd name="T11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6" h="114">
                  <a:moveTo>
                    <a:pt x="0" y="114"/>
                  </a:moveTo>
                  <a:lnTo>
                    <a:pt x="66" y="0"/>
                  </a:lnTo>
                  <a:lnTo>
                    <a:pt x="126" y="114"/>
                  </a:lnTo>
                  <a:lnTo>
                    <a:pt x="0" y="114"/>
                  </a:lnTo>
                  <a:lnTo>
                    <a:pt x="66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340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>
              <a:off x="4548" y="2388"/>
              <a:ext cx="420" cy="3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55" name="Line 103"/>
            <p:cNvSpPr>
              <a:spLocks noChangeShapeType="1"/>
            </p:cNvSpPr>
            <p:nvPr/>
          </p:nvSpPr>
          <p:spPr bwMode="auto">
            <a:xfrm>
              <a:off x="5012" y="2778"/>
              <a:ext cx="17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56" name="Rectangle 104"/>
            <p:cNvSpPr>
              <a:spLocks noChangeArrowheads="1"/>
            </p:cNvSpPr>
            <p:nvPr/>
          </p:nvSpPr>
          <p:spPr bwMode="auto">
            <a:xfrm>
              <a:off x="5065" y="2797"/>
              <a:ext cx="7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b="1">
                  <a:solidFill>
                    <a:srgbClr val="000000"/>
                  </a:solidFill>
                </a:rPr>
                <a:t>2</a:t>
              </a:r>
              <a:endParaRPr lang="ru-RU"/>
            </a:p>
          </p:txBody>
        </p:sp>
        <p:sp>
          <p:nvSpPr>
            <p:cNvPr id="23657" name="Rectangle 105"/>
            <p:cNvSpPr>
              <a:spLocks noChangeArrowheads="1"/>
            </p:cNvSpPr>
            <p:nvPr/>
          </p:nvSpPr>
          <p:spPr bwMode="auto">
            <a:xfrm>
              <a:off x="5020" y="2597"/>
              <a:ext cx="7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b="1" i="1" dirty="0">
                  <a:solidFill>
                    <a:srgbClr val="000000"/>
                  </a:solidFill>
                </a:rPr>
                <a:t>E</a:t>
              </a:r>
              <a:endParaRPr lang="ru-RU" i="1" dirty="0"/>
            </a:p>
          </p:txBody>
        </p:sp>
        <p:sp>
          <p:nvSpPr>
            <p:cNvPr id="23658" name="Rectangle 106"/>
            <p:cNvSpPr>
              <a:spLocks noChangeArrowheads="1"/>
            </p:cNvSpPr>
            <p:nvPr/>
          </p:nvSpPr>
          <p:spPr bwMode="auto">
            <a:xfrm>
              <a:off x="5126" y="267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sz="1200" b="1">
                  <a:solidFill>
                    <a:srgbClr val="000000"/>
                  </a:solidFill>
                </a:rPr>
                <a:t>1</a:t>
              </a:r>
              <a:endParaRPr lang="ru-RU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A547A61-805A-4082-BF0F-E0251B7CDE25}"/>
              </a:ext>
            </a:extLst>
          </p:cNvPr>
          <p:cNvSpPr txBox="1"/>
          <p:nvPr/>
        </p:nvSpPr>
        <p:spPr>
          <a:xfrm>
            <a:off x="1920240" y="4907280"/>
            <a:ext cx="17299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Суммирование</a:t>
            </a:r>
          </a:p>
          <a:p>
            <a:r>
              <a:rPr lang="ru-RU" dirty="0"/>
              <a:t>по первой зоне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992179-5657-466F-B517-82DF641644E7}"/>
              </a:ext>
            </a:extLst>
          </p:cNvPr>
          <p:cNvSpPr txBox="1"/>
          <p:nvPr/>
        </p:nvSpPr>
        <p:spPr>
          <a:xfrm>
            <a:off x="4210048" y="4860768"/>
            <a:ext cx="9525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Вклад</a:t>
            </a:r>
          </a:p>
          <a:p>
            <a:r>
              <a:rPr lang="ru-RU" dirty="0"/>
              <a:t>первой </a:t>
            </a:r>
          </a:p>
          <a:p>
            <a:r>
              <a:rPr lang="ru-RU" dirty="0"/>
              <a:t>зоны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A735BF-F8F1-44D2-8237-E137F3BEE609}"/>
              </a:ext>
            </a:extLst>
          </p:cNvPr>
          <p:cNvSpPr txBox="1"/>
          <p:nvPr/>
        </p:nvSpPr>
        <p:spPr>
          <a:xfrm>
            <a:off x="5819775" y="4937652"/>
            <a:ext cx="1540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Вклад первой</a:t>
            </a:r>
          </a:p>
          <a:p>
            <a:r>
              <a:rPr lang="ru-RU" dirty="0"/>
              <a:t>и второй зон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5DF5C1-B07B-44DE-9F4D-795D5C110DB7}"/>
              </a:ext>
            </a:extLst>
          </p:cNvPr>
          <p:cNvSpPr txBox="1"/>
          <p:nvPr/>
        </p:nvSpPr>
        <p:spPr>
          <a:xfrm>
            <a:off x="7974813" y="5111235"/>
            <a:ext cx="1643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Вклад всех зон</a:t>
            </a:r>
          </a:p>
        </p:txBody>
      </p:sp>
    </p:spTree>
    <p:extLst>
      <p:ext uri="{BB962C8B-B14F-4D97-AF65-F5344CB8AC3E}">
        <p14:creationId xmlns:p14="http://schemas.microsoft.com/office/powerpoint/2010/main" val="466171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5C6015F0-3276-4F5D-9015-368A420A8C49}"/>
              </a:ext>
            </a:extLst>
          </p:cNvPr>
          <p:cNvGrpSpPr/>
          <p:nvPr/>
        </p:nvGrpSpPr>
        <p:grpSpPr>
          <a:xfrm>
            <a:off x="715208" y="1412239"/>
            <a:ext cx="2392671" cy="2255520"/>
            <a:chOff x="1198880" y="1412240"/>
            <a:chExt cx="3145574" cy="2621280"/>
          </a:xfrm>
        </p:grpSpPr>
        <p:sp>
          <p:nvSpPr>
            <p:cNvPr id="3" name="Овал 2">
              <a:extLst>
                <a:ext uri="{FF2B5EF4-FFF2-40B4-BE49-F238E27FC236}">
                  <a16:creationId xmlns:a16="http://schemas.microsoft.com/office/drawing/2014/main" id="{079750F8-4264-4E04-A55E-AEF3EF053269}"/>
                </a:ext>
              </a:extLst>
            </p:cNvPr>
            <p:cNvSpPr/>
            <p:nvPr/>
          </p:nvSpPr>
          <p:spPr>
            <a:xfrm>
              <a:off x="1198880" y="2641600"/>
              <a:ext cx="121920" cy="11176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" name="Прямая соединительная линия 4">
              <a:extLst>
                <a:ext uri="{FF2B5EF4-FFF2-40B4-BE49-F238E27FC236}">
                  <a16:creationId xmlns:a16="http://schemas.microsoft.com/office/drawing/2014/main" id="{3E00DCC1-2880-48CC-92BF-2CBC4E868834}"/>
                </a:ext>
              </a:extLst>
            </p:cNvPr>
            <p:cNvCxnSpPr/>
            <p:nvPr/>
          </p:nvCxnSpPr>
          <p:spPr>
            <a:xfrm>
              <a:off x="4074160" y="1412240"/>
              <a:ext cx="0" cy="26212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Овал 5">
              <a:extLst>
                <a:ext uri="{FF2B5EF4-FFF2-40B4-BE49-F238E27FC236}">
                  <a16:creationId xmlns:a16="http://schemas.microsoft.com/office/drawing/2014/main" id="{FE2223AD-A35F-459B-A36E-60FE3B4AA494}"/>
                </a:ext>
              </a:extLst>
            </p:cNvPr>
            <p:cNvSpPr/>
            <p:nvPr/>
          </p:nvSpPr>
          <p:spPr>
            <a:xfrm>
              <a:off x="4013199" y="2641600"/>
              <a:ext cx="121920" cy="1117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70349FA8-9018-4E16-B62B-AEC787A4976B}"/>
                    </a:ext>
                  </a:extLst>
                </p:cNvPr>
                <p:cNvSpPr txBox="1"/>
                <p:nvPr/>
              </p:nvSpPr>
              <p:spPr>
                <a:xfrm>
                  <a:off x="4196080" y="2584380"/>
                  <a:ext cx="14837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70349FA8-9018-4E16-B62B-AEC787A4976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6080" y="2584380"/>
                  <a:ext cx="148374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63158" r="-52632" b="-2564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3619CC80-E49A-4AF4-A901-3967E895ADF6}"/>
              </a:ext>
            </a:extLst>
          </p:cNvPr>
          <p:cNvGrpSpPr/>
          <p:nvPr/>
        </p:nvGrpSpPr>
        <p:grpSpPr>
          <a:xfrm>
            <a:off x="4950247" y="1402906"/>
            <a:ext cx="2707638" cy="2326640"/>
            <a:chOff x="6649721" y="1412240"/>
            <a:chExt cx="3283880" cy="2621280"/>
          </a:xfrm>
        </p:grpSpPr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425293DA-92E1-4C43-8548-AC9BFBBCF380}"/>
                </a:ext>
              </a:extLst>
            </p:cNvPr>
            <p:cNvSpPr/>
            <p:nvPr/>
          </p:nvSpPr>
          <p:spPr>
            <a:xfrm>
              <a:off x="6649721" y="2641600"/>
              <a:ext cx="121920" cy="11176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:a16="http://schemas.microsoft.com/office/drawing/2014/main" id="{826165A1-6E3D-4383-8F48-26BD5E06DF46}"/>
                </a:ext>
              </a:extLst>
            </p:cNvPr>
            <p:cNvCxnSpPr/>
            <p:nvPr/>
          </p:nvCxnSpPr>
          <p:spPr>
            <a:xfrm>
              <a:off x="9525001" y="1412240"/>
              <a:ext cx="0" cy="26212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22798149-898D-4C49-B819-35A2C1A1B948}"/>
                </a:ext>
              </a:extLst>
            </p:cNvPr>
            <p:cNvSpPr/>
            <p:nvPr/>
          </p:nvSpPr>
          <p:spPr>
            <a:xfrm>
              <a:off x="9464040" y="2641600"/>
              <a:ext cx="121920" cy="1117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3B80065D-CD63-4334-A512-135E47D99D8E}"/>
                </a:ext>
              </a:extLst>
            </p:cNvPr>
            <p:cNvCxnSpPr/>
            <p:nvPr/>
          </p:nvCxnSpPr>
          <p:spPr>
            <a:xfrm flipV="1">
              <a:off x="8199120" y="1412240"/>
              <a:ext cx="0" cy="955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C6BAE10E-2501-4D62-8F48-E37E35150FD3}"/>
                </a:ext>
              </a:extLst>
            </p:cNvPr>
            <p:cNvCxnSpPr/>
            <p:nvPr/>
          </p:nvCxnSpPr>
          <p:spPr>
            <a:xfrm>
              <a:off x="8199120" y="3037840"/>
              <a:ext cx="0" cy="99568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8C88256-0EBB-449E-AEF4-60F3BC535E08}"/>
                    </a:ext>
                  </a:extLst>
                </p:cNvPr>
                <p:cNvSpPr txBox="1"/>
                <p:nvPr/>
              </p:nvSpPr>
              <p:spPr>
                <a:xfrm>
                  <a:off x="9656987" y="2584380"/>
                  <a:ext cx="276614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C8C88256-0EBB-449E-AEF4-60F3BC535E0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56987" y="2584380"/>
                  <a:ext cx="276614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37838" r="-29730" b="-20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50F4CACB-CD0D-4502-8674-B7FDFED3AB57}"/>
              </a:ext>
            </a:extLst>
          </p:cNvPr>
          <p:cNvSpPr txBox="1"/>
          <p:nvPr/>
        </p:nvSpPr>
        <p:spPr>
          <a:xfrm>
            <a:off x="875882" y="4422738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Открыты все зоны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573C78-1CF3-4EC5-B0D0-484E90EC7C6C}"/>
              </a:ext>
            </a:extLst>
          </p:cNvPr>
          <p:cNvSpPr txBox="1"/>
          <p:nvPr/>
        </p:nvSpPr>
        <p:spPr>
          <a:xfrm>
            <a:off x="4758200" y="4422738"/>
            <a:ext cx="2966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Открыта только первая зона</a:t>
            </a:r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3350AC82-640F-4CEC-BC90-796494ED952D}"/>
              </a:ext>
            </a:extLst>
          </p:cNvPr>
          <p:cNvSpPr/>
          <p:nvPr/>
        </p:nvSpPr>
        <p:spPr>
          <a:xfrm>
            <a:off x="8991600" y="2522513"/>
            <a:ext cx="92738" cy="9616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A4A1B21B-E962-410E-BFD1-ED657A2BCC3E}"/>
              </a:ext>
            </a:extLst>
          </p:cNvPr>
          <p:cNvCxnSpPr/>
          <p:nvPr/>
        </p:nvCxnSpPr>
        <p:spPr>
          <a:xfrm>
            <a:off x="11178673" y="1464692"/>
            <a:ext cx="0" cy="22555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>
            <a:extLst>
              <a:ext uri="{FF2B5EF4-FFF2-40B4-BE49-F238E27FC236}">
                <a16:creationId xmlns:a16="http://schemas.microsoft.com/office/drawing/2014/main" id="{8CD45CFE-138F-4FC8-9BF5-AF272388C9DA}"/>
              </a:ext>
            </a:extLst>
          </p:cNvPr>
          <p:cNvSpPr/>
          <p:nvPr/>
        </p:nvSpPr>
        <p:spPr>
          <a:xfrm>
            <a:off x="11132303" y="2522513"/>
            <a:ext cx="92738" cy="961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FC9E7BB-0B6E-4DF6-977D-FB4050D25D97}"/>
                  </a:ext>
                </a:extLst>
              </p:cNvPr>
              <p:cNvSpPr txBox="1"/>
              <p:nvPr/>
            </p:nvSpPr>
            <p:spPr>
              <a:xfrm>
                <a:off x="11271411" y="2473278"/>
                <a:ext cx="112860" cy="238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FC9E7BB-0B6E-4DF6-977D-FB4050D25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71411" y="2473278"/>
                <a:ext cx="112860" cy="238348"/>
              </a:xfrm>
              <a:prstGeom prst="rect">
                <a:avLst/>
              </a:prstGeom>
              <a:blipFill>
                <a:blip r:embed="rId4"/>
                <a:stretch>
                  <a:fillRect l="-72222" r="-55556" b="-23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8D04F1E3-7C7D-4E16-8573-67D478135243}"/>
              </a:ext>
            </a:extLst>
          </p:cNvPr>
          <p:cNvSpPr txBox="1"/>
          <p:nvPr/>
        </p:nvSpPr>
        <p:spPr>
          <a:xfrm>
            <a:off x="8402320" y="4437822"/>
            <a:ext cx="3480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Открыты все зоны, кроме первой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A510F593-9230-4B02-9A80-BF8422CBC0A2}"/>
              </a:ext>
            </a:extLst>
          </p:cNvPr>
          <p:cNvCxnSpPr/>
          <p:nvPr/>
        </p:nvCxnSpPr>
        <p:spPr>
          <a:xfrm>
            <a:off x="10142540" y="2250597"/>
            <a:ext cx="0" cy="5951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062485A-385B-4DA1-AE6E-BBEEA833A032}"/>
              </a:ext>
            </a:extLst>
          </p:cNvPr>
          <p:cNvSpPr txBox="1"/>
          <p:nvPr/>
        </p:nvSpPr>
        <p:spPr>
          <a:xfrm>
            <a:off x="8749832" y="5023976"/>
            <a:ext cx="2634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«Пятно Пуассона» (1818)</a:t>
            </a:r>
          </a:p>
        </p:txBody>
      </p:sp>
    </p:spTree>
    <p:extLst>
      <p:ext uri="{BB962C8B-B14F-4D97-AF65-F5344CB8AC3E}">
        <p14:creationId xmlns:p14="http://schemas.microsoft.com/office/powerpoint/2010/main" val="877197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3" name="Text Box 165"/>
          <p:cNvSpPr txBox="1">
            <a:spLocks noChangeArrowheads="1"/>
          </p:cNvSpPr>
          <p:nvPr/>
        </p:nvSpPr>
        <p:spPr bwMode="auto">
          <a:xfrm>
            <a:off x="2351944" y="2228055"/>
            <a:ext cx="2679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 dirty="0">
                <a:solidFill>
                  <a:srgbClr val="000000"/>
                </a:solidFill>
              </a:rPr>
              <a:t>Амплитудная</a:t>
            </a:r>
          </a:p>
        </p:txBody>
      </p:sp>
      <p:sp>
        <p:nvSpPr>
          <p:cNvPr id="7334" name="Text Box 166"/>
          <p:cNvSpPr txBox="1">
            <a:spLocks noChangeArrowheads="1"/>
          </p:cNvSpPr>
          <p:nvPr/>
        </p:nvSpPr>
        <p:spPr bwMode="auto">
          <a:xfrm>
            <a:off x="2568067" y="5154012"/>
            <a:ext cx="2230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2000" b="1" dirty="0">
                <a:solidFill>
                  <a:srgbClr val="000000"/>
                </a:solidFill>
              </a:rPr>
              <a:t>Фазовая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0B2E876D-0802-4013-AAFF-EFF1506809FE}"/>
              </a:ext>
            </a:extLst>
          </p:cNvPr>
          <p:cNvGrpSpPr/>
          <p:nvPr/>
        </p:nvGrpSpPr>
        <p:grpSpPr>
          <a:xfrm>
            <a:off x="4914486" y="1221581"/>
            <a:ext cx="5262561" cy="2352675"/>
            <a:chOff x="5033964" y="1090614"/>
            <a:chExt cx="5262561" cy="2352675"/>
          </a:xfrm>
        </p:grpSpPr>
        <p:grpSp>
          <p:nvGrpSpPr>
            <p:cNvPr id="7347" name="Group 179"/>
            <p:cNvGrpSpPr>
              <a:grpSpLocks/>
            </p:cNvGrpSpPr>
            <p:nvPr/>
          </p:nvGrpSpPr>
          <p:grpSpPr bwMode="auto">
            <a:xfrm>
              <a:off x="6403975" y="1090614"/>
              <a:ext cx="495300" cy="2352675"/>
              <a:chOff x="3074" y="687"/>
              <a:chExt cx="312" cy="1482"/>
            </a:xfrm>
          </p:grpSpPr>
          <p:sp>
            <p:nvSpPr>
              <p:cNvPr id="7241" name="Freeform 73"/>
              <p:cNvSpPr>
                <a:spLocks/>
              </p:cNvSpPr>
              <p:nvPr/>
            </p:nvSpPr>
            <p:spPr bwMode="auto">
              <a:xfrm>
                <a:off x="3080" y="1431"/>
                <a:ext cx="306" cy="738"/>
              </a:xfrm>
              <a:custGeom>
                <a:avLst/>
                <a:gdLst>
                  <a:gd name="T0" fmla="*/ 282 w 306"/>
                  <a:gd name="T1" fmla="*/ 0 h 738"/>
                  <a:gd name="T2" fmla="*/ 282 w 306"/>
                  <a:gd name="T3" fmla="*/ 0 h 738"/>
                  <a:gd name="T4" fmla="*/ 282 w 306"/>
                  <a:gd name="T5" fmla="*/ 102 h 738"/>
                  <a:gd name="T6" fmla="*/ 264 w 306"/>
                  <a:gd name="T7" fmla="*/ 198 h 738"/>
                  <a:gd name="T8" fmla="*/ 240 w 306"/>
                  <a:gd name="T9" fmla="*/ 294 h 738"/>
                  <a:gd name="T10" fmla="*/ 210 w 306"/>
                  <a:gd name="T11" fmla="*/ 390 h 738"/>
                  <a:gd name="T12" fmla="*/ 168 w 306"/>
                  <a:gd name="T13" fmla="*/ 480 h 738"/>
                  <a:gd name="T14" fmla="*/ 120 w 306"/>
                  <a:gd name="T15" fmla="*/ 564 h 738"/>
                  <a:gd name="T16" fmla="*/ 60 w 306"/>
                  <a:gd name="T17" fmla="*/ 648 h 738"/>
                  <a:gd name="T18" fmla="*/ 0 w 306"/>
                  <a:gd name="T19" fmla="*/ 720 h 738"/>
                  <a:gd name="T20" fmla="*/ 18 w 306"/>
                  <a:gd name="T21" fmla="*/ 738 h 738"/>
                  <a:gd name="T22" fmla="*/ 84 w 306"/>
                  <a:gd name="T23" fmla="*/ 660 h 738"/>
                  <a:gd name="T24" fmla="*/ 138 w 306"/>
                  <a:gd name="T25" fmla="*/ 576 h 738"/>
                  <a:gd name="T26" fmla="*/ 192 w 306"/>
                  <a:gd name="T27" fmla="*/ 492 h 738"/>
                  <a:gd name="T28" fmla="*/ 234 w 306"/>
                  <a:gd name="T29" fmla="*/ 396 h 738"/>
                  <a:gd name="T30" fmla="*/ 264 w 306"/>
                  <a:gd name="T31" fmla="*/ 300 h 738"/>
                  <a:gd name="T32" fmla="*/ 288 w 306"/>
                  <a:gd name="T33" fmla="*/ 204 h 738"/>
                  <a:gd name="T34" fmla="*/ 306 w 306"/>
                  <a:gd name="T35" fmla="*/ 102 h 738"/>
                  <a:gd name="T36" fmla="*/ 306 w 306"/>
                  <a:gd name="T37" fmla="*/ 0 h 738"/>
                  <a:gd name="T38" fmla="*/ 306 w 306"/>
                  <a:gd name="T39" fmla="*/ 0 h 738"/>
                  <a:gd name="T40" fmla="*/ 282 w 306"/>
                  <a:gd name="T41" fmla="*/ 0 h 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6" h="738">
                    <a:moveTo>
                      <a:pt x="282" y="0"/>
                    </a:moveTo>
                    <a:lnTo>
                      <a:pt x="282" y="0"/>
                    </a:lnTo>
                    <a:lnTo>
                      <a:pt x="282" y="102"/>
                    </a:lnTo>
                    <a:lnTo>
                      <a:pt x="264" y="198"/>
                    </a:lnTo>
                    <a:lnTo>
                      <a:pt x="240" y="294"/>
                    </a:lnTo>
                    <a:lnTo>
                      <a:pt x="210" y="390"/>
                    </a:lnTo>
                    <a:lnTo>
                      <a:pt x="168" y="480"/>
                    </a:lnTo>
                    <a:lnTo>
                      <a:pt x="120" y="564"/>
                    </a:lnTo>
                    <a:lnTo>
                      <a:pt x="60" y="648"/>
                    </a:lnTo>
                    <a:lnTo>
                      <a:pt x="0" y="720"/>
                    </a:lnTo>
                    <a:lnTo>
                      <a:pt x="18" y="738"/>
                    </a:lnTo>
                    <a:lnTo>
                      <a:pt x="84" y="660"/>
                    </a:lnTo>
                    <a:lnTo>
                      <a:pt x="138" y="576"/>
                    </a:lnTo>
                    <a:lnTo>
                      <a:pt x="192" y="492"/>
                    </a:lnTo>
                    <a:lnTo>
                      <a:pt x="234" y="396"/>
                    </a:lnTo>
                    <a:lnTo>
                      <a:pt x="264" y="300"/>
                    </a:lnTo>
                    <a:lnTo>
                      <a:pt x="288" y="204"/>
                    </a:lnTo>
                    <a:lnTo>
                      <a:pt x="306" y="102"/>
                    </a:lnTo>
                    <a:lnTo>
                      <a:pt x="306" y="0"/>
                    </a:lnTo>
                    <a:lnTo>
                      <a:pt x="306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42" name="Freeform 74"/>
              <p:cNvSpPr>
                <a:spLocks/>
              </p:cNvSpPr>
              <p:nvPr/>
            </p:nvSpPr>
            <p:spPr bwMode="auto">
              <a:xfrm>
                <a:off x="3074" y="687"/>
                <a:ext cx="312" cy="744"/>
              </a:xfrm>
              <a:custGeom>
                <a:avLst/>
                <a:gdLst>
                  <a:gd name="T0" fmla="*/ 0 w 312"/>
                  <a:gd name="T1" fmla="*/ 18 h 744"/>
                  <a:gd name="T2" fmla="*/ 66 w 312"/>
                  <a:gd name="T3" fmla="*/ 90 h 744"/>
                  <a:gd name="T4" fmla="*/ 120 w 312"/>
                  <a:gd name="T5" fmla="*/ 174 h 744"/>
                  <a:gd name="T6" fmla="*/ 174 w 312"/>
                  <a:gd name="T7" fmla="*/ 264 h 744"/>
                  <a:gd name="T8" fmla="*/ 216 w 312"/>
                  <a:gd name="T9" fmla="*/ 354 h 744"/>
                  <a:gd name="T10" fmla="*/ 246 w 312"/>
                  <a:gd name="T11" fmla="*/ 444 h 744"/>
                  <a:gd name="T12" fmla="*/ 270 w 312"/>
                  <a:gd name="T13" fmla="*/ 546 h 744"/>
                  <a:gd name="T14" fmla="*/ 288 w 312"/>
                  <a:gd name="T15" fmla="*/ 642 h 744"/>
                  <a:gd name="T16" fmla="*/ 288 w 312"/>
                  <a:gd name="T17" fmla="*/ 744 h 744"/>
                  <a:gd name="T18" fmla="*/ 312 w 312"/>
                  <a:gd name="T19" fmla="*/ 744 h 744"/>
                  <a:gd name="T20" fmla="*/ 306 w 312"/>
                  <a:gd name="T21" fmla="*/ 642 h 744"/>
                  <a:gd name="T22" fmla="*/ 294 w 312"/>
                  <a:gd name="T23" fmla="*/ 540 h 744"/>
                  <a:gd name="T24" fmla="*/ 270 w 312"/>
                  <a:gd name="T25" fmla="*/ 438 h 744"/>
                  <a:gd name="T26" fmla="*/ 234 w 312"/>
                  <a:gd name="T27" fmla="*/ 342 h 744"/>
                  <a:gd name="T28" fmla="*/ 192 w 312"/>
                  <a:gd name="T29" fmla="*/ 252 h 744"/>
                  <a:gd name="T30" fmla="*/ 144 w 312"/>
                  <a:gd name="T31" fmla="*/ 162 h 744"/>
                  <a:gd name="T32" fmla="*/ 84 w 312"/>
                  <a:gd name="T33" fmla="*/ 78 h 744"/>
                  <a:gd name="T34" fmla="*/ 18 w 312"/>
                  <a:gd name="T35" fmla="*/ 0 h 744"/>
                  <a:gd name="T36" fmla="*/ 0 w 312"/>
                  <a:gd name="T37" fmla="*/ 18 h 7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12" h="744">
                    <a:moveTo>
                      <a:pt x="0" y="18"/>
                    </a:moveTo>
                    <a:lnTo>
                      <a:pt x="66" y="90"/>
                    </a:lnTo>
                    <a:lnTo>
                      <a:pt x="120" y="174"/>
                    </a:lnTo>
                    <a:lnTo>
                      <a:pt x="174" y="264"/>
                    </a:lnTo>
                    <a:lnTo>
                      <a:pt x="216" y="354"/>
                    </a:lnTo>
                    <a:lnTo>
                      <a:pt x="246" y="444"/>
                    </a:lnTo>
                    <a:lnTo>
                      <a:pt x="270" y="546"/>
                    </a:lnTo>
                    <a:lnTo>
                      <a:pt x="288" y="642"/>
                    </a:lnTo>
                    <a:lnTo>
                      <a:pt x="288" y="744"/>
                    </a:lnTo>
                    <a:lnTo>
                      <a:pt x="312" y="744"/>
                    </a:lnTo>
                    <a:lnTo>
                      <a:pt x="306" y="642"/>
                    </a:lnTo>
                    <a:lnTo>
                      <a:pt x="294" y="540"/>
                    </a:lnTo>
                    <a:lnTo>
                      <a:pt x="270" y="438"/>
                    </a:lnTo>
                    <a:lnTo>
                      <a:pt x="234" y="342"/>
                    </a:lnTo>
                    <a:lnTo>
                      <a:pt x="192" y="252"/>
                    </a:lnTo>
                    <a:lnTo>
                      <a:pt x="144" y="162"/>
                    </a:lnTo>
                    <a:lnTo>
                      <a:pt x="84" y="78"/>
                    </a:lnTo>
                    <a:lnTo>
                      <a:pt x="18" y="0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342" name="Group 174"/>
            <p:cNvGrpSpPr>
              <a:grpSpLocks/>
            </p:cNvGrpSpPr>
            <p:nvPr/>
          </p:nvGrpSpPr>
          <p:grpSpPr bwMode="auto">
            <a:xfrm>
              <a:off x="6913564" y="1590675"/>
              <a:ext cx="166687" cy="1466850"/>
              <a:chOff x="3395" y="1002"/>
              <a:chExt cx="105" cy="924"/>
            </a:xfrm>
          </p:grpSpPr>
          <p:sp>
            <p:nvSpPr>
              <p:cNvPr id="7244" name="Rectangle 76"/>
              <p:cNvSpPr>
                <a:spLocks noChangeArrowheads="1"/>
              </p:cNvSpPr>
              <p:nvPr/>
            </p:nvSpPr>
            <p:spPr bwMode="auto">
              <a:xfrm>
                <a:off x="3398" y="1002"/>
                <a:ext cx="102" cy="102"/>
              </a:xfrm>
              <a:prstGeom prst="rect">
                <a:avLst/>
              </a:prstGeom>
              <a:solidFill>
                <a:schemeClr val="tx1"/>
              </a:solidFill>
              <a:ln w="0">
                <a:solidFill>
                  <a:srgbClr val="25221E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56" name="Rectangle 88"/>
              <p:cNvSpPr>
                <a:spLocks noChangeArrowheads="1"/>
              </p:cNvSpPr>
              <p:nvPr/>
            </p:nvSpPr>
            <p:spPr bwMode="auto">
              <a:xfrm>
                <a:off x="3398" y="1389"/>
                <a:ext cx="102" cy="1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59" name="Rectangle 91"/>
              <p:cNvSpPr>
                <a:spLocks noChangeArrowheads="1"/>
              </p:cNvSpPr>
              <p:nvPr/>
            </p:nvSpPr>
            <p:spPr bwMode="auto">
              <a:xfrm>
                <a:off x="3398" y="1194"/>
                <a:ext cx="102" cy="102"/>
              </a:xfrm>
              <a:prstGeom prst="rect">
                <a:avLst/>
              </a:prstGeom>
              <a:solidFill>
                <a:schemeClr val="tx1"/>
              </a:solidFill>
              <a:ln w="0">
                <a:solidFill>
                  <a:srgbClr val="25221E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61" name="Rectangle 93"/>
              <p:cNvSpPr>
                <a:spLocks noChangeArrowheads="1"/>
              </p:cNvSpPr>
              <p:nvPr/>
            </p:nvSpPr>
            <p:spPr bwMode="auto">
              <a:xfrm>
                <a:off x="3398" y="1098"/>
                <a:ext cx="102" cy="102"/>
              </a:xfrm>
              <a:prstGeom prst="rect">
                <a:avLst/>
              </a:prstGeom>
              <a:noFill/>
              <a:ln w="0">
                <a:solidFill>
                  <a:srgbClr val="25221E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65" name="Rectangle 97"/>
              <p:cNvSpPr>
                <a:spLocks noChangeArrowheads="1"/>
              </p:cNvSpPr>
              <p:nvPr/>
            </p:nvSpPr>
            <p:spPr bwMode="auto">
              <a:xfrm>
                <a:off x="3395" y="1824"/>
                <a:ext cx="102" cy="102"/>
              </a:xfrm>
              <a:prstGeom prst="rect">
                <a:avLst/>
              </a:prstGeom>
              <a:solidFill>
                <a:schemeClr val="tx1"/>
              </a:solidFill>
              <a:ln w="0">
                <a:solidFill>
                  <a:srgbClr val="25221E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66" name="Rectangle 98"/>
              <p:cNvSpPr>
                <a:spLocks noChangeArrowheads="1"/>
              </p:cNvSpPr>
              <p:nvPr/>
            </p:nvSpPr>
            <p:spPr bwMode="auto">
              <a:xfrm>
                <a:off x="3398" y="1644"/>
                <a:ext cx="102" cy="10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69" name="Rectangle 101"/>
              <p:cNvSpPr>
                <a:spLocks noChangeArrowheads="1"/>
              </p:cNvSpPr>
              <p:nvPr/>
            </p:nvSpPr>
            <p:spPr bwMode="auto">
              <a:xfrm>
                <a:off x="3401" y="1539"/>
                <a:ext cx="96" cy="102"/>
              </a:xfrm>
              <a:prstGeom prst="rect">
                <a:avLst/>
              </a:prstGeom>
              <a:noFill/>
              <a:ln w="0">
                <a:solidFill>
                  <a:srgbClr val="25221E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71" name="Rectangle 103"/>
              <p:cNvSpPr>
                <a:spLocks noChangeArrowheads="1"/>
              </p:cNvSpPr>
              <p:nvPr/>
            </p:nvSpPr>
            <p:spPr bwMode="auto">
              <a:xfrm>
                <a:off x="3399" y="1728"/>
                <a:ext cx="99" cy="102"/>
              </a:xfrm>
              <a:prstGeom prst="rect">
                <a:avLst/>
              </a:prstGeom>
              <a:noFill/>
              <a:ln w="0">
                <a:solidFill>
                  <a:srgbClr val="25221E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335" name="Rectangle 167"/>
              <p:cNvSpPr>
                <a:spLocks noChangeArrowheads="1"/>
              </p:cNvSpPr>
              <p:nvPr/>
            </p:nvSpPr>
            <p:spPr bwMode="auto">
              <a:xfrm>
                <a:off x="3399" y="1290"/>
                <a:ext cx="99" cy="102"/>
              </a:xfrm>
              <a:prstGeom prst="rect">
                <a:avLst/>
              </a:prstGeom>
              <a:noFill/>
              <a:ln w="0">
                <a:solidFill>
                  <a:srgbClr val="25221E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356" name="Group 188"/>
            <p:cNvGrpSpPr>
              <a:grpSpLocks/>
            </p:cNvGrpSpPr>
            <p:nvPr/>
          </p:nvGrpSpPr>
          <p:grpSpPr bwMode="auto">
            <a:xfrm>
              <a:off x="7072313" y="1662114"/>
              <a:ext cx="3224212" cy="638175"/>
              <a:chOff x="3495" y="1047"/>
              <a:chExt cx="2031" cy="402"/>
            </a:xfrm>
          </p:grpSpPr>
          <p:grpSp>
            <p:nvGrpSpPr>
              <p:cNvPr id="7355" name="Group 187"/>
              <p:cNvGrpSpPr>
                <a:grpSpLocks/>
              </p:cNvGrpSpPr>
              <p:nvPr/>
            </p:nvGrpSpPr>
            <p:grpSpPr bwMode="auto">
              <a:xfrm>
                <a:off x="3495" y="1047"/>
                <a:ext cx="294" cy="402"/>
                <a:chOff x="3495" y="1047"/>
                <a:chExt cx="294" cy="402"/>
              </a:xfrm>
            </p:grpSpPr>
            <p:sp>
              <p:nvSpPr>
                <p:cNvPr id="7336" name="Line 168"/>
                <p:cNvSpPr>
                  <a:spLocks noChangeShapeType="1"/>
                </p:cNvSpPr>
                <p:nvPr/>
              </p:nvSpPr>
              <p:spPr bwMode="auto">
                <a:xfrm flipV="1">
                  <a:off x="3501" y="1218"/>
                  <a:ext cx="285" cy="23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337" name="Line 169"/>
                <p:cNvSpPr>
                  <a:spLocks noChangeShapeType="1"/>
                </p:cNvSpPr>
                <p:nvPr/>
              </p:nvSpPr>
              <p:spPr bwMode="auto">
                <a:xfrm flipV="1">
                  <a:off x="3495" y="1218"/>
                  <a:ext cx="294" cy="2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338" name="Line 170"/>
                <p:cNvSpPr>
                  <a:spLocks noChangeShapeType="1"/>
                </p:cNvSpPr>
                <p:nvPr/>
              </p:nvSpPr>
              <p:spPr bwMode="auto">
                <a:xfrm>
                  <a:off x="3501" y="1047"/>
                  <a:ext cx="285" cy="17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7340" name="Text Box 172"/>
              <p:cNvSpPr txBox="1">
                <a:spLocks noChangeArrowheads="1"/>
              </p:cNvSpPr>
              <p:nvPr/>
            </p:nvSpPr>
            <p:spPr bwMode="auto">
              <a:xfrm>
                <a:off x="3774" y="1095"/>
                <a:ext cx="175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ru-RU" dirty="0">
                    <a:solidFill>
                      <a:srgbClr val="000000"/>
                    </a:solidFill>
                  </a:rPr>
                  <a:t>нечетные зоны закрыты</a:t>
                </a:r>
              </a:p>
            </p:txBody>
          </p:sp>
        </p:grpSp>
        <p:grpSp>
          <p:nvGrpSpPr>
            <p:cNvPr id="7353" name="Group 185"/>
            <p:cNvGrpSpPr>
              <a:grpSpLocks/>
            </p:cNvGrpSpPr>
            <p:nvPr/>
          </p:nvGrpSpPr>
          <p:grpSpPr bwMode="auto">
            <a:xfrm>
              <a:off x="5033964" y="2281238"/>
              <a:ext cx="4160837" cy="544512"/>
              <a:chOff x="2211" y="1437"/>
              <a:chExt cx="2621" cy="343"/>
            </a:xfrm>
          </p:grpSpPr>
          <p:grpSp>
            <p:nvGrpSpPr>
              <p:cNvPr id="7343" name="Group 175"/>
              <p:cNvGrpSpPr>
                <a:grpSpLocks/>
              </p:cNvGrpSpPr>
              <p:nvPr/>
            </p:nvGrpSpPr>
            <p:grpSpPr bwMode="auto">
              <a:xfrm>
                <a:off x="2288" y="1437"/>
                <a:ext cx="2544" cy="60"/>
                <a:chOff x="2288" y="1437"/>
                <a:chExt cx="2544" cy="60"/>
              </a:xfrm>
            </p:grpSpPr>
            <p:sp>
              <p:nvSpPr>
                <p:cNvPr id="7245" name="Rectangle 77"/>
                <p:cNvSpPr>
                  <a:spLocks noChangeArrowheads="1"/>
                </p:cNvSpPr>
                <p:nvPr/>
              </p:nvSpPr>
              <p:spPr bwMode="auto">
                <a:xfrm>
                  <a:off x="2288" y="1461"/>
                  <a:ext cx="156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46" name="Rectangle 78"/>
                <p:cNvSpPr>
                  <a:spLocks noChangeArrowheads="1"/>
                </p:cNvSpPr>
                <p:nvPr/>
              </p:nvSpPr>
              <p:spPr bwMode="auto">
                <a:xfrm>
                  <a:off x="2528" y="1461"/>
                  <a:ext cx="156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47" name="Rectangle 79"/>
                <p:cNvSpPr>
                  <a:spLocks noChangeArrowheads="1"/>
                </p:cNvSpPr>
                <p:nvPr/>
              </p:nvSpPr>
              <p:spPr bwMode="auto">
                <a:xfrm>
                  <a:off x="2768" y="1461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48" name="Rectangle 80"/>
                <p:cNvSpPr>
                  <a:spLocks noChangeArrowheads="1"/>
                </p:cNvSpPr>
                <p:nvPr/>
              </p:nvSpPr>
              <p:spPr bwMode="auto">
                <a:xfrm>
                  <a:off x="3008" y="1461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49" name="Rectangle 81"/>
                <p:cNvSpPr>
                  <a:spLocks noChangeArrowheads="1"/>
                </p:cNvSpPr>
                <p:nvPr/>
              </p:nvSpPr>
              <p:spPr bwMode="auto">
                <a:xfrm>
                  <a:off x="3248" y="1461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50" name="Rectangle 82"/>
                <p:cNvSpPr>
                  <a:spLocks noChangeArrowheads="1"/>
                </p:cNvSpPr>
                <p:nvPr/>
              </p:nvSpPr>
              <p:spPr bwMode="auto">
                <a:xfrm>
                  <a:off x="3488" y="1461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51" name="Rectangle 83"/>
                <p:cNvSpPr>
                  <a:spLocks noChangeArrowheads="1"/>
                </p:cNvSpPr>
                <p:nvPr/>
              </p:nvSpPr>
              <p:spPr bwMode="auto">
                <a:xfrm>
                  <a:off x="3728" y="1461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52" name="Rectangle 84"/>
                <p:cNvSpPr>
                  <a:spLocks noChangeArrowheads="1"/>
                </p:cNvSpPr>
                <p:nvPr/>
              </p:nvSpPr>
              <p:spPr bwMode="auto">
                <a:xfrm>
                  <a:off x="3968" y="1461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53" name="Rectangle 85"/>
                <p:cNvSpPr>
                  <a:spLocks noChangeArrowheads="1"/>
                </p:cNvSpPr>
                <p:nvPr/>
              </p:nvSpPr>
              <p:spPr bwMode="auto">
                <a:xfrm>
                  <a:off x="4214" y="1461"/>
                  <a:ext cx="156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54" name="Rectangle 86"/>
                <p:cNvSpPr>
                  <a:spLocks noChangeArrowheads="1"/>
                </p:cNvSpPr>
                <p:nvPr/>
              </p:nvSpPr>
              <p:spPr bwMode="auto">
                <a:xfrm>
                  <a:off x="4454" y="1461"/>
                  <a:ext cx="156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55" name="Rectangle 87"/>
                <p:cNvSpPr>
                  <a:spLocks noChangeArrowheads="1"/>
                </p:cNvSpPr>
                <p:nvPr/>
              </p:nvSpPr>
              <p:spPr bwMode="auto">
                <a:xfrm>
                  <a:off x="4694" y="1461"/>
                  <a:ext cx="138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72" name="Oval 104"/>
                <p:cNvSpPr>
                  <a:spLocks noChangeArrowheads="1"/>
                </p:cNvSpPr>
                <p:nvPr/>
              </p:nvSpPr>
              <p:spPr bwMode="auto">
                <a:xfrm>
                  <a:off x="2300" y="1437"/>
                  <a:ext cx="54" cy="54"/>
                </a:xfrm>
                <a:prstGeom prst="ellipse">
                  <a:avLst/>
                </a:pr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73" name="Freeform 105"/>
                <p:cNvSpPr>
                  <a:spLocks/>
                </p:cNvSpPr>
                <p:nvPr/>
              </p:nvSpPr>
              <p:spPr bwMode="auto">
                <a:xfrm>
                  <a:off x="2324" y="1467"/>
                  <a:ext cx="30" cy="30"/>
                </a:xfrm>
                <a:custGeom>
                  <a:avLst/>
                  <a:gdLst>
                    <a:gd name="T0" fmla="*/ 24 w 30"/>
                    <a:gd name="T1" fmla="*/ 0 h 30"/>
                    <a:gd name="T2" fmla="*/ 24 w 30"/>
                    <a:gd name="T3" fmla="*/ 0 h 30"/>
                    <a:gd name="T4" fmla="*/ 24 w 30"/>
                    <a:gd name="T5" fmla="*/ 6 h 30"/>
                    <a:gd name="T6" fmla="*/ 18 w 30"/>
                    <a:gd name="T7" fmla="*/ 18 h 30"/>
                    <a:gd name="T8" fmla="*/ 12 w 30"/>
                    <a:gd name="T9" fmla="*/ 18 h 30"/>
                    <a:gd name="T10" fmla="*/ 0 w 30"/>
                    <a:gd name="T11" fmla="*/ 24 h 30"/>
                    <a:gd name="T12" fmla="*/ 0 w 30"/>
                    <a:gd name="T13" fmla="*/ 30 h 30"/>
                    <a:gd name="T14" fmla="*/ 12 w 30"/>
                    <a:gd name="T15" fmla="*/ 30 h 30"/>
                    <a:gd name="T16" fmla="*/ 24 w 30"/>
                    <a:gd name="T17" fmla="*/ 18 h 30"/>
                    <a:gd name="T18" fmla="*/ 30 w 30"/>
                    <a:gd name="T19" fmla="*/ 12 h 30"/>
                    <a:gd name="T20" fmla="*/ 30 w 30"/>
                    <a:gd name="T21" fmla="*/ 0 h 30"/>
                    <a:gd name="T22" fmla="*/ 30 w 30"/>
                    <a:gd name="T23" fmla="*/ 0 h 30"/>
                    <a:gd name="T24" fmla="*/ 24 w 30"/>
                    <a:gd name="T25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24" y="6"/>
                      </a:lnTo>
                      <a:lnTo>
                        <a:pt x="18" y="18"/>
                      </a:lnTo>
                      <a:lnTo>
                        <a:pt x="12" y="18"/>
                      </a:lnTo>
                      <a:lnTo>
                        <a:pt x="0" y="24"/>
                      </a:lnTo>
                      <a:lnTo>
                        <a:pt x="0" y="30"/>
                      </a:lnTo>
                      <a:lnTo>
                        <a:pt x="12" y="30"/>
                      </a:lnTo>
                      <a:lnTo>
                        <a:pt x="24" y="18"/>
                      </a:lnTo>
                      <a:lnTo>
                        <a:pt x="30" y="12"/>
                      </a:lnTo>
                      <a:lnTo>
                        <a:pt x="30" y="0"/>
                      </a:lnTo>
                      <a:lnTo>
                        <a:pt x="30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74" name="Freeform 106"/>
                <p:cNvSpPr>
                  <a:spLocks/>
                </p:cNvSpPr>
                <p:nvPr/>
              </p:nvSpPr>
              <p:spPr bwMode="auto">
                <a:xfrm>
                  <a:off x="2324" y="1437"/>
                  <a:ext cx="30" cy="30"/>
                </a:xfrm>
                <a:custGeom>
                  <a:avLst/>
                  <a:gdLst>
                    <a:gd name="T0" fmla="*/ 0 w 30"/>
                    <a:gd name="T1" fmla="*/ 6 h 30"/>
                    <a:gd name="T2" fmla="*/ 0 w 30"/>
                    <a:gd name="T3" fmla="*/ 6 h 30"/>
                    <a:gd name="T4" fmla="*/ 12 w 30"/>
                    <a:gd name="T5" fmla="*/ 6 h 30"/>
                    <a:gd name="T6" fmla="*/ 18 w 30"/>
                    <a:gd name="T7" fmla="*/ 12 h 30"/>
                    <a:gd name="T8" fmla="*/ 24 w 30"/>
                    <a:gd name="T9" fmla="*/ 18 h 30"/>
                    <a:gd name="T10" fmla="*/ 24 w 30"/>
                    <a:gd name="T11" fmla="*/ 30 h 30"/>
                    <a:gd name="T12" fmla="*/ 30 w 30"/>
                    <a:gd name="T13" fmla="*/ 30 h 30"/>
                    <a:gd name="T14" fmla="*/ 30 w 30"/>
                    <a:gd name="T15" fmla="*/ 18 h 30"/>
                    <a:gd name="T16" fmla="*/ 24 w 30"/>
                    <a:gd name="T17" fmla="*/ 6 h 30"/>
                    <a:gd name="T18" fmla="*/ 12 w 30"/>
                    <a:gd name="T19" fmla="*/ 0 h 30"/>
                    <a:gd name="T20" fmla="*/ 0 w 30"/>
                    <a:gd name="T21" fmla="*/ 0 h 30"/>
                    <a:gd name="T22" fmla="*/ 0 w 30"/>
                    <a:gd name="T23" fmla="*/ 0 h 30"/>
                    <a:gd name="T24" fmla="*/ 0 w 30"/>
                    <a:gd name="T25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12" y="6"/>
                      </a:lnTo>
                      <a:lnTo>
                        <a:pt x="18" y="12"/>
                      </a:lnTo>
                      <a:lnTo>
                        <a:pt x="24" y="18"/>
                      </a:lnTo>
                      <a:lnTo>
                        <a:pt x="24" y="30"/>
                      </a:lnTo>
                      <a:lnTo>
                        <a:pt x="30" y="30"/>
                      </a:lnTo>
                      <a:lnTo>
                        <a:pt x="30" y="18"/>
                      </a:lnTo>
                      <a:lnTo>
                        <a:pt x="24" y="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75" name="Freeform 107"/>
                <p:cNvSpPr>
                  <a:spLocks/>
                </p:cNvSpPr>
                <p:nvPr/>
              </p:nvSpPr>
              <p:spPr bwMode="auto">
                <a:xfrm>
                  <a:off x="2294" y="1437"/>
                  <a:ext cx="30" cy="30"/>
                </a:xfrm>
                <a:custGeom>
                  <a:avLst/>
                  <a:gdLst>
                    <a:gd name="T0" fmla="*/ 12 w 30"/>
                    <a:gd name="T1" fmla="*/ 30 h 30"/>
                    <a:gd name="T2" fmla="*/ 12 w 30"/>
                    <a:gd name="T3" fmla="*/ 30 h 30"/>
                    <a:gd name="T4" fmla="*/ 12 w 30"/>
                    <a:gd name="T5" fmla="*/ 18 h 30"/>
                    <a:gd name="T6" fmla="*/ 18 w 30"/>
                    <a:gd name="T7" fmla="*/ 12 h 30"/>
                    <a:gd name="T8" fmla="*/ 24 w 30"/>
                    <a:gd name="T9" fmla="*/ 6 h 30"/>
                    <a:gd name="T10" fmla="*/ 30 w 30"/>
                    <a:gd name="T11" fmla="*/ 6 h 30"/>
                    <a:gd name="T12" fmla="*/ 30 w 30"/>
                    <a:gd name="T13" fmla="*/ 0 h 30"/>
                    <a:gd name="T14" fmla="*/ 18 w 30"/>
                    <a:gd name="T15" fmla="*/ 0 h 30"/>
                    <a:gd name="T16" fmla="*/ 12 w 30"/>
                    <a:gd name="T17" fmla="*/ 6 h 30"/>
                    <a:gd name="T18" fmla="*/ 6 w 30"/>
                    <a:gd name="T19" fmla="*/ 18 h 30"/>
                    <a:gd name="T20" fmla="*/ 0 w 30"/>
                    <a:gd name="T21" fmla="*/ 30 h 30"/>
                    <a:gd name="T22" fmla="*/ 0 w 30"/>
                    <a:gd name="T23" fmla="*/ 30 h 30"/>
                    <a:gd name="T24" fmla="*/ 12 w 30"/>
                    <a:gd name="T25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12" y="30"/>
                      </a:moveTo>
                      <a:lnTo>
                        <a:pt x="12" y="30"/>
                      </a:lnTo>
                      <a:lnTo>
                        <a:pt x="12" y="18"/>
                      </a:lnTo>
                      <a:lnTo>
                        <a:pt x="18" y="12"/>
                      </a:lnTo>
                      <a:lnTo>
                        <a:pt x="24" y="6"/>
                      </a:lnTo>
                      <a:lnTo>
                        <a:pt x="30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12" y="6"/>
                      </a:lnTo>
                      <a:lnTo>
                        <a:pt x="6" y="18"/>
                      </a:lnTo>
                      <a:lnTo>
                        <a:pt x="0" y="30"/>
                      </a:lnTo>
                      <a:lnTo>
                        <a:pt x="0" y="30"/>
                      </a:lnTo>
                      <a:lnTo>
                        <a:pt x="12" y="30"/>
                      </a:lnTo>
                      <a:close/>
                    </a:path>
                  </a:pathLst>
                </a:cu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76" name="Freeform 108"/>
                <p:cNvSpPr>
                  <a:spLocks/>
                </p:cNvSpPr>
                <p:nvPr/>
              </p:nvSpPr>
              <p:spPr bwMode="auto">
                <a:xfrm>
                  <a:off x="2294" y="1467"/>
                  <a:ext cx="30" cy="30"/>
                </a:xfrm>
                <a:custGeom>
                  <a:avLst/>
                  <a:gdLst>
                    <a:gd name="T0" fmla="*/ 30 w 30"/>
                    <a:gd name="T1" fmla="*/ 24 h 30"/>
                    <a:gd name="T2" fmla="*/ 30 w 30"/>
                    <a:gd name="T3" fmla="*/ 24 h 30"/>
                    <a:gd name="T4" fmla="*/ 24 w 30"/>
                    <a:gd name="T5" fmla="*/ 18 h 30"/>
                    <a:gd name="T6" fmla="*/ 18 w 30"/>
                    <a:gd name="T7" fmla="*/ 18 h 30"/>
                    <a:gd name="T8" fmla="*/ 12 w 30"/>
                    <a:gd name="T9" fmla="*/ 6 h 30"/>
                    <a:gd name="T10" fmla="*/ 12 w 30"/>
                    <a:gd name="T11" fmla="*/ 0 h 30"/>
                    <a:gd name="T12" fmla="*/ 0 w 30"/>
                    <a:gd name="T13" fmla="*/ 0 h 30"/>
                    <a:gd name="T14" fmla="*/ 6 w 30"/>
                    <a:gd name="T15" fmla="*/ 12 h 30"/>
                    <a:gd name="T16" fmla="*/ 12 w 30"/>
                    <a:gd name="T17" fmla="*/ 18 h 30"/>
                    <a:gd name="T18" fmla="*/ 18 w 30"/>
                    <a:gd name="T19" fmla="*/ 30 h 30"/>
                    <a:gd name="T20" fmla="*/ 30 w 30"/>
                    <a:gd name="T21" fmla="*/ 30 h 30"/>
                    <a:gd name="T22" fmla="*/ 30 w 30"/>
                    <a:gd name="T23" fmla="*/ 30 h 30"/>
                    <a:gd name="T24" fmla="*/ 30 w 30"/>
                    <a:gd name="T25" fmla="*/ 24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30" y="24"/>
                      </a:moveTo>
                      <a:lnTo>
                        <a:pt x="30" y="24"/>
                      </a:lnTo>
                      <a:lnTo>
                        <a:pt x="24" y="18"/>
                      </a:lnTo>
                      <a:lnTo>
                        <a:pt x="18" y="18"/>
                      </a:lnTo>
                      <a:lnTo>
                        <a:pt x="12" y="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6" y="12"/>
                      </a:lnTo>
                      <a:lnTo>
                        <a:pt x="12" y="18"/>
                      </a:lnTo>
                      <a:lnTo>
                        <a:pt x="18" y="30"/>
                      </a:lnTo>
                      <a:lnTo>
                        <a:pt x="30" y="30"/>
                      </a:lnTo>
                      <a:lnTo>
                        <a:pt x="30" y="30"/>
                      </a:lnTo>
                      <a:lnTo>
                        <a:pt x="30" y="24"/>
                      </a:lnTo>
                      <a:close/>
                    </a:path>
                  </a:pathLst>
                </a:cu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77" name="Oval 109"/>
                <p:cNvSpPr>
                  <a:spLocks noChangeArrowheads="1"/>
                </p:cNvSpPr>
                <p:nvPr/>
              </p:nvSpPr>
              <p:spPr bwMode="auto">
                <a:xfrm>
                  <a:off x="4658" y="1437"/>
                  <a:ext cx="54" cy="54"/>
                </a:xfrm>
                <a:prstGeom prst="ellipse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78" name="Freeform 110"/>
                <p:cNvSpPr>
                  <a:spLocks/>
                </p:cNvSpPr>
                <p:nvPr/>
              </p:nvSpPr>
              <p:spPr bwMode="auto">
                <a:xfrm>
                  <a:off x="4688" y="1467"/>
                  <a:ext cx="30" cy="30"/>
                </a:xfrm>
                <a:custGeom>
                  <a:avLst/>
                  <a:gdLst>
                    <a:gd name="T0" fmla="*/ 24 w 30"/>
                    <a:gd name="T1" fmla="*/ 0 h 30"/>
                    <a:gd name="T2" fmla="*/ 24 w 30"/>
                    <a:gd name="T3" fmla="*/ 0 h 30"/>
                    <a:gd name="T4" fmla="*/ 18 w 30"/>
                    <a:gd name="T5" fmla="*/ 6 h 30"/>
                    <a:gd name="T6" fmla="*/ 12 w 30"/>
                    <a:gd name="T7" fmla="*/ 18 h 30"/>
                    <a:gd name="T8" fmla="*/ 6 w 30"/>
                    <a:gd name="T9" fmla="*/ 18 h 30"/>
                    <a:gd name="T10" fmla="*/ 0 w 30"/>
                    <a:gd name="T11" fmla="*/ 24 h 30"/>
                    <a:gd name="T12" fmla="*/ 0 w 30"/>
                    <a:gd name="T13" fmla="*/ 30 h 30"/>
                    <a:gd name="T14" fmla="*/ 12 w 30"/>
                    <a:gd name="T15" fmla="*/ 30 h 30"/>
                    <a:gd name="T16" fmla="*/ 18 w 30"/>
                    <a:gd name="T17" fmla="*/ 18 h 30"/>
                    <a:gd name="T18" fmla="*/ 24 w 30"/>
                    <a:gd name="T19" fmla="*/ 12 h 30"/>
                    <a:gd name="T20" fmla="*/ 30 w 30"/>
                    <a:gd name="T21" fmla="*/ 0 h 30"/>
                    <a:gd name="T22" fmla="*/ 30 w 30"/>
                    <a:gd name="T23" fmla="*/ 0 h 30"/>
                    <a:gd name="T24" fmla="*/ 24 w 30"/>
                    <a:gd name="T25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18" y="6"/>
                      </a:lnTo>
                      <a:lnTo>
                        <a:pt x="12" y="18"/>
                      </a:lnTo>
                      <a:lnTo>
                        <a:pt x="6" y="18"/>
                      </a:lnTo>
                      <a:lnTo>
                        <a:pt x="0" y="24"/>
                      </a:lnTo>
                      <a:lnTo>
                        <a:pt x="0" y="30"/>
                      </a:lnTo>
                      <a:lnTo>
                        <a:pt x="12" y="30"/>
                      </a:lnTo>
                      <a:lnTo>
                        <a:pt x="18" y="18"/>
                      </a:lnTo>
                      <a:lnTo>
                        <a:pt x="24" y="12"/>
                      </a:lnTo>
                      <a:lnTo>
                        <a:pt x="30" y="0"/>
                      </a:lnTo>
                      <a:lnTo>
                        <a:pt x="30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79" name="Freeform 111"/>
                <p:cNvSpPr>
                  <a:spLocks/>
                </p:cNvSpPr>
                <p:nvPr/>
              </p:nvSpPr>
              <p:spPr bwMode="auto">
                <a:xfrm>
                  <a:off x="4688" y="1437"/>
                  <a:ext cx="30" cy="30"/>
                </a:xfrm>
                <a:custGeom>
                  <a:avLst/>
                  <a:gdLst>
                    <a:gd name="T0" fmla="*/ 0 w 30"/>
                    <a:gd name="T1" fmla="*/ 6 h 30"/>
                    <a:gd name="T2" fmla="*/ 0 w 30"/>
                    <a:gd name="T3" fmla="*/ 6 h 30"/>
                    <a:gd name="T4" fmla="*/ 6 w 30"/>
                    <a:gd name="T5" fmla="*/ 6 h 30"/>
                    <a:gd name="T6" fmla="*/ 12 w 30"/>
                    <a:gd name="T7" fmla="*/ 12 h 30"/>
                    <a:gd name="T8" fmla="*/ 18 w 30"/>
                    <a:gd name="T9" fmla="*/ 18 h 30"/>
                    <a:gd name="T10" fmla="*/ 24 w 30"/>
                    <a:gd name="T11" fmla="*/ 30 h 30"/>
                    <a:gd name="T12" fmla="*/ 30 w 30"/>
                    <a:gd name="T13" fmla="*/ 30 h 30"/>
                    <a:gd name="T14" fmla="*/ 24 w 30"/>
                    <a:gd name="T15" fmla="*/ 18 h 30"/>
                    <a:gd name="T16" fmla="*/ 18 w 30"/>
                    <a:gd name="T17" fmla="*/ 6 h 30"/>
                    <a:gd name="T18" fmla="*/ 12 w 30"/>
                    <a:gd name="T19" fmla="*/ 0 h 30"/>
                    <a:gd name="T20" fmla="*/ 0 w 30"/>
                    <a:gd name="T21" fmla="*/ 0 h 30"/>
                    <a:gd name="T22" fmla="*/ 0 w 30"/>
                    <a:gd name="T23" fmla="*/ 0 h 30"/>
                    <a:gd name="T24" fmla="*/ 0 w 30"/>
                    <a:gd name="T25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6" y="6"/>
                      </a:lnTo>
                      <a:lnTo>
                        <a:pt x="12" y="12"/>
                      </a:lnTo>
                      <a:lnTo>
                        <a:pt x="18" y="18"/>
                      </a:lnTo>
                      <a:lnTo>
                        <a:pt x="24" y="30"/>
                      </a:lnTo>
                      <a:lnTo>
                        <a:pt x="30" y="30"/>
                      </a:lnTo>
                      <a:lnTo>
                        <a:pt x="24" y="18"/>
                      </a:lnTo>
                      <a:lnTo>
                        <a:pt x="18" y="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80" name="Freeform 112"/>
                <p:cNvSpPr>
                  <a:spLocks/>
                </p:cNvSpPr>
                <p:nvPr/>
              </p:nvSpPr>
              <p:spPr bwMode="auto">
                <a:xfrm>
                  <a:off x="4658" y="1437"/>
                  <a:ext cx="30" cy="30"/>
                </a:xfrm>
                <a:custGeom>
                  <a:avLst/>
                  <a:gdLst>
                    <a:gd name="T0" fmla="*/ 6 w 30"/>
                    <a:gd name="T1" fmla="*/ 30 h 30"/>
                    <a:gd name="T2" fmla="*/ 6 w 30"/>
                    <a:gd name="T3" fmla="*/ 30 h 30"/>
                    <a:gd name="T4" fmla="*/ 6 w 30"/>
                    <a:gd name="T5" fmla="*/ 18 h 30"/>
                    <a:gd name="T6" fmla="*/ 12 w 30"/>
                    <a:gd name="T7" fmla="*/ 12 h 30"/>
                    <a:gd name="T8" fmla="*/ 18 w 30"/>
                    <a:gd name="T9" fmla="*/ 6 h 30"/>
                    <a:gd name="T10" fmla="*/ 30 w 30"/>
                    <a:gd name="T11" fmla="*/ 6 h 30"/>
                    <a:gd name="T12" fmla="*/ 30 w 30"/>
                    <a:gd name="T13" fmla="*/ 0 h 30"/>
                    <a:gd name="T14" fmla="*/ 18 w 30"/>
                    <a:gd name="T15" fmla="*/ 0 h 30"/>
                    <a:gd name="T16" fmla="*/ 6 w 30"/>
                    <a:gd name="T17" fmla="*/ 6 h 30"/>
                    <a:gd name="T18" fmla="*/ 0 w 30"/>
                    <a:gd name="T19" fmla="*/ 18 h 30"/>
                    <a:gd name="T20" fmla="*/ 0 w 30"/>
                    <a:gd name="T21" fmla="*/ 30 h 30"/>
                    <a:gd name="T22" fmla="*/ 0 w 30"/>
                    <a:gd name="T23" fmla="*/ 30 h 30"/>
                    <a:gd name="T24" fmla="*/ 6 w 30"/>
                    <a:gd name="T25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6" y="30"/>
                      </a:moveTo>
                      <a:lnTo>
                        <a:pt x="6" y="30"/>
                      </a:lnTo>
                      <a:lnTo>
                        <a:pt x="6" y="18"/>
                      </a:lnTo>
                      <a:lnTo>
                        <a:pt x="12" y="12"/>
                      </a:lnTo>
                      <a:lnTo>
                        <a:pt x="18" y="6"/>
                      </a:lnTo>
                      <a:lnTo>
                        <a:pt x="30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6" y="6"/>
                      </a:lnTo>
                      <a:lnTo>
                        <a:pt x="0" y="18"/>
                      </a:lnTo>
                      <a:lnTo>
                        <a:pt x="0" y="30"/>
                      </a:lnTo>
                      <a:lnTo>
                        <a:pt x="0" y="30"/>
                      </a:lnTo>
                      <a:lnTo>
                        <a:pt x="6" y="30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81" name="Freeform 113"/>
                <p:cNvSpPr>
                  <a:spLocks/>
                </p:cNvSpPr>
                <p:nvPr/>
              </p:nvSpPr>
              <p:spPr bwMode="auto">
                <a:xfrm>
                  <a:off x="4658" y="1467"/>
                  <a:ext cx="30" cy="30"/>
                </a:xfrm>
                <a:custGeom>
                  <a:avLst/>
                  <a:gdLst>
                    <a:gd name="T0" fmla="*/ 30 w 30"/>
                    <a:gd name="T1" fmla="*/ 24 h 30"/>
                    <a:gd name="T2" fmla="*/ 30 w 30"/>
                    <a:gd name="T3" fmla="*/ 24 h 30"/>
                    <a:gd name="T4" fmla="*/ 18 w 30"/>
                    <a:gd name="T5" fmla="*/ 18 h 30"/>
                    <a:gd name="T6" fmla="*/ 12 w 30"/>
                    <a:gd name="T7" fmla="*/ 18 h 30"/>
                    <a:gd name="T8" fmla="*/ 6 w 30"/>
                    <a:gd name="T9" fmla="*/ 6 h 30"/>
                    <a:gd name="T10" fmla="*/ 6 w 30"/>
                    <a:gd name="T11" fmla="*/ 0 h 30"/>
                    <a:gd name="T12" fmla="*/ 0 w 30"/>
                    <a:gd name="T13" fmla="*/ 0 h 30"/>
                    <a:gd name="T14" fmla="*/ 0 w 30"/>
                    <a:gd name="T15" fmla="*/ 12 h 30"/>
                    <a:gd name="T16" fmla="*/ 6 w 30"/>
                    <a:gd name="T17" fmla="*/ 18 h 30"/>
                    <a:gd name="T18" fmla="*/ 18 w 30"/>
                    <a:gd name="T19" fmla="*/ 30 h 30"/>
                    <a:gd name="T20" fmla="*/ 30 w 30"/>
                    <a:gd name="T21" fmla="*/ 30 h 30"/>
                    <a:gd name="T22" fmla="*/ 30 w 30"/>
                    <a:gd name="T23" fmla="*/ 30 h 30"/>
                    <a:gd name="T24" fmla="*/ 30 w 30"/>
                    <a:gd name="T25" fmla="*/ 24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30" y="24"/>
                      </a:moveTo>
                      <a:lnTo>
                        <a:pt x="30" y="24"/>
                      </a:lnTo>
                      <a:lnTo>
                        <a:pt x="18" y="18"/>
                      </a:lnTo>
                      <a:lnTo>
                        <a:pt x="12" y="18"/>
                      </a:lnTo>
                      <a:lnTo>
                        <a:pt x="6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6" y="18"/>
                      </a:lnTo>
                      <a:lnTo>
                        <a:pt x="18" y="30"/>
                      </a:lnTo>
                      <a:lnTo>
                        <a:pt x="30" y="30"/>
                      </a:lnTo>
                      <a:lnTo>
                        <a:pt x="30" y="30"/>
                      </a:lnTo>
                      <a:lnTo>
                        <a:pt x="30" y="24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7339" name="Text Box 171"/>
              <p:cNvSpPr txBox="1">
                <a:spLocks noChangeArrowheads="1"/>
              </p:cNvSpPr>
              <p:nvPr/>
            </p:nvSpPr>
            <p:spPr bwMode="auto">
              <a:xfrm>
                <a:off x="2211" y="1491"/>
                <a:ext cx="2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 i="1">
                    <a:solidFill>
                      <a:srgbClr val="000000"/>
                    </a:solidFill>
                  </a:rPr>
                  <a:t>S</a:t>
                </a:r>
                <a:endParaRPr lang="ru-RU" sz="2000" b="1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341" name="Text Box 173"/>
              <p:cNvSpPr txBox="1">
                <a:spLocks noChangeArrowheads="1"/>
              </p:cNvSpPr>
              <p:nvPr/>
            </p:nvSpPr>
            <p:spPr bwMode="auto">
              <a:xfrm>
                <a:off x="4566" y="1530"/>
                <a:ext cx="2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 i="1" dirty="0">
                    <a:solidFill>
                      <a:srgbClr val="000000"/>
                    </a:solidFill>
                  </a:rPr>
                  <a:t>P</a:t>
                </a:r>
                <a:endParaRPr lang="ru-RU" sz="2000" b="1" i="1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360" name="Rectangle 192"/>
          <p:cNvSpPr>
            <a:spLocks noGrp="1" noChangeArrowheads="1"/>
          </p:cNvSpPr>
          <p:nvPr>
            <p:ph type="title"/>
          </p:nvPr>
        </p:nvSpPr>
        <p:spPr>
          <a:xfrm>
            <a:off x="3920710" y="275568"/>
            <a:ext cx="4802188" cy="842963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Зонные пластинки</a:t>
            </a:r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FCC7FAB9-F7A9-4FE5-8511-ED966C89D735}"/>
              </a:ext>
            </a:extLst>
          </p:cNvPr>
          <p:cNvGrpSpPr/>
          <p:nvPr/>
        </p:nvGrpSpPr>
        <p:grpSpPr>
          <a:xfrm>
            <a:off x="4879244" y="3740943"/>
            <a:ext cx="5513039" cy="2880854"/>
            <a:chOff x="5019675" y="3542171"/>
            <a:chExt cx="5513039" cy="2880854"/>
          </a:xfrm>
        </p:grpSpPr>
        <p:grpSp>
          <p:nvGrpSpPr>
            <p:cNvPr id="7352" name="Group 184"/>
            <p:cNvGrpSpPr>
              <a:grpSpLocks/>
            </p:cNvGrpSpPr>
            <p:nvPr/>
          </p:nvGrpSpPr>
          <p:grpSpPr bwMode="auto">
            <a:xfrm>
              <a:off x="6943725" y="4316413"/>
              <a:ext cx="190500" cy="1695450"/>
              <a:chOff x="3338" y="2703"/>
              <a:chExt cx="120" cy="1068"/>
            </a:xfrm>
          </p:grpSpPr>
          <p:sp>
            <p:nvSpPr>
              <p:cNvPr id="7182" name="Freeform 14"/>
              <p:cNvSpPr>
                <a:spLocks/>
              </p:cNvSpPr>
              <p:nvPr/>
            </p:nvSpPr>
            <p:spPr bwMode="auto">
              <a:xfrm>
                <a:off x="3344" y="2703"/>
                <a:ext cx="108" cy="1062"/>
              </a:xfrm>
              <a:custGeom>
                <a:avLst/>
                <a:gdLst>
                  <a:gd name="T0" fmla="*/ 0 w 18"/>
                  <a:gd name="T1" fmla="*/ 177 h 177"/>
                  <a:gd name="T2" fmla="*/ 0 w 18"/>
                  <a:gd name="T3" fmla="*/ 177 h 177"/>
                  <a:gd name="T4" fmla="*/ 0 w 18"/>
                  <a:gd name="T5" fmla="*/ 0 h 177"/>
                  <a:gd name="T6" fmla="*/ 18 w 18"/>
                  <a:gd name="T7" fmla="*/ 0 h 177"/>
                  <a:gd name="T8" fmla="*/ 18 w 18"/>
                  <a:gd name="T9" fmla="*/ 19 h 177"/>
                  <a:gd name="T10" fmla="*/ 9 w 18"/>
                  <a:gd name="T11" fmla="*/ 19 h 177"/>
                  <a:gd name="T12" fmla="*/ 9 w 18"/>
                  <a:gd name="T13" fmla="*/ 37 h 177"/>
                  <a:gd name="T14" fmla="*/ 18 w 18"/>
                  <a:gd name="T15" fmla="*/ 37 h 177"/>
                  <a:gd name="T16" fmla="*/ 18 w 18"/>
                  <a:gd name="T17" fmla="*/ 56 h 177"/>
                  <a:gd name="T18" fmla="*/ 9 w 18"/>
                  <a:gd name="T19" fmla="*/ 56 h 177"/>
                  <a:gd name="T20" fmla="*/ 9 w 18"/>
                  <a:gd name="T21" fmla="*/ 56 h 177"/>
                  <a:gd name="T22" fmla="*/ 9 w 18"/>
                  <a:gd name="T23" fmla="*/ 75 h 177"/>
                  <a:gd name="T24" fmla="*/ 18 w 18"/>
                  <a:gd name="T25" fmla="*/ 75 h 177"/>
                  <a:gd name="T26" fmla="*/ 18 w 18"/>
                  <a:gd name="T27" fmla="*/ 103 h 177"/>
                  <a:gd name="T28" fmla="*/ 9 w 18"/>
                  <a:gd name="T29" fmla="*/ 103 h 177"/>
                  <a:gd name="T30" fmla="*/ 9 w 18"/>
                  <a:gd name="T31" fmla="*/ 121 h 177"/>
                  <a:gd name="T32" fmla="*/ 18 w 18"/>
                  <a:gd name="T33" fmla="*/ 121 h 177"/>
                  <a:gd name="T34" fmla="*/ 18 w 18"/>
                  <a:gd name="T35" fmla="*/ 140 h 177"/>
                  <a:gd name="T36" fmla="*/ 9 w 18"/>
                  <a:gd name="T37" fmla="*/ 140 h 177"/>
                  <a:gd name="T38" fmla="*/ 9 w 18"/>
                  <a:gd name="T39" fmla="*/ 158 h 177"/>
                  <a:gd name="T40" fmla="*/ 18 w 18"/>
                  <a:gd name="T41" fmla="*/ 158 h 177"/>
                  <a:gd name="T42" fmla="*/ 18 w 18"/>
                  <a:gd name="T43" fmla="*/ 177 h 177"/>
                  <a:gd name="T44" fmla="*/ 0 w 18"/>
                  <a:gd name="T45" fmla="*/ 177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8" h="177">
                    <a:moveTo>
                      <a:pt x="0" y="177"/>
                    </a:moveTo>
                    <a:lnTo>
                      <a:pt x="0" y="177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9"/>
                    </a:lnTo>
                    <a:lnTo>
                      <a:pt x="9" y="19"/>
                    </a:lnTo>
                    <a:lnTo>
                      <a:pt x="9" y="37"/>
                    </a:lnTo>
                    <a:lnTo>
                      <a:pt x="18" y="37"/>
                    </a:lnTo>
                    <a:lnTo>
                      <a:pt x="18" y="56"/>
                    </a:lnTo>
                    <a:lnTo>
                      <a:pt x="9" y="56"/>
                    </a:lnTo>
                    <a:lnTo>
                      <a:pt x="9" y="56"/>
                    </a:lnTo>
                    <a:lnTo>
                      <a:pt x="9" y="75"/>
                    </a:lnTo>
                    <a:lnTo>
                      <a:pt x="18" y="75"/>
                    </a:lnTo>
                    <a:lnTo>
                      <a:pt x="18" y="103"/>
                    </a:lnTo>
                    <a:lnTo>
                      <a:pt x="9" y="103"/>
                    </a:lnTo>
                    <a:lnTo>
                      <a:pt x="9" y="121"/>
                    </a:lnTo>
                    <a:lnTo>
                      <a:pt x="18" y="121"/>
                    </a:lnTo>
                    <a:lnTo>
                      <a:pt x="18" y="140"/>
                    </a:lnTo>
                    <a:lnTo>
                      <a:pt x="9" y="140"/>
                    </a:lnTo>
                    <a:lnTo>
                      <a:pt x="9" y="158"/>
                    </a:lnTo>
                    <a:lnTo>
                      <a:pt x="18" y="158"/>
                    </a:lnTo>
                    <a:lnTo>
                      <a:pt x="18" y="177"/>
                    </a:lnTo>
                    <a:lnTo>
                      <a:pt x="0" y="177"/>
                    </a:lnTo>
                  </a:path>
                </a:pathLst>
              </a:cu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8" name="Freeform 20"/>
              <p:cNvSpPr>
                <a:spLocks/>
              </p:cNvSpPr>
              <p:nvPr/>
            </p:nvSpPr>
            <p:spPr bwMode="auto">
              <a:xfrm>
                <a:off x="3392" y="2817"/>
                <a:ext cx="12" cy="114"/>
              </a:xfrm>
              <a:custGeom>
                <a:avLst/>
                <a:gdLst>
                  <a:gd name="T0" fmla="*/ 6 w 12"/>
                  <a:gd name="T1" fmla="*/ 114 h 114"/>
                  <a:gd name="T2" fmla="*/ 12 w 12"/>
                  <a:gd name="T3" fmla="*/ 108 h 114"/>
                  <a:gd name="T4" fmla="*/ 12 w 12"/>
                  <a:gd name="T5" fmla="*/ 0 h 114"/>
                  <a:gd name="T6" fmla="*/ 0 w 12"/>
                  <a:gd name="T7" fmla="*/ 0 h 114"/>
                  <a:gd name="T8" fmla="*/ 0 w 12"/>
                  <a:gd name="T9" fmla="*/ 108 h 114"/>
                  <a:gd name="T10" fmla="*/ 6 w 12"/>
                  <a:gd name="T11" fmla="*/ 114 h 114"/>
                  <a:gd name="T12" fmla="*/ 0 w 12"/>
                  <a:gd name="T13" fmla="*/ 108 h 114"/>
                  <a:gd name="T14" fmla="*/ 0 w 12"/>
                  <a:gd name="T15" fmla="*/ 114 h 114"/>
                  <a:gd name="T16" fmla="*/ 6 w 12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114">
                    <a:moveTo>
                      <a:pt x="6" y="114"/>
                    </a:moveTo>
                    <a:lnTo>
                      <a:pt x="12" y="10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08"/>
                    </a:lnTo>
                    <a:lnTo>
                      <a:pt x="6" y="114"/>
                    </a:lnTo>
                    <a:lnTo>
                      <a:pt x="0" y="108"/>
                    </a:lnTo>
                    <a:lnTo>
                      <a:pt x="0" y="114"/>
                    </a:lnTo>
                    <a:lnTo>
                      <a:pt x="6" y="11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9" name="Freeform 21"/>
              <p:cNvSpPr>
                <a:spLocks/>
              </p:cNvSpPr>
              <p:nvPr/>
            </p:nvSpPr>
            <p:spPr bwMode="auto">
              <a:xfrm>
                <a:off x="3398" y="2925"/>
                <a:ext cx="60" cy="6"/>
              </a:xfrm>
              <a:custGeom>
                <a:avLst/>
                <a:gdLst>
                  <a:gd name="T0" fmla="*/ 60 w 60"/>
                  <a:gd name="T1" fmla="*/ 0 h 6"/>
                  <a:gd name="T2" fmla="*/ 54 w 60"/>
                  <a:gd name="T3" fmla="*/ 0 h 6"/>
                  <a:gd name="T4" fmla="*/ 0 w 60"/>
                  <a:gd name="T5" fmla="*/ 0 h 6"/>
                  <a:gd name="T6" fmla="*/ 0 w 60"/>
                  <a:gd name="T7" fmla="*/ 6 h 6"/>
                  <a:gd name="T8" fmla="*/ 54 w 60"/>
                  <a:gd name="T9" fmla="*/ 6 h 6"/>
                  <a:gd name="T10" fmla="*/ 60 w 60"/>
                  <a:gd name="T11" fmla="*/ 0 h 6"/>
                  <a:gd name="T12" fmla="*/ 60 w 60"/>
                  <a:gd name="T13" fmla="*/ 0 h 6"/>
                  <a:gd name="T14" fmla="*/ 60 w 60"/>
                  <a:gd name="T15" fmla="*/ 0 h 6"/>
                  <a:gd name="T16" fmla="*/ 54 w 60"/>
                  <a:gd name="T17" fmla="*/ 0 h 6"/>
                  <a:gd name="T18" fmla="*/ 60 w 60"/>
                  <a:gd name="T1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">
                    <a:moveTo>
                      <a:pt x="60" y="0"/>
                    </a:moveTo>
                    <a:lnTo>
                      <a:pt x="54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54" y="6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54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0" name="Freeform 22"/>
              <p:cNvSpPr>
                <a:spLocks/>
              </p:cNvSpPr>
              <p:nvPr/>
            </p:nvSpPr>
            <p:spPr bwMode="auto">
              <a:xfrm>
                <a:off x="3452" y="2925"/>
                <a:ext cx="6" cy="120"/>
              </a:xfrm>
              <a:custGeom>
                <a:avLst/>
                <a:gdLst>
                  <a:gd name="T0" fmla="*/ 0 w 6"/>
                  <a:gd name="T1" fmla="*/ 120 h 120"/>
                  <a:gd name="T2" fmla="*/ 6 w 6"/>
                  <a:gd name="T3" fmla="*/ 114 h 120"/>
                  <a:gd name="T4" fmla="*/ 6 w 6"/>
                  <a:gd name="T5" fmla="*/ 0 h 120"/>
                  <a:gd name="T6" fmla="*/ 0 w 6"/>
                  <a:gd name="T7" fmla="*/ 0 h 120"/>
                  <a:gd name="T8" fmla="*/ 0 w 6"/>
                  <a:gd name="T9" fmla="*/ 114 h 120"/>
                  <a:gd name="T10" fmla="*/ 0 w 6"/>
                  <a:gd name="T11" fmla="*/ 120 h 120"/>
                  <a:gd name="T12" fmla="*/ 0 w 6"/>
                  <a:gd name="T13" fmla="*/ 120 h 120"/>
                  <a:gd name="T14" fmla="*/ 6 w 6"/>
                  <a:gd name="T15" fmla="*/ 120 h 120"/>
                  <a:gd name="T16" fmla="*/ 6 w 6"/>
                  <a:gd name="T17" fmla="*/ 114 h 120"/>
                  <a:gd name="T18" fmla="*/ 0 w 6"/>
                  <a:gd name="T19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120">
                    <a:moveTo>
                      <a:pt x="0" y="120"/>
                    </a:moveTo>
                    <a:lnTo>
                      <a:pt x="6" y="114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14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6" y="120"/>
                    </a:lnTo>
                    <a:lnTo>
                      <a:pt x="6" y="114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1" name="Freeform 23"/>
              <p:cNvSpPr>
                <a:spLocks/>
              </p:cNvSpPr>
              <p:nvPr/>
            </p:nvSpPr>
            <p:spPr bwMode="auto">
              <a:xfrm>
                <a:off x="3392" y="3033"/>
                <a:ext cx="60" cy="12"/>
              </a:xfrm>
              <a:custGeom>
                <a:avLst/>
                <a:gdLst>
                  <a:gd name="T0" fmla="*/ 0 w 60"/>
                  <a:gd name="T1" fmla="*/ 6 h 12"/>
                  <a:gd name="T2" fmla="*/ 6 w 60"/>
                  <a:gd name="T3" fmla="*/ 12 h 12"/>
                  <a:gd name="T4" fmla="*/ 60 w 60"/>
                  <a:gd name="T5" fmla="*/ 12 h 12"/>
                  <a:gd name="T6" fmla="*/ 60 w 60"/>
                  <a:gd name="T7" fmla="*/ 0 h 12"/>
                  <a:gd name="T8" fmla="*/ 6 w 60"/>
                  <a:gd name="T9" fmla="*/ 0 h 12"/>
                  <a:gd name="T10" fmla="*/ 0 w 60"/>
                  <a:gd name="T11" fmla="*/ 6 h 12"/>
                  <a:gd name="T12" fmla="*/ 6 w 60"/>
                  <a:gd name="T13" fmla="*/ 0 h 12"/>
                  <a:gd name="T14" fmla="*/ 0 w 60"/>
                  <a:gd name="T15" fmla="*/ 0 h 12"/>
                  <a:gd name="T16" fmla="*/ 0 w 60"/>
                  <a:gd name="T17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12">
                    <a:moveTo>
                      <a:pt x="0" y="6"/>
                    </a:moveTo>
                    <a:lnTo>
                      <a:pt x="6" y="12"/>
                    </a:lnTo>
                    <a:lnTo>
                      <a:pt x="60" y="12"/>
                    </a:lnTo>
                    <a:lnTo>
                      <a:pt x="6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2" name="Freeform 24"/>
              <p:cNvSpPr>
                <a:spLocks/>
              </p:cNvSpPr>
              <p:nvPr/>
            </p:nvSpPr>
            <p:spPr bwMode="auto">
              <a:xfrm>
                <a:off x="3392" y="3039"/>
                <a:ext cx="12" cy="1"/>
              </a:xfrm>
              <a:custGeom>
                <a:avLst/>
                <a:gdLst>
                  <a:gd name="T0" fmla="*/ 0 w 12"/>
                  <a:gd name="T1" fmla="*/ 12 w 12"/>
                  <a:gd name="T2" fmla="*/ 12 w 12"/>
                  <a:gd name="T3" fmla="*/ 0 w 12"/>
                  <a:gd name="T4" fmla="*/ 0 w 12"/>
                  <a:gd name="T5" fmla="*/ 0 w 1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  <a:cxn ang="0">
                    <a:pos x="T4" y="0"/>
                  </a:cxn>
                  <a:cxn ang="0">
                    <a:pos x="T5" y="0"/>
                  </a:cxn>
                </a:cxnLst>
                <a:rect l="0" t="0" r="r" b="b"/>
                <a:pathLst>
                  <a:path w="12">
                    <a:moveTo>
                      <a:pt x="0" y="0"/>
                    </a:moveTo>
                    <a:lnTo>
                      <a:pt x="12" y="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3" name="Freeform 25"/>
              <p:cNvSpPr>
                <a:spLocks/>
              </p:cNvSpPr>
              <p:nvPr/>
            </p:nvSpPr>
            <p:spPr bwMode="auto">
              <a:xfrm>
                <a:off x="3392" y="3039"/>
                <a:ext cx="12" cy="114"/>
              </a:xfrm>
              <a:custGeom>
                <a:avLst/>
                <a:gdLst>
                  <a:gd name="T0" fmla="*/ 6 w 12"/>
                  <a:gd name="T1" fmla="*/ 114 h 114"/>
                  <a:gd name="T2" fmla="*/ 12 w 12"/>
                  <a:gd name="T3" fmla="*/ 114 h 114"/>
                  <a:gd name="T4" fmla="*/ 12 w 12"/>
                  <a:gd name="T5" fmla="*/ 0 h 114"/>
                  <a:gd name="T6" fmla="*/ 0 w 12"/>
                  <a:gd name="T7" fmla="*/ 0 h 114"/>
                  <a:gd name="T8" fmla="*/ 0 w 12"/>
                  <a:gd name="T9" fmla="*/ 114 h 114"/>
                  <a:gd name="T10" fmla="*/ 6 w 12"/>
                  <a:gd name="T11" fmla="*/ 114 h 114"/>
                  <a:gd name="T12" fmla="*/ 0 w 12"/>
                  <a:gd name="T13" fmla="*/ 114 h 114"/>
                  <a:gd name="T14" fmla="*/ 0 w 12"/>
                  <a:gd name="T15" fmla="*/ 114 h 114"/>
                  <a:gd name="T16" fmla="*/ 6 w 12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114">
                    <a:moveTo>
                      <a:pt x="6" y="114"/>
                    </a:moveTo>
                    <a:lnTo>
                      <a:pt x="12" y="11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14"/>
                    </a:lnTo>
                    <a:lnTo>
                      <a:pt x="6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6" y="11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4" name="Freeform 26"/>
              <p:cNvSpPr>
                <a:spLocks/>
              </p:cNvSpPr>
              <p:nvPr/>
            </p:nvSpPr>
            <p:spPr bwMode="auto">
              <a:xfrm>
                <a:off x="3398" y="3147"/>
                <a:ext cx="60" cy="6"/>
              </a:xfrm>
              <a:custGeom>
                <a:avLst/>
                <a:gdLst>
                  <a:gd name="T0" fmla="*/ 60 w 60"/>
                  <a:gd name="T1" fmla="*/ 6 h 6"/>
                  <a:gd name="T2" fmla="*/ 54 w 60"/>
                  <a:gd name="T3" fmla="*/ 0 h 6"/>
                  <a:gd name="T4" fmla="*/ 0 w 60"/>
                  <a:gd name="T5" fmla="*/ 0 h 6"/>
                  <a:gd name="T6" fmla="*/ 0 w 60"/>
                  <a:gd name="T7" fmla="*/ 6 h 6"/>
                  <a:gd name="T8" fmla="*/ 54 w 60"/>
                  <a:gd name="T9" fmla="*/ 6 h 6"/>
                  <a:gd name="T10" fmla="*/ 60 w 60"/>
                  <a:gd name="T11" fmla="*/ 6 h 6"/>
                  <a:gd name="T12" fmla="*/ 60 w 60"/>
                  <a:gd name="T13" fmla="*/ 6 h 6"/>
                  <a:gd name="T14" fmla="*/ 60 w 60"/>
                  <a:gd name="T15" fmla="*/ 0 h 6"/>
                  <a:gd name="T16" fmla="*/ 54 w 60"/>
                  <a:gd name="T17" fmla="*/ 0 h 6"/>
                  <a:gd name="T18" fmla="*/ 60 w 60"/>
                  <a:gd name="T19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">
                    <a:moveTo>
                      <a:pt x="60" y="6"/>
                    </a:moveTo>
                    <a:lnTo>
                      <a:pt x="54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54" y="6"/>
                    </a:lnTo>
                    <a:lnTo>
                      <a:pt x="60" y="6"/>
                    </a:lnTo>
                    <a:lnTo>
                      <a:pt x="60" y="6"/>
                    </a:lnTo>
                    <a:lnTo>
                      <a:pt x="60" y="0"/>
                    </a:lnTo>
                    <a:lnTo>
                      <a:pt x="54" y="0"/>
                    </a:lnTo>
                    <a:lnTo>
                      <a:pt x="60" y="6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7" name="Freeform 29"/>
              <p:cNvSpPr>
                <a:spLocks/>
              </p:cNvSpPr>
              <p:nvPr/>
            </p:nvSpPr>
            <p:spPr bwMode="auto">
              <a:xfrm>
                <a:off x="3392" y="3321"/>
                <a:ext cx="12" cy="114"/>
              </a:xfrm>
              <a:custGeom>
                <a:avLst/>
                <a:gdLst>
                  <a:gd name="T0" fmla="*/ 6 w 12"/>
                  <a:gd name="T1" fmla="*/ 114 h 114"/>
                  <a:gd name="T2" fmla="*/ 12 w 12"/>
                  <a:gd name="T3" fmla="*/ 108 h 114"/>
                  <a:gd name="T4" fmla="*/ 12 w 12"/>
                  <a:gd name="T5" fmla="*/ 0 h 114"/>
                  <a:gd name="T6" fmla="*/ 0 w 12"/>
                  <a:gd name="T7" fmla="*/ 0 h 114"/>
                  <a:gd name="T8" fmla="*/ 0 w 12"/>
                  <a:gd name="T9" fmla="*/ 108 h 114"/>
                  <a:gd name="T10" fmla="*/ 6 w 12"/>
                  <a:gd name="T11" fmla="*/ 114 h 114"/>
                  <a:gd name="T12" fmla="*/ 0 w 12"/>
                  <a:gd name="T13" fmla="*/ 108 h 114"/>
                  <a:gd name="T14" fmla="*/ 0 w 12"/>
                  <a:gd name="T15" fmla="*/ 114 h 114"/>
                  <a:gd name="T16" fmla="*/ 6 w 12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114">
                    <a:moveTo>
                      <a:pt x="6" y="114"/>
                    </a:moveTo>
                    <a:lnTo>
                      <a:pt x="12" y="10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08"/>
                    </a:lnTo>
                    <a:lnTo>
                      <a:pt x="6" y="114"/>
                    </a:lnTo>
                    <a:lnTo>
                      <a:pt x="0" y="108"/>
                    </a:lnTo>
                    <a:lnTo>
                      <a:pt x="0" y="114"/>
                    </a:lnTo>
                    <a:lnTo>
                      <a:pt x="6" y="11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8" name="Freeform 30"/>
              <p:cNvSpPr>
                <a:spLocks/>
              </p:cNvSpPr>
              <p:nvPr/>
            </p:nvSpPr>
            <p:spPr bwMode="auto">
              <a:xfrm>
                <a:off x="3398" y="3423"/>
                <a:ext cx="60" cy="12"/>
              </a:xfrm>
              <a:custGeom>
                <a:avLst/>
                <a:gdLst>
                  <a:gd name="T0" fmla="*/ 60 w 60"/>
                  <a:gd name="T1" fmla="*/ 6 h 12"/>
                  <a:gd name="T2" fmla="*/ 54 w 60"/>
                  <a:gd name="T3" fmla="*/ 0 h 12"/>
                  <a:gd name="T4" fmla="*/ 0 w 60"/>
                  <a:gd name="T5" fmla="*/ 0 h 12"/>
                  <a:gd name="T6" fmla="*/ 0 w 60"/>
                  <a:gd name="T7" fmla="*/ 12 h 12"/>
                  <a:gd name="T8" fmla="*/ 54 w 60"/>
                  <a:gd name="T9" fmla="*/ 12 h 12"/>
                  <a:gd name="T10" fmla="*/ 60 w 60"/>
                  <a:gd name="T11" fmla="*/ 6 h 12"/>
                  <a:gd name="T12" fmla="*/ 60 w 60"/>
                  <a:gd name="T13" fmla="*/ 6 h 12"/>
                  <a:gd name="T14" fmla="*/ 60 w 60"/>
                  <a:gd name="T15" fmla="*/ 0 h 12"/>
                  <a:gd name="T16" fmla="*/ 54 w 60"/>
                  <a:gd name="T17" fmla="*/ 0 h 12"/>
                  <a:gd name="T18" fmla="*/ 60 w 60"/>
                  <a:gd name="T19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12">
                    <a:moveTo>
                      <a:pt x="60" y="6"/>
                    </a:moveTo>
                    <a:lnTo>
                      <a:pt x="54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54" y="12"/>
                    </a:lnTo>
                    <a:lnTo>
                      <a:pt x="60" y="6"/>
                    </a:lnTo>
                    <a:lnTo>
                      <a:pt x="60" y="6"/>
                    </a:lnTo>
                    <a:lnTo>
                      <a:pt x="60" y="0"/>
                    </a:lnTo>
                    <a:lnTo>
                      <a:pt x="54" y="0"/>
                    </a:lnTo>
                    <a:lnTo>
                      <a:pt x="60" y="6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99" name="Freeform 31"/>
              <p:cNvSpPr>
                <a:spLocks/>
              </p:cNvSpPr>
              <p:nvPr/>
            </p:nvSpPr>
            <p:spPr bwMode="auto">
              <a:xfrm>
                <a:off x="3452" y="3429"/>
                <a:ext cx="6" cy="114"/>
              </a:xfrm>
              <a:custGeom>
                <a:avLst/>
                <a:gdLst>
                  <a:gd name="T0" fmla="*/ 0 w 6"/>
                  <a:gd name="T1" fmla="*/ 114 h 114"/>
                  <a:gd name="T2" fmla="*/ 6 w 6"/>
                  <a:gd name="T3" fmla="*/ 114 h 114"/>
                  <a:gd name="T4" fmla="*/ 6 w 6"/>
                  <a:gd name="T5" fmla="*/ 0 h 114"/>
                  <a:gd name="T6" fmla="*/ 0 w 6"/>
                  <a:gd name="T7" fmla="*/ 0 h 114"/>
                  <a:gd name="T8" fmla="*/ 0 w 6"/>
                  <a:gd name="T9" fmla="*/ 114 h 114"/>
                  <a:gd name="T10" fmla="*/ 0 w 6"/>
                  <a:gd name="T11" fmla="*/ 114 h 114"/>
                  <a:gd name="T12" fmla="*/ 0 w 6"/>
                  <a:gd name="T13" fmla="*/ 114 h 114"/>
                  <a:gd name="T14" fmla="*/ 6 w 6"/>
                  <a:gd name="T15" fmla="*/ 114 h 114"/>
                  <a:gd name="T16" fmla="*/ 6 w 6"/>
                  <a:gd name="T17" fmla="*/ 114 h 114"/>
                  <a:gd name="T18" fmla="*/ 0 w 6"/>
                  <a:gd name="T19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114">
                    <a:moveTo>
                      <a:pt x="0" y="114"/>
                    </a:moveTo>
                    <a:lnTo>
                      <a:pt x="6" y="114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0" y="114"/>
                    </a:lnTo>
                    <a:lnTo>
                      <a:pt x="6" y="114"/>
                    </a:lnTo>
                    <a:lnTo>
                      <a:pt x="6" y="114"/>
                    </a:lnTo>
                    <a:lnTo>
                      <a:pt x="0" y="11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00" name="Freeform 32"/>
              <p:cNvSpPr>
                <a:spLocks/>
              </p:cNvSpPr>
              <p:nvPr/>
            </p:nvSpPr>
            <p:spPr bwMode="auto">
              <a:xfrm>
                <a:off x="3392" y="3537"/>
                <a:ext cx="60" cy="6"/>
              </a:xfrm>
              <a:custGeom>
                <a:avLst/>
                <a:gdLst>
                  <a:gd name="T0" fmla="*/ 0 w 60"/>
                  <a:gd name="T1" fmla="*/ 6 h 6"/>
                  <a:gd name="T2" fmla="*/ 6 w 60"/>
                  <a:gd name="T3" fmla="*/ 6 h 6"/>
                  <a:gd name="T4" fmla="*/ 60 w 60"/>
                  <a:gd name="T5" fmla="*/ 6 h 6"/>
                  <a:gd name="T6" fmla="*/ 60 w 60"/>
                  <a:gd name="T7" fmla="*/ 0 h 6"/>
                  <a:gd name="T8" fmla="*/ 6 w 60"/>
                  <a:gd name="T9" fmla="*/ 0 h 6"/>
                  <a:gd name="T10" fmla="*/ 0 w 60"/>
                  <a:gd name="T11" fmla="*/ 6 h 6"/>
                  <a:gd name="T12" fmla="*/ 6 w 60"/>
                  <a:gd name="T13" fmla="*/ 0 h 6"/>
                  <a:gd name="T14" fmla="*/ 0 w 60"/>
                  <a:gd name="T15" fmla="*/ 0 h 6"/>
                  <a:gd name="T16" fmla="*/ 0 w 60"/>
                  <a:gd name="T17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6">
                    <a:moveTo>
                      <a:pt x="0" y="6"/>
                    </a:moveTo>
                    <a:lnTo>
                      <a:pt x="6" y="6"/>
                    </a:lnTo>
                    <a:lnTo>
                      <a:pt x="60" y="6"/>
                    </a:lnTo>
                    <a:lnTo>
                      <a:pt x="60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01" name="Freeform 33"/>
              <p:cNvSpPr>
                <a:spLocks/>
              </p:cNvSpPr>
              <p:nvPr/>
            </p:nvSpPr>
            <p:spPr bwMode="auto">
              <a:xfrm>
                <a:off x="3392" y="3543"/>
                <a:ext cx="12" cy="114"/>
              </a:xfrm>
              <a:custGeom>
                <a:avLst/>
                <a:gdLst>
                  <a:gd name="T0" fmla="*/ 6 w 12"/>
                  <a:gd name="T1" fmla="*/ 114 h 114"/>
                  <a:gd name="T2" fmla="*/ 12 w 12"/>
                  <a:gd name="T3" fmla="*/ 108 h 114"/>
                  <a:gd name="T4" fmla="*/ 12 w 12"/>
                  <a:gd name="T5" fmla="*/ 0 h 114"/>
                  <a:gd name="T6" fmla="*/ 0 w 12"/>
                  <a:gd name="T7" fmla="*/ 0 h 114"/>
                  <a:gd name="T8" fmla="*/ 0 w 12"/>
                  <a:gd name="T9" fmla="*/ 108 h 114"/>
                  <a:gd name="T10" fmla="*/ 6 w 12"/>
                  <a:gd name="T11" fmla="*/ 114 h 114"/>
                  <a:gd name="T12" fmla="*/ 0 w 12"/>
                  <a:gd name="T13" fmla="*/ 108 h 114"/>
                  <a:gd name="T14" fmla="*/ 0 w 12"/>
                  <a:gd name="T15" fmla="*/ 114 h 114"/>
                  <a:gd name="T16" fmla="*/ 6 w 12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114">
                    <a:moveTo>
                      <a:pt x="6" y="114"/>
                    </a:moveTo>
                    <a:lnTo>
                      <a:pt x="12" y="10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108"/>
                    </a:lnTo>
                    <a:lnTo>
                      <a:pt x="6" y="114"/>
                    </a:lnTo>
                    <a:lnTo>
                      <a:pt x="0" y="108"/>
                    </a:lnTo>
                    <a:lnTo>
                      <a:pt x="0" y="114"/>
                    </a:lnTo>
                    <a:lnTo>
                      <a:pt x="6" y="11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02" name="Freeform 34"/>
              <p:cNvSpPr>
                <a:spLocks/>
              </p:cNvSpPr>
              <p:nvPr/>
            </p:nvSpPr>
            <p:spPr bwMode="auto">
              <a:xfrm>
                <a:off x="3398" y="3651"/>
                <a:ext cx="60" cy="6"/>
              </a:xfrm>
              <a:custGeom>
                <a:avLst/>
                <a:gdLst>
                  <a:gd name="T0" fmla="*/ 60 w 60"/>
                  <a:gd name="T1" fmla="*/ 0 h 6"/>
                  <a:gd name="T2" fmla="*/ 54 w 60"/>
                  <a:gd name="T3" fmla="*/ 0 h 6"/>
                  <a:gd name="T4" fmla="*/ 0 w 60"/>
                  <a:gd name="T5" fmla="*/ 0 h 6"/>
                  <a:gd name="T6" fmla="*/ 0 w 60"/>
                  <a:gd name="T7" fmla="*/ 6 h 6"/>
                  <a:gd name="T8" fmla="*/ 54 w 60"/>
                  <a:gd name="T9" fmla="*/ 6 h 6"/>
                  <a:gd name="T10" fmla="*/ 60 w 60"/>
                  <a:gd name="T11" fmla="*/ 0 h 6"/>
                  <a:gd name="T12" fmla="*/ 60 w 60"/>
                  <a:gd name="T13" fmla="*/ 0 h 6"/>
                  <a:gd name="T14" fmla="*/ 60 w 60"/>
                  <a:gd name="T15" fmla="*/ 0 h 6"/>
                  <a:gd name="T16" fmla="*/ 54 w 60"/>
                  <a:gd name="T17" fmla="*/ 0 h 6"/>
                  <a:gd name="T18" fmla="*/ 60 w 60"/>
                  <a:gd name="T1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0" h="6">
                    <a:moveTo>
                      <a:pt x="60" y="0"/>
                    </a:moveTo>
                    <a:lnTo>
                      <a:pt x="54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54" y="6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54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03" name="Freeform 35"/>
              <p:cNvSpPr>
                <a:spLocks/>
              </p:cNvSpPr>
              <p:nvPr/>
            </p:nvSpPr>
            <p:spPr bwMode="auto">
              <a:xfrm>
                <a:off x="3452" y="3651"/>
                <a:ext cx="6" cy="120"/>
              </a:xfrm>
              <a:custGeom>
                <a:avLst/>
                <a:gdLst>
                  <a:gd name="T0" fmla="*/ 0 w 6"/>
                  <a:gd name="T1" fmla="*/ 120 h 120"/>
                  <a:gd name="T2" fmla="*/ 6 w 6"/>
                  <a:gd name="T3" fmla="*/ 114 h 120"/>
                  <a:gd name="T4" fmla="*/ 6 w 6"/>
                  <a:gd name="T5" fmla="*/ 0 h 120"/>
                  <a:gd name="T6" fmla="*/ 0 w 6"/>
                  <a:gd name="T7" fmla="*/ 0 h 120"/>
                  <a:gd name="T8" fmla="*/ 0 w 6"/>
                  <a:gd name="T9" fmla="*/ 114 h 120"/>
                  <a:gd name="T10" fmla="*/ 0 w 6"/>
                  <a:gd name="T11" fmla="*/ 120 h 120"/>
                  <a:gd name="T12" fmla="*/ 0 w 6"/>
                  <a:gd name="T13" fmla="*/ 120 h 120"/>
                  <a:gd name="T14" fmla="*/ 6 w 6"/>
                  <a:gd name="T15" fmla="*/ 120 h 120"/>
                  <a:gd name="T16" fmla="*/ 6 w 6"/>
                  <a:gd name="T17" fmla="*/ 114 h 120"/>
                  <a:gd name="T18" fmla="*/ 0 w 6"/>
                  <a:gd name="T19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120">
                    <a:moveTo>
                      <a:pt x="0" y="120"/>
                    </a:moveTo>
                    <a:lnTo>
                      <a:pt x="6" y="114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14"/>
                    </a:lnTo>
                    <a:lnTo>
                      <a:pt x="0" y="120"/>
                    </a:lnTo>
                    <a:lnTo>
                      <a:pt x="0" y="120"/>
                    </a:lnTo>
                    <a:lnTo>
                      <a:pt x="6" y="120"/>
                    </a:lnTo>
                    <a:lnTo>
                      <a:pt x="6" y="114"/>
                    </a:lnTo>
                    <a:lnTo>
                      <a:pt x="0" y="12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04" name="Freeform 36"/>
              <p:cNvSpPr>
                <a:spLocks/>
              </p:cNvSpPr>
              <p:nvPr/>
            </p:nvSpPr>
            <p:spPr bwMode="auto">
              <a:xfrm>
                <a:off x="3338" y="3759"/>
                <a:ext cx="114" cy="12"/>
              </a:xfrm>
              <a:custGeom>
                <a:avLst/>
                <a:gdLst>
                  <a:gd name="T0" fmla="*/ 0 w 114"/>
                  <a:gd name="T1" fmla="*/ 6 h 12"/>
                  <a:gd name="T2" fmla="*/ 6 w 114"/>
                  <a:gd name="T3" fmla="*/ 12 h 12"/>
                  <a:gd name="T4" fmla="*/ 114 w 114"/>
                  <a:gd name="T5" fmla="*/ 12 h 12"/>
                  <a:gd name="T6" fmla="*/ 114 w 114"/>
                  <a:gd name="T7" fmla="*/ 0 h 12"/>
                  <a:gd name="T8" fmla="*/ 6 w 114"/>
                  <a:gd name="T9" fmla="*/ 0 h 12"/>
                  <a:gd name="T10" fmla="*/ 0 w 114"/>
                  <a:gd name="T11" fmla="*/ 6 h 12"/>
                  <a:gd name="T12" fmla="*/ 0 w 114"/>
                  <a:gd name="T13" fmla="*/ 6 h 12"/>
                  <a:gd name="T14" fmla="*/ 0 w 114"/>
                  <a:gd name="T15" fmla="*/ 12 h 12"/>
                  <a:gd name="T16" fmla="*/ 6 w 114"/>
                  <a:gd name="T17" fmla="*/ 12 h 12"/>
                  <a:gd name="T18" fmla="*/ 0 w 114"/>
                  <a:gd name="T19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4" h="12">
                    <a:moveTo>
                      <a:pt x="0" y="6"/>
                    </a:moveTo>
                    <a:lnTo>
                      <a:pt x="6" y="12"/>
                    </a:lnTo>
                    <a:lnTo>
                      <a:pt x="114" y="12"/>
                    </a:lnTo>
                    <a:lnTo>
                      <a:pt x="114" y="0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348" name="Group 180"/>
            <p:cNvGrpSpPr>
              <a:grpSpLocks/>
            </p:cNvGrpSpPr>
            <p:nvPr/>
          </p:nvGrpSpPr>
          <p:grpSpPr bwMode="auto">
            <a:xfrm>
              <a:off x="6219825" y="3775075"/>
              <a:ext cx="733425" cy="2647950"/>
              <a:chOff x="2882" y="2361"/>
              <a:chExt cx="462" cy="1668"/>
            </a:xfrm>
          </p:grpSpPr>
          <p:sp>
            <p:nvSpPr>
              <p:cNvPr id="7183" name="Freeform 15"/>
              <p:cNvSpPr>
                <a:spLocks/>
              </p:cNvSpPr>
              <p:nvPr/>
            </p:nvSpPr>
            <p:spPr bwMode="auto">
              <a:xfrm>
                <a:off x="3338" y="3765"/>
                <a:ext cx="6" cy="6"/>
              </a:xfrm>
              <a:custGeom>
                <a:avLst/>
                <a:gdLst>
                  <a:gd name="T0" fmla="*/ 6 w 6"/>
                  <a:gd name="T1" fmla="*/ 0 h 6"/>
                  <a:gd name="T2" fmla="*/ 6 w 6"/>
                  <a:gd name="T3" fmla="*/ 0 h 6"/>
                  <a:gd name="T4" fmla="*/ 6 w 6"/>
                  <a:gd name="T5" fmla="*/ 0 h 6"/>
                  <a:gd name="T6" fmla="*/ 6 w 6"/>
                  <a:gd name="T7" fmla="*/ 0 h 6"/>
                  <a:gd name="T8" fmla="*/ 6 w 6"/>
                  <a:gd name="T9" fmla="*/ 0 h 6"/>
                  <a:gd name="T10" fmla="*/ 6 w 6"/>
                  <a:gd name="T11" fmla="*/ 0 h 6"/>
                  <a:gd name="T12" fmla="*/ 0 w 6"/>
                  <a:gd name="T13" fmla="*/ 0 h 6"/>
                  <a:gd name="T14" fmla="*/ 0 w 6"/>
                  <a:gd name="T15" fmla="*/ 6 h 6"/>
                  <a:gd name="T16" fmla="*/ 6 w 6"/>
                  <a:gd name="T17" fmla="*/ 6 h 6"/>
                  <a:gd name="T18" fmla="*/ 6 w 6"/>
                  <a:gd name="T1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6">
                    <a:moveTo>
                      <a:pt x="6" y="0"/>
                    </a:move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184" name="Freeform 16"/>
              <p:cNvSpPr>
                <a:spLocks/>
              </p:cNvSpPr>
              <p:nvPr/>
            </p:nvSpPr>
            <p:spPr bwMode="auto">
              <a:xfrm>
                <a:off x="3338" y="2703"/>
                <a:ext cx="6" cy="1062"/>
              </a:xfrm>
              <a:custGeom>
                <a:avLst/>
                <a:gdLst>
                  <a:gd name="T0" fmla="*/ 6 w 6"/>
                  <a:gd name="T1" fmla="*/ 0 h 1062"/>
                  <a:gd name="T2" fmla="*/ 0 w 6"/>
                  <a:gd name="T3" fmla="*/ 0 h 1062"/>
                  <a:gd name="T4" fmla="*/ 0 w 6"/>
                  <a:gd name="T5" fmla="*/ 1062 h 1062"/>
                  <a:gd name="T6" fmla="*/ 6 w 6"/>
                  <a:gd name="T7" fmla="*/ 1062 h 1062"/>
                  <a:gd name="T8" fmla="*/ 6 w 6"/>
                  <a:gd name="T9" fmla="*/ 0 h 1062"/>
                  <a:gd name="T10" fmla="*/ 6 w 6"/>
                  <a:gd name="T11" fmla="*/ 0 h 1062"/>
                  <a:gd name="T12" fmla="*/ 6 w 6"/>
                  <a:gd name="T13" fmla="*/ 0 h 1062"/>
                  <a:gd name="T14" fmla="*/ 0 w 6"/>
                  <a:gd name="T15" fmla="*/ 0 h 1062"/>
                  <a:gd name="T16" fmla="*/ 0 w 6"/>
                  <a:gd name="T17" fmla="*/ 0 h 1062"/>
                  <a:gd name="T18" fmla="*/ 6 w 6"/>
                  <a:gd name="T19" fmla="*/ 0 h 10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" h="1062">
                    <a:moveTo>
                      <a:pt x="6" y="0"/>
                    </a:moveTo>
                    <a:lnTo>
                      <a:pt x="0" y="0"/>
                    </a:lnTo>
                    <a:lnTo>
                      <a:pt x="0" y="1062"/>
                    </a:lnTo>
                    <a:lnTo>
                      <a:pt x="6" y="1062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27" name="Freeform 59"/>
              <p:cNvSpPr>
                <a:spLocks/>
              </p:cNvSpPr>
              <p:nvPr/>
            </p:nvSpPr>
            <p:spPr bwMode="auto">
              <a:xfrm>
                <a:off x="2882" y="2361"/>
                <a:ext cx="456" cy="888"/>
              </a:xfrm>
              <a:custGeom>
                <a:avLst/>
                <a:gdLst>
                  <a:gd name="T0" fmla="*/ 456 w 456"/>
                  <a:gd name="T1" fmla="*/ 888 h 888"/>
                  <a:gd name="T2" fmla="*/ 456 w 456"/>
                  <a:gd name="T3" fmla="*/ 888 h 888"/>
                  <a:gd name="T4" fmla="*/ 456 w 456"/>
                  <a:gd name="T5" fmla="*/ 822 h 888"/>
                  <a:gd name="T6" fmla="*/ 450 w 456"/>
                  <a:gd name="T7" fmla="*/ 756 h 888"/>
                  <a:gd name="T8" fmla="*/ 438 w 456"/>
                  <a:gd name="T9" fmla="*/ 696 h 888"/>
                  <a:gd name="T10" fmla="*/ 426 w 456"/>
                  <a:gd name="T11" fmla="*/ 630 h 888"/>
                  <a:gd name="T12" fmla="*/ 414 w 456"/>
                  <a:gd name="T13" fmla="*/ 570 h 888"/>
                  <a:gd name="T14" fmla="*/ 390 w 456"/>
                  <a:gd name="T15" fmla="*/ 510 h 888"/>
                  <a:gd name="T16" fmla="*/ 366 w 456"/>
                  <a:gd name="T17" fmla="*/ 450 h 888"/>
                  <a:gd name="T18" fmla="*/ 342 w 456"/>
                  <a:gd name="T19" fmla="*/ 390 h 888"/>
                  <a:gd name="T20" fmla="*/ 312 w 456"/>
                  <a:gd name="T21" fmla="*/ 336 h 888"/>
                  <a:gd name="T22" fmla="*/ 276 w 456"/>
                  <a:gd name="T23" fmla="*/ 282 h 888"/>
                  <a:gd name="T24" fmla="*/ 240 w 456"/>
                  <a:gd name="T25" fmla="*/ 228 h 888"/>
                  <a:gd name="T26" fmla="*/ 204 w 456"/>
                  <a:gd name="T27" fmla="*/ 180 h 888"/>
                  <a:gd name="T28" fmla="*/ 156 w 456"/>
                  <a:gd name="T29" fmla="*/ 132 h 888"/>
                  <a:gd name="T30" fmla="*/ 114 w 456"/>
                  <a:gd name="T31" fmla="*/ 84 h 888"/>
                  <a:gd name="T32" fmla="*/ 66 w 456"/>
                  <a:gd name="T33" fmla="*/ 42 h 888"/>
                  <a:gd name="T34" fmla="*/ 12 w 456"/>
                  <a:gd name="T35" fmla="*/ 0 h 888"/>
                  <a:gd name="T36" fmla="*/ 0 w 456"/>
                  <a:gd name="T37" fmla="*/ 24 h 888"/>
                  <a:gd name="T38" fmla="*/ 48 w 456"/>
                  <a:gd name="T39" fmla="*/ 60 h 888"/>
                  <a:gd name="T40" fmla="*/ 96 w 456"/>
                  <a:gd name="T41" fmla="*/ 102 h 888"/>
                  <a:gd name="T42" fmla="*/ 144 w 456"/>
                  <a:gd name="T43" fmla="*/ 150 h 888"/>
                  <a:gd name="T44" fmla="*/ 180 w 456"/>
                  <a:gd name="T45" fmla="*/ 192 h 888"/>
                  <a:gd name="T46" fmla="*/ 222 w 456"/>
                  <a:gd name="T47" fmla="*/ 246 h 888"/>
                  <a:gd name="T48" fmla="*/ 258 w 456"/>
                  <a:gd name="T49" fmla="*/ 294 h 888"/>
                  <a:gd name="T50" fmla="*/ 288 w 456"/>
                  <a:gd name="T51" fmla="*/ 348 h 888"/>
                  <a:gd name="T52" fmla="*/ 318 w 456"/>
                  <a:gd name="T53" fmla="*/ 402 h 888"/>
                  <a:gd name="T54" fmla="*/ 348 w 456"/>
                  <a:gd name="T55" fmla="*/ 462 h 888"/>
                  <a:gd name="T56" fmla="*/ 366 w 456"/>
                  <a:gd name="T57" fmla="*/ 516 h 888"/>
                  <a:gd name="T58" fmla="*/ 390 w 456"/>
                  <a:gd name="T59" fmla="*/ 576 h 888"/>
                  <a:gd name="T60" fmla="*/ 402 w 456"/>
                  <a:gd name="T61" fmla="*/ 636 h 888"/>
                  <a:gd name="T62" fmla="*/ 414 w 456"/>
                  <a:gd name="T63" fmla="*/ 696 h 888"/>
                  <a:gd name="T64" fmla="*/ 426 w 456"/>
                  <a:gd name="T65" fmla="*/ 762 h 888"/>
                  <a:gd name="T66" fmla="*/ 432 w 456"/>
                  <a:gd name="T67" fmla="*/ 822 h 888"/>
                  <a:gd name="T68" fmla="*/ 432 w 456"/>
                  <a:gd name="T69" fmla="*/ 888 h 888"/>
                  <a:gd name="T70" fmla="*/ 432 w 456"/>
                  <a:gd name="T71" fmla="*/ 888 h 888"/>
                  <a:gd name="T72" fmla="*/ 456 w 456"/>
                  <a:gd name="T73" fmla="*/ 888 h 8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456" h="888">
                    <a:moveTo>
                      <a:pt x="456" y="888"/>
                    </a:moveTo>
                    <a:lnTo>
                      <a:pt x="456" y="888"/>
                    </a:lnTo>
                    <a:lnTo>
                      <a:pt x="456" y="822"/>
                    </a:lnTo>
                    <a:lnTo>
                      <a:pt x="450" y="756"/>
                    </a:lnTo>
                    <a:lnTo>
                      <a:pt x="438" y="696"/>
                    </a:lnTo>
                    <a:lnTo>
                      <a:pt x="426" y="630"/>
                    </a:lnTo>
                    <a:lnTo>
                      <a:pt x="414" y="570"/>
                    </a:lnTo>
                    <a:lnTo>
                      <a:pt x="390" y="510"/>
                    </a:lnTo>
                    <a:lnTo>
                      <a:pt x="366" y="450"/>
                    </a:lnTo>
                    <a:lnTo>
                      <a:pt x="342" y="390"/>
                    </a:lnTo>
                    <a:lnTo>
                      <a:pt x="312" y="336"/>
                    </a:lnTo>
                    <a:lnTo>
                      <a:pt x="276" y="282"/>
                    </a:lnTo>
                    <a:lnTo>
                      <a:pt x="240" y="228"/>
                    </a:lnTo>
                    <a:lnTo>
                      <a:pt x="204" y="180"/>
                    </a:lnTo>
                    <a:lnTo>
                      <a:pt x="156" y="132"/>
                    </a:lnTo>
                    <a:lnTo>
                      <a:pt x="114" y="84"/>
                    </a:lnTo>
                    <a:lnTo>
                      <a:pt x="66" y="42"/>
                    </a:lnTo>
                    <a:lnTo>
                      <a:pt x="12" y="0"/>
                    </a:lnTo>
                    <a:lnTo>
                      <a:pt x="0" y="24"/>
                    </a:lnTo>
                    <a:lnTo>
                      <a:pt x="48" y="60"/>
                    </a:lnTo>
                    <a:lnTo>
                      <a:pt x="96" y="102"/>
                    </a:lnTo>
                    <a:lnTo>
                      <a:pt x="144" y="150"/>
                    </a:lnTo>
                    <a:lnTo>
                      <a:pt x="180" y="192"/>
                    </a:lnTo>
                    <a:lnTo>
                      <a:pt x="222" y="246"/>
                    </a:lnTo>
                    <a:lnTo>
                      <a:pt x="258" y="294"/>
                    </a:lnTo>
                    <a:lnTo>
                      <a:pt x="288" y="348"/>
                    </a:lnTo>
                    <a:lnTo>
                      <a:pt x="318" y="402"/>
                    </a:lnTo>
                    <a:lnTo>
                      <a:pt x="348" y="462"/>
                    </a:lnTo>
                    <a:lnTo>
                      <a:pt x="366" y="516"/>
                    </a:lnTo>
                    <a:lnTo>
                      <a:pt x="390" y="576"/>
                    </a:lnTo>
                    <a:lnTo>
                      <a:pt x="402" y="636"/>
                    </a:lnTo>
                    <a:lnTo>
                      <a:pt x="414" y="696"/>
                    </a:lnTo>
                    <a:lnTo>
                      <a:pt x="426" y="762"/>
                    </a:lnTo>
                    <a:lnTo>
                      <a:pt x="432" y="822"/>
                    </a:lnTo>
                    <a:lnTo>
                      <a:pt x="432" y="888"/>
                    </a:lnTo>
                    <a:lnTo>
                      <a:pt x="432" y="888"/>
                    </a:lnTo>
                    <a:lnTo>
                      <a:pt x="456" y="888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28" name="Freeform 60"/>
              <p:cNvSpPr>
                <a:spLocks/>
              </p:cNvSpPr>
              <p:nvPr/>
            </p:nvSpPr>
            <p:spPr bwMode="auto">
              <a:xfrm>
                <a:off x="3002" y="3249"/>
                <a:ext cx="336" cy="780"/>
              </a:xfrm>
              <a:custGeom>
                <a:avLst/>
                <a:gdLst>
                  <a:gd name="T0" fmla="*/ 12 w 336"/>
                  <a:gd name="T1" fmla="*/ 780 h 780"/>
                  <a:gd name="T2" fmla="*/ 84 w 336"/>
                  <a:gd name="T3" fmla="*/ 696 h 780"/>
                  <a:gd name="T4" fmla="*/ 150 w 336"/>
                  <a:gd name="T5" fmla="*/ 612 h 780"/>
                  <a:gd name="T6" fmla="*/ 204 w 336"/>
                  <a:gd name="T7" fmla="*/ 516 h 780"/>
                  <a:gd name="T8" fmla="*/ 252 w 336"/>
                  <a:gd name="T9" fmla="*/ 420 h 780"/>
                  <a:gd name="T10" fmla="*/ 288 w 336"/>
                  <a:gd name="T11" fmla="*/ 318 h 780"/>
                  <a:gd name="T12" fmla="*/ 318 w 336"/>
                  <a:gd name="T13" fmla="*/ 216 h 780"/>
                  <a:gd name="T14" fmla="*/ 330 w 336"/>
                  <a:gd name="T15" fmla="*/ 108 h 780"/>
                  <a:gd name="T16" fmla="*/ 336 w 336"/>
                  <a:gd name="T17" fmla="*/ 0 h 780"/>
                  <a:gd name="T18" fmla="*/ 312 w 336"/>
                  <a:gd name="T19" fmla="*/ 0 h 780"/>
                  <a:gd name="T20" fmla="*/ 306 w 336"/>
                  <a:gd name="T21" fmla="*/ 102 h 780"/>
                  <a:gd name="T22" fmla="*/ 294 w 336"/>
                  <a:gd name="T23" fmla="*/ 210 h 780"/>
                  <a:gd name="T24" fmla="*/ 264 w 336"/>
                  <a:gd name="T25" fmla="*/ 312 h 780"/>
                  <a:gd name="T26" fmla="*/ 228 w 336"/>
                  <a:gd name="T27" fmla="*/ 414 h 780"/>
                  <a:gd name="T28" fmla="*/ 186 w 336"/>
                  <a:gd name="T29" fmla="*/ 510 h 780"/>
                  <a:gd name="T30" fmla="*/ 132 w 336"/>
                  <a:gd name="T31" fmla="*/ 600 h 780"/>
                  <a:gd name="T32" fmla="*/ 66 w 336"/>
                  <a:gd name="T33" fmla="*/ 684 h 780"/>
                  <a:gd name="T34" fmla="*/ 0 w 336"/>
                  <a:gd name="T35" fmla="*/ 762 h 780"/>
                  <a:gd name="T36" fmla="*/ 12 w 336"/>
                  <a:gd name="T37" fmla="*/ 780 h 7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36" h="780">
                    <a:moveTo>
                      <a:pt x="12" y="780"/>
                    </a:moveTo>
                    <a:lnTo>
                      <a:pt x="84" y="696"/>
                    </a:lnTo>
                    <a:lnTo>
                      <a:pt x="150" y="612"/>
                    </a:lnTo>
                    <a:lnTo>
                      <a:pt x="204" y="516"/>
                    </a:lnTo>
                    <a:lnTo>
                      <a:pt x="252" y="420"/>
                    </a:lnTo>
                    <a:lnTo>
                      <a:pt x="288" y="318"/>
                    </a:lnTo>
                    <a:lnTo>
                      <a:pt x="318" y="216"/>
                    </a:lnTo>
                    <a:lnTo>
                      <a:pt x="330" y="108"/>
                    </a:lnTo>
                    <a:lnTo>
                      <a:pt x="336" y="0"/>
                    </a:lnTo>
                    <a:lnTo>
                      <a:pt x="312" y="0"/>
                    </a:lnTo>
                    <a:lnTo>
                      <a:pt x="306" y="102"/>
                    </a:lnTo>
                    <a:lnTo>
                      <a:pt x="294" y="210"/>
                    </a:lnTo>
                    <a:lnTo>
                      <a:pt x="264" y="312"/>
                    </a:lnTo>
                    <a:lnTo>
                      <a:pt x="228" y="414"/>
                    </a:lnTo>
                    <a:lnTo>
                      <a:pt x="186" y="510"/>
                    </a:lnTo>
                    <a:lnTo>
                      <a:pt x="132" y="600"/>
                    </a:lnTo>
                    <a:lnTo>
                      <a:pt x="66" y="684"/>
                    </a:lnTo>
                    <a:lnTo>
                      <a:pt x="0" y="762"/>
                    </a:lnTo>
                    <a:lnTo>
                      <a:pt x="12" y="780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354" name="Group 186"/>
            <p:cNvGrpSpPr>
              <a:grpSpLocks/>
            </p:cNvGrpSpPr>
            <p:nvPr/>
          </p:nvGrpSpPr>
          <p:grpSpPr bwMode="auto">
            <a:xfrm>
              <a:off x="5019675" y="5002213"/>
              <a:ext cx="4230688" cy="715963"/>
              <a:chOff x="2126" y="3153"/>
              <a:chExt cx="2665" cy="451"/>
            </a:xfrm>
          </p:grpSpPr>
          <p:grpSp>
            <p:nvGrpSpPr>
              <p:cNvPr id="7344" name="Group 176"/>
              <p:cNvGrpSpPr>
                <a:grpSpLocks/>
              </p:cNvGrpSpPr>
              <p:nvPr/>
            </p:nvGrpSpPr>
            <p:grpSpPr bwMode="auto">
              <a:xfrm>
                <a:off x="2216" y="3153"/>
                <a:ext cx="2574" cy="168"/>
                <a:chOff x="2216" y="3153"/>
                <a:chExt cx="2574" cy="168"/>
              </a:xfrm>
            </p:grpSpPr>
            <p:sp>
              <p:nvSpPr>
                <p:cNvPr id="7171" name="Rectangle 3"/>
                <p:cNvSpPr>
                  <a:spLocks noChangeArrowheads="1"/>
                </p:cNvSpPr>
                <p:nvPr/>
              </p:nvSpPr>
              <p:spPr bwMode="auto">
                <a:xfrm>
                  <a:off x="2222" y="3243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72" name="Rectangle 4"/>
                <p:cNvSpPr>
                  <a:spLocks noChangeArrowheads="1"/>
                </p:cNvSpPr>
                <p:nvPr/>
              </p:nvSpPr>
              <p:spPr bwMode="auto">
                <a:xfrm>
                  <a:off x="2462" y="3243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73" name="Rectangle 5"/>
                <p:cNvSpPr>
                  <a:spLocks noChangeArrowheads="1"/>
                </p:cNvSpPr>
                <p:nvPr/>
              </p:nvSpPr>
              <p:spPr bwMode="auto">
                <a:xfrm>
                  <a:off x="2702" y="3243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74" name="Rectangle 6"/>
                <p:cNvSpPr>
                  <a:spLocks noChangeArrowheads="1"/>
                </p:cNvSpPr>
                <p:nvPr/>
              </p:nvSpPr>
              <p:spPr bwMode="auto">
                <a:xfrm>
                  <a:off x="2942" y="3243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75" name="Rectangle 7"/>
                <p:cNvSpPr>
                  <a:spLocks noChangeArrowheads="1"/>
                </p:cNvSpPr>
                <p:nvPr/>
              </p:nvSpPr>
              <p:spPr bwMode="auto">
                <a:xfrm>
                  <a:off x="3182" y="3243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76" name="Rectangle 8"/>
                <p:cNvSpPr>
                  <a:spLocks noChangeArrowheads="1"/>
                </p:cNvSpPr>
                <p:nvPr/>
              </p:nvSpPr>
              <p:spPr bwMode="auto">
                <a:xfrm>
                  <a:off x="3428" y="3243"/>
                  <a:ext cx="156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77" name="Rectangle 9"/>
                <p:cNvSpPr>
                  <a:spLocks noChangeArrowheads="1"/>
                </p:cNvSpPr>
                <p:nvPr/>
              </p:nvSpPr>
              <p:spPr bwMode="auto">
                <a:xfrm>
                  <a:off x="3668" y="3243"/>
                  <a:ext cx="156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78" name="Rectangle 10"/>
                <p:cNvSpPr>
                  <a:spLocks noChangeArrowheads="1"/>
                </p:cNvSpPr>
                <p:nvPr/>
              </p:nvSpPr>
              <p:spPr bwMode="auto">
                <a:xfrm>
                  <a:off x="3908" y="3243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79" name="Rectangle 11"/>
                <p:cNvSpPr>
                  <a:spLocks noChangeArrowheads="1"/>
                </p:cNvSpPr>
                <p:nvPr/>
              </p:nvSpPr>
              <p:spPr bwMode="auto">
                <a:xfrm>
                  <a:off x="4148" y="3243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80" name="Rectangle 12"/>
                <p:cNvSpPr>
                  <a:spLocks noChangeArrowheads="1"/>
                </p:cNvSpPr>
                <p:nvPr/>
              </p:nvSpPr>
              <p:spPr bwMode="auto">
                <a:xfrm>
                  <a:off x="4388" y="3243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81" name="Rectangle 13"/>
                <p:cNvSpPr>
                  <a:spLocks noChangeArrowheads="1"/>
                </p:cNvSpPr>
                <p:nvPr/>
              </p:nvSpPr>
              <p:spPr bwMode="auto">
                <a:xfrm>
                  <a:off x="4628" y="3243"/>
                  <a:ext cx="162" cy="12"/>
                </a:xfrm>
                <a:prstGeom prst="rect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5" name="Freeform 27"/>
                <p:cNvSpPr>
                  <a:spLocks/>
                </p:cNvSpPr>
                <p:nvPr/>
              </p:nvSpPr>
              <p:spPr bwMode="auto">
                <a:xfrm>
                  <a:off x="3452" y="3153"/>
                  <a:ext cx="6" cy="168"/>
                </a:xfrm>
                <a:custGeom>
                  <a:avLst/>
                  <a:gdLst>
                    <a:gd name="T0" fmla="*/ 0 w 6"/>
                    <a:gd name="T1" fmla="*/ 168 h 168"/>
                    <a:gd name="T2" fmla="*/ 6 w 6"/>
                    <a:gd name="T3" fmla="*/ 168 h 168"/>
                    <a:gd name="T4" fmla="*/ 6 w 6"/>
                    <a:gd name="T5" fmla="*/ 0 h 168"/>
                    <a:gd name="T6" fmla="*/ 0 w 6"/>
                    <a:gd name="T7" fmla="*/ 0 h 168"/>
                    <a:gd name="T8" fmla="*/ 0 w 6"/>
                    <a:gd name="T9" fmla="*/ 168 h 168"/>
                    <a:gd name="T10" fmla="*/ 0 w 6"/>
                    <a:gd name="T11" fmla="*/ 168 h 168"/>
                    <a:gd name="T12" fmla="*/ 0 w 6"/>
                    <a:gd name="T13" fmla="*/ 168 h 168"/>
                    <a:gd name="T14" fmla="*/ 6 w 6"/>
                    <a:gd name="T15" fmla="*/ 168 h 168"/>
                    <a:gd name="T16" fmla="*/ 6 w 6"/>
                    <a:gd name="T17" fmla="*/ 168 h 168"/>
                    <a:gd name="T18" fmla="*/ 0 w 6"/>
                    <a:gd name="T19" fmla="*/ 168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" h="168">
                      <a:moveTo>
                        <a:pt x="0" y="168"/>
                      </a:moveTo>
                      <a:lnTo>
                        <a:pt x="6" y="168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6" y="168"/>
                      </a:lnTo>
                      <a:lnTo>
                        <a:pt x="6" y="168"/>
                      </a:lnTo>
                      <a:lnTo>
                        <a:pt x="0" y="168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196" name="Freeform 28"/>
                <p:cNvSpPr>
                  <a:spLocks/>
                </p:cNvSpPr>
                <p:nvPr/>
              </p:nvSpPr>
              <p:spPr bwMode="auto">
                <a:xfrm>
                  <a:off x="3392" y="3315"/>
                  <a:ext cx="60" cy="6"/>
                </a:xfrm>
                <a:custGeom>
                  <a:avLst/>
                  <a:gdLst>
                    <a:gd name="T0" fmla="*/ 0 w 60"/>
                    <a:gd name="T1" fmla="*/ 6 h 6"/>
                    <a:gd name="T2" fmla="*/ 6 w 60"/>
                    <a:gd name="T3" fmla="*/ 6 h 6"/>
                    <a:gd name="T4" fmla="*/ 60 w 60"/>
                    <a:gd name="T5" fmla="*/ 6 h 6"/>
                    <a:gd name="T6" fmla="*/ 60 w 60"/>
                    <a:gd name="T7" fmla="*/ 0 h 6"/>
                    <a:gd name="T8" fmla="*/ 6 w 60"/>
                    <a:gd name="T9" fmla="*/ 0 h 6"/>
                    <a:gd name="T10" fmla="*/ 0 w 60"/>
                    <a:gd name="T11" fmla="*/ 6 h 6"/>
                    <a:gd name="T12" fmla="*/ 6 w 60"/>
                    <a:gd name="T13" fmla="*/ 0 h 6"/>
                    <a:gd name="T14" fmla="*/ 0 w 60"/>
                    <a:gd name="T15" fmla="*/ 0 h 6"/>
                    <a:gd name="T16" fmla="*/ 0 w 60"/>
                    <a:gd name="T17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" h="6">
                      <a:moveTo>
                        <a:pt x="0" y="6"/>
                      </a:moveTo>
                      <a:lnTo>
                        <a:pt x="6" y="6"/>
                      </a:lnTo>
                      <a:lnTo>
                        <a:pt x="60" y="6"/>
                      </a:lnTo>
                      <a:lnTo>
                        <a:pt x="60" y="0"/>
                      </a:lnTo>
                      <a:lnTo>
                        <a:pt x="6" y="0"/>
                      </a:lnTo>
                      <a:lnTo>
                        <a:pt x="0" y="6"/>
                      </a:lnTo>
                      <a:lnTo>
                        <a:pt x="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29" name="Oval 61"/>
                <p:cNvSpPr>
                  <a:spLocks noChangeArrowheads="1"/>
                </p:cNvSpPr>
                <p:nvPr/>
              </p:nvSpPr>
              <p:spPr bwMode="auto">
                <a:xfrm>
                  <a:off x="2222" y="3219"/>
                  <a:ext cx="54" cy="60"/>
                </a:xfrm>
                <a:prstGeom prst="ellipse">
                  <a:avLst/>
                </a:pr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30" name="Freeform 62"/>
                <p:cNvSpPr>
                  <a:spLocks/>
                </p:cNvSpPr>
                <p:nvPr/>
              </p:nvSpPr>
              <p:spPr bwMode="auto">
                <a:xfrm>
                  <a:off x="2252" y="3249"/>
                  <a:ext cx="30" cy="30"/>
                </a:xfrm>
                <a:custGeom>
                  <a:avLst/>
                  <a:gdLst>
                    <a:gd name="T0" fmla="*/ 24 w 30"/>
                    <a:gd name="T1" fmla="*/ 0 h 30"/>
                    <a:gd name="T2" fmla="*/ 24 w 30"/>
                    <a:gd name="T3" fmla="*/ 0 h 30"/>
                    <a:gd name="T4" fmla="*/ 18 w 30"/>
                    <a:gd name="T5" fmla="*/ 6 h 30"/>
                    <a:gd name="T6" fmla="*/ 12 w 30"/>
                    <a:gd name="T7" fmla="*/ 18 h 30"/>
                    <a:gd name="T8" fmla="*/ 6 w 30"/>
                    <a:gd name="T9" fmla="*/ 24 h 30"/>
                    <a:gd name="T10" fmla="*/ 0 w 30"/>
                    <a:gd name="T11" fmla="*/ 24 h 30"/>
                    <a:gd name="T12" fmla="*/ 0 w 30"/>
                    <a:gd name="T13" fmla="*/ 30 h 30"/>
                    <a:gd name="T14" fmla="*/ 12 w 30"/>
                    <a:gd name="T15" fmla="*/ 30 h 30"/>
                    <a:gd name="T16" fmla="*/ 18 w 30"/>
                    <a:gd name="T17" fmla="*/ 24 h 30"/>
                    <a:gd name="T18" fmla="*/ 30 w 30"/>
                    <a:gd name="T19" fmla="*/ 12 h 30"/>
                    <a:gd name="T20" fmla="*/ 30 w 30"/>
                    <a:gd name="T21" fmla="*/ 0 h 30"/>
                    <a:gd name="T22" fmla="*/ 30 w 30"/>
                    <a:gd name="T23" fmla="*/ 0 h 30"/>
                    <a:gd name="T24" fmla="*/ 24 w 30"/>
                    <a:gd name="T25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18" y="6"/>
                      </a:lnTo>
                      <a:lnTo>
                        <a:pt x="12" y="18"/>
                      </a:lnTo>
                      <a:lnTo>
                        <a:pt x="6" y="24"/>
                      </a:lnTo>
                      <a:lnTo>
                        <a:pt x="0" y="24"/>
                      </a:lnTo>
                      <a:lnTo>
                        <a:pt x="0" y="30"/>
                      </a:lnTo>
                      <a:lnTo>
                        <a:pt x="12" y="30"/>
                      </a:lnTo>
                      <a:lnTo>
                        <a:pt x="18" y="24"/>
                      </a:lnTo>
                      <a:lnTo>
                        <a:pt x="30" y="12"/>
                      </a:lnTo>
                      <a:lnTo>
                        <a:pt x="30" y="0"/>
                      </a:lnTo>
                      <a:lnTo>
                        <a:pt x="30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31" name="Freeform 63"/>
                <p:cNvSpPr>
                  <a:spLocks/>
                </p:cNvSpPr>
                <p:nvPr/>
              </p:nvSpPr>
              <p:spPr bwMode="auto">
                <a:xfrm>
                  <a:off x="2252" y="3219"/>
                  <a:ext cx="30" cy="30"/>
                </a:xfrm>
                <a:custGeom>
                  <a:avLst/>
                  <a:gdLst>
                    <a:gd name="T0" fmla="*/ 0 w 30"/>
                    <a:gd name="T1" fmla="*/ 6 h 30"/>
                    <a:gd name="T2" fmla="*/ 0 w 30"/>
                    <a:gd name="T3" fmla="*/ 6 h 30"/>
                    <a:gd name="T4" fmla="*/ 6 w 30"/>
                    <a:gd name="T5" fmla="*/ 6 h 30"/>
                    <a:gd name="T6" fmla="*/ 12 w 30"/>
                    <a:gd name="T7" fmla="*/ 12 h 30"/>
                    <a:gd name="T8" fmla="*/ 18 w 30"/>
                    <a:gd name="T9" fmla="*/ 18 h 30"/>
                    <a:gd name="T10" fmla="*/ 24 w 30"/>
                    <a:gd name="T11" fmla="*/ 30 h 30"/>
                    <a:gd name="T12" fmla="*/ 30 w 30"/>
                    <a:gd name="T13" fmla="*/ 30 h 30"/>
                    <a:gd name="T14" fmla="*/ 30 w 30"/>
                    <a:gd name="T15" fmla="*/ 18 h 30"/>
                    <a:gd name="T16" fmla="*/ 18 w 30"/>
                    <a:gd name="T17" fmla="*/ 6 h 30"/>
                    <a:gd name="T18" fmla="*/ 12 w 30"/>
                    <a:gd name="T19" fmla="*/ 0 h 30"/>
                    <a:gd name="T20" fmla="*/ 0 w 30"/>
                    <a:gd name="T21" fmla="*/ 0 h 30"/>
                    <a:gd name="T22" fmla="*/ 0 w 30"/>
                    <a:gd name="T23" fmla="*/ 0 h 30"/>
                    <a:gd name="T24" fmla="*/ 0 w 30"/>
                    <a:gd name="T25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6" y="6"/>
                      </a:lnTo>
                      <a:lnTo>
                        <a:pt x="12" y="12"/>
                      </a:lnTo>
                      <a:lnTo>
                        <a:pt x="18" y="18"/>
                      </a:lnTo>
                      <a:lnTo>
                        <a:pt x="24" y="30"/>
                      </a:lnTo>
                      <a:lnTo>
                        <a:pt x="30" y="30"/>
                      </a:lnTo>
                      <a:lnTo>
                        <a:pt x="30" y="18"/>
                      </a:lnTo>
                      <a:lnTo>
                        <a:pt x="18" y="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32" name="Freeform 64"/>
                <p:cNvSpPr>
                  <a:spLocks/>
                </p:cNvSpPr>
                <p:nvPr/>
              </p:nvSpPr>
              <p:spPr bwMode="auto">
                <a:xfrm>
                  <a:off x="2216" y="3219"/>
                  <a:ext cx="36" cy="30"/>
                </a:xfrm>
                <a:custGeom>
                  <a:avLst/>
                  <a:gdLst>
                    <a:gd name="T0" fmla="*/ 12 w 36"/>
                    <a:gd name="T1" fmla="*/ 30 h 30"/>
                    <a:gd name="T2" fmla="*/ 12 w 36"/>
                    <a:gd name="T3" fmla="*/ 30 h 30"/>
                    <a:gd name="T4" fmla="*/ 12 w 36"/>
                    <a:gd name="T5" fmla="*/ 18 h 30"/>
                    <a:gd name="T6" fmla="*/ 18 w 36"/>
                    <a:gd name="T7" fmla="*/ 12 h 30"/>
                    <a:gd name="T8" fmla="*/ 24 w 36"/>
                    <a:gd name="T9" fmla="*/ 6 h 30"/>
                    <a:gd name="T10" fmla="*/ 36 w 36"/>
                    <a:gd name="T11" fmla="*/ 6 h 30"/>
                    <a:gd name="T12" fmla="*/ 36 w 36"/>
                    <a:gd name="T13" fmla="*/ 0 h 30"/>
                    <a:gd name="T14" fmla="*/ 24 w 36"/>
                    <a:gd name="T15" fmla="*/ 0 h 30"/>
                    <a:gd name="T16" fmla="*/ 12 w 36"/>
                    <a:gd name="T17" fmla="*/ 6 h 30"/>
                    <a:gd name="T18" fmla="*/ 6 w 36"/>
                    <a:gd name="T19" fmla="*/ 18 h 30"/>
                    <a:gd name="T20" fmla="*/ 0 w 36"/>
                    <a:gd name="T21" fmla="*/ 30 h 30"/>
                    <a:gd name="T22" fmla="*/ 0 w 36"/>
                    <a:gd name="T23" fmla="*/ 30 h 30"/>
                    <a:gd name="T24" fmla="*/ 12 w 36"/>
                    <a:gd name="T25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6" h="30">
                      <a:moveTo>
                        <a:pt x="12" y="30"/>
                      </a:moveTo>
                      <a:lnTo>
                        <a:pt x="12" y="30"/>
                      </a:lnTo>
                      <a:lnTo>
                        <a:pt x="12" y="18"/>
                      </a:lnTo>
                      <a:lnTo>
                        <a:pt x="18" y="12"/>
                      </a:lnTo>
                      <a:lnTo>
                        <a:pt x="24" y="6"/>
                      </a:lnTo>
                      <a:lnTo>
                        <a:pt x="36" y="6"/>
                      </a:lnTo>
                      <a:lnTo>
                        <a:pt x="36" y="0"/>
                      </a:lnTo>
                      <a:lnTo>
                        <a:pt x="24" y="0"/>
                      </a:lnTo>
                      <a:lnTo>
                        <a:pt x="12" y="6"/>
                      </a:lnTo>
                      <a:lnTo>
                        <a:pt x="6" y="18"/>
                      </a:lnTo>
                      <a:lnTo>
                        <a:pt x="0" y="30"/>
                      </a:lnTo>
                      <a:lnTo>
                        <a:pt x="0" y="30"/>
                      </a:lnTo>
                      <a:lnTo>
                        <a:pt x="12" y="30"/>
                      </a:lnTo>
                      <a:close/>
                    </a:path>
                  </a:pathLst>
                </a:cu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33" name="Freeform 65"/>
                <p:cNvSpPr>
                  <a:spLocks/>
                </p:cNvSpPr>
                <p:nvPr/>
              </p:nvSpPr>
              <p:spPr bwMode="auto">
                <a:xfrm>
                  <a:off x="2216" y="3249"/>
                  <a:ext cx="36" cy="30"/>
                </a:xfrm>
                <a:custGeom>
                  <a:avLst/>
                  <a:gdLst>
                    <a:gd name="T0" fmla="*/ 36 w 36"/>
                    <a:gd name="T1" fmla="*/ 24 h 30"/>
                    <a:gd name="T2" fmla="*/ 36 w 36"/>
                    <a:gd name="T3" fmla="*/ 24 h 30"/>
                    <a:gd name="T4" fmla="*/ 24 w 36"/>
                    <a:gd name="T5" fmla="*/ 24 h 30"/>
                    <a:gd name="T6" fmla="*/ 18 w 36"/>
                    <a:gd name="T7" fmla="*/ 18 h 30"/>
                    <a:gd name="T8" fmla="*/ 12 w 36"/>
                    <a:gd name="T9" fmla="*/ 6 h 30"/>
                    <a:gd name="T10" fmla="*/ 12 w 36"/>
                    <a:gd name="T11" fmla="*/ 0 h 30"/>
                    <a:gd name="T12" fmla="*/ 0 w 36"/>
                    <a:gd name="T13" fmla="*/ 0 h 30"/>
                    <a:gd name="T14" fmla="*/ 6 w 36"/>
                    <a:gd name="T15" fmla="*/ 12 h 30"/>
                    <a:gd name="T16" fmla="*/ 12 w 36"/>
                    <a:gd name="T17" fmla="*/ 24 h 30"/>
                    <a:gd name="T18" fmla="*/ 24 w 36"/>
                    <a:gd name="T19" fmla="*/ 30 h 30"/>
                    <a:gd name="T20" fmla="*/ 36 w 36"/>
                    <a:gd name="T21" fmla="*/ 30 h 30"/>
                    <a:gd name="T22" fmla="*/ 36 w 36"/>
                    <a:gd name="T23" fmla="*/ 30 h 30"/>
                    <a:gd name="T24" fmla="*/ 36 w 36"/>
                    <a:gd name="T25" fmla="*/ 24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6" h="30">
                      <a:moveTo>
                        <a:pt x="36" y="24"/>
                      </a:moveTo>
                      <a:lnTo>
                        <a:pt x="36" y="24"/>
                      </a:lnTo>
                      <a:lnTo>
                        <a:pt x="24" y="24"/>
                      </a:lnTo>
                      <a:lnTo>
                        <a:pt x="18" y="18"/>
                      </a:lnTo>
                      <a:lnTo>
                        <a:pt x="12" y="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6" y="12"/>
                      </a:lnTo>
                      <a:lnTo>
                        <a:pt x="12" y="24"/>
                      </a:lnTo>
                      <a:lnTo>
                        <a:pt x="24" y="30"/>
                      </a:lnTo>
                      <a:lnTo>
                        <a:pt x="36" y="30"/>
                      </a:lnTo>
                      <a:lnTo>
                        <a:pt x="36" y="30"/>
                      </a:lnTo>
                      <a:lnTo>
                        <a:pt x="36" y="24"/>
                      </a:lnTo>
                      <a:close/>
                    </a:path>
                  </a:pathLst>
                </a:custGeom>
                <a:solidFill>
                  <a:srgbClr val="EB3D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34" name="Oval 66"/>
                <p:cNvSpPr>
                  <a:spLocks noChangeArrowheads="1"/>
                </p:cNvSpPr>
                <p:nvPr/>
              </p:nvSpPr>
              <p:spPr bwMode="auto">
                <a:xfrm>
                  <a:off x="4616" y="3219"/>
                  <a:ext cx="54" cy="60"/>
                </a:xfrm>
                <a:prstGeom prst="ellipse">
                  <a:avLst/>
                </a:pr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35" name="Freeform 67"/>
                <p:cNvSpPr>
                  <a:spLocks/>
                </p:cNvSpPr>
                <p:nvPr/>
              </p:nvSpPr>
              <p:spPr bwMode="auto">
                <a:xfrm>
                  <a:off x="4646" y="3249"/>
                  <a:ext cx="30" cy="30"/>
                </a:xfrm>
                <a:custGeom>
                  <a:avLst/>
                  <a:gdLst>
                    <a:gd name="T0" fmla="*/ 24 w 30"/>
                    <a:gd name="T1" fmla="*/ 0 h 30"/>
                    <a:gd name="T2" fmla="*/ 24 w 30"/>
                    <a:gd name="T3" fmla="*/ 0 h 30"/>
                    <a:gd name="T4" fmla="*/ 18 w 30"/>
                    <a:gd name="T5" fmla="*/ 6 h 30"/>
                    <a:gd name="T6" fmla="*/ 12 w 30"/>
                    <a:gd name="T7" fmla="*/ 18 h 30"/>
                    <a:gd name="T8" fmla="*/ 6 w 30"/>
                    <a:gd name="T9" fmla="*/ 24 h 30"/>
                    <a:gd name="T10" fmla="*/ 0 w 30"/>
                    <a:gd name="T11" fmla="*/ 24 h 30"/>
                    <a:gd name="T12" fmla="*/ 0 w 30"/>
                    <a:gd name="T13" fmla="*/ 30 h 30"/>
                    <a:gd name="T14" fmla="*/ 12 w 30"/>
                    <a:gd name="T15" fmla="*/ 30 h 30"/>
                    <a:gd name="T16" fmla="*/ 18 w 30"/>
                    <a:gd name="T17" fmla="*/ 24 h 30"/>
                    <a:gd name="T18" fmla="*/ 24 w 30"/>
                    <a:gd name="T19" fmla="*/ 12 h 30"/>
                    <a:gd name="T20" fmla="*/ 30 w 30"/>
                    <a:gd name="T21" fmla="*/ 0 h 30"/>
                    <a:gd name="T22" fmla="*/ 30 w 30"/>
                    <a:gd name="T23" fmla="*/ 0 h 30"/>
                    <a:gd name="T24" fmla="*/ 24 w 30"/>
                    <a:gd name="T25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18" y="6"/>
                      </a:lnTo>
                      <a:lnTo>
                        <a:pt x="12" y="18"/>
                      </a:lnTo>
                      <a:lnTo>
                        <a:pt x="6" y="24"/>
                      </a:lnTo>
                      <a:lnTo>
                        <a:pt x="0" y="24"/>
                      </a:lnTo>
                      <a:lnTo>
                        <a:pt x="0" y="30"/>
                      </a:lnTo>
                      <a:lnTo>
                        <a:pt x="12" y="30"/>
                      </a:lnTo>
                      <a:lnTo>
                        <a:pt x="18" y="24"/>
                      </a:lnTo>
                      <a:lnTo>
                        <a:pt x="24" y="12"/>
                      </a:lnTo>
                      <a:lnTo>
                        <a:pt x="30" y="0"/>
                      </a:lnTo>
                      <a:lnTo>
                        <a:pt x="30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36" name="Freeform 68"/>
                <p:cNvSpPr>
                  <a:spLocks/>
                </p:cNvSpPr>
                <p:nvPr/>
              </p:nvSpPr>
              <p:spPr bwMode="auto">
                <a:xfrm>
                  <a:off x="4646" y="3219"/>
                  <a:ext cx="30" cy="30"/>
                </a:xfrm>
                <a:custGeom>
                  <a:avLst/>
                  <a:gdLst>
                    <a:gd name="T0" fmla="*/ 0 w 30"/>
                    <a:gd name="T1" fmla="*/ 6 h 30"/>
                    <a:gd name="T2" fmla="*/ 0 w 30"/>
                    <a:gd name="T3" fmla="*/ 6 h 30"/>
                    <a:gd name="T4" fmla="*/ 6 w 30"/>
                    <a:gd name="T5" fmla="*/ 6 h 30"/>
                    <a:gd name="T6" fmla="*/ 12 w 30"/>
                    <a:gd name="T7" fmla="*/ 12 h 30"/>
                    <a:gd name="T8" fmla="*/ 18 w 30"/>
                    <a:gd name="T9" fmla="*/ 18 h 30"/>
                    <a:gd name="T10" fmla="*/ 24 w 30"/>
                    <a:gd name="T11" fmla="*/ 30 h 30"/>
                    <a:gd name="T12" fmla="*/ 30 w 30"/>
                    <a:gd name="T13" fmla="*/ 30 h 30"/>
                    <a:gd name="T14" fmla="*/ 24 w 30"/>
                    <a:gd name="T15" fmla="*/ 18 h 30"/>
                    <a:gd name="T16" fmla="*/ 18 w 30"/>
                    <a:gd name="T17" fmla="*/ 6 h 30"/>
                    <a:gd name="T18" fmla="*/ 12 w 30"/>
                    <a:gd name="T19" fmla="*/ 0 h 30"/>
                    <a:gd name="T20" fmla="*/ 0 w 30"/>
                    <a:gd name="T21" fmla="*/ 0 h 30"/>
                    <a:gd name="T22" fmla="*/ 0 w 30"/>
                    <a:gd name="T23" fmla="*/ 0 h 30"/>
                    <a:gd name="T24" fmla="*/ 0 w 30"/>
                    <a:gd name="T25" fmla="*/ 6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" h="30">
                      <a:moveTo>
                        <a:pt x="0" y="6"/>
                      </a:moveTo>
                      <a:lnTo>
                        <a:pt x="0" y="6"/>
                      </a:lnTo>
                      <a:lnTo>
                        <a:pt x="6" y="6"/>
                      </a:lnTo>
                      <a:lnTo>
                        <a:pt x="12" y="12"/>
                      </a:lnTo>
                      <a:lnTo>
                        <a:pt x="18" y="18"/>
                      </a:lnTo>
                      <a:lnTo>
                        <a:pt x="24" y="30"/>
                      </a:lnTo>
                      <a:lnTo>
                        <a:pt x="30" y="30"/>
                      </a:lnTo>
                      <a:lnTo>
                        <a:pt x="24" y="18"/>
                      </a:lnTo>
                      <a:lnTo>
                        <a:pt x="18" y="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37" name="Freeform 69"/>
                <p:cNvSpPr>
                  <a:spLocks/>
                </p:cNvSpPr>
                <p:nvPr/>
              </p:nvSpPr>
              <p:spPr bwMode="auto">
                <a:xfrm>
                  <a:off x="4610" y="3219"/>
                  <a:ext cx="36" cy="30"/>
                </a:xfrm>
                <a:custGeom>
                  <a:avLst/>
                  <a:gdLst>
                    <a:gd name="T0" fmla="*/ 12 w 36"/>
                    <a:gd name="T1" fmla="*/ 30 h 30"/>
                    <a:gd name="T2" fmla="*/ 12 w 36"/>
                    <a:gd name="T3" fmla="*/ 30 h 30"/>
                    <a:gd name="T4" fmla="*/ 12 w 36"/>
                    <a:gd name="T5" fmla="*/ 18 h 30"/>
                    <a:gd name="T6" fmla="*/ 18 w 36"/>
                    <a:gd name="T7" fmla="*/ 12 h 30"/>
                    <a:gd name="T8" fmla="*/ 24 w 36"/>
                    <a:gd name="T9" fmla="*/ 6 h 30"/>
                    <a:gd name="T10" fmla="*/ 36 w 36"/>
                    <a:gd name="T11" fmla="*/ 6 h 30"/>
                    <a:gd name="T12" fmla="*/ 36 w 36"/>
                    <a:gd name="T13" fmla="*/ 0 h 30"/>
                    <a:gd name="T14" fmla="*/ 18 w 36"/>
                    <a:gd name="T15" fmla="*/ 0 h 30"/>
                    <a:gd name="T16" fmla="*/ 12 w 36"/>
                    <a:gd name="T17" fmla="*/ 6 h 30"/>
                    <a:gd name="T18" fmla="*/ 6 w 36"/>
                    <a:gd name="T19" fmla="*/ 18 h 30"/>
                    <a:gd name="T20" fmla="*/ 0 w 36"/>
                    <a:gd name="T21" fmla="*/ 30 h 30"/>
                    <a:gd name="T22" fmla="*/ 0 w 36"/>
                    <a:gd name="T23" fmla="*/ 30 h 30"/>
                    <a:gd name="T24" fmla="*/ 12 w 36"/>
                    <a:gd name="T25" fmla="*/ 3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6" h="30">
                      <a:moveTo>
                        <a:pt x="12" y="30"/>
                      </a:moveTo>
                      <a:lnTo>
                        <a:pt x="12" y="30"/>
                      </a:lnTo>
                      <a:lnTo>
                        <a:pt x="12" y="18"/>
                      </a:lnTo>
                      <a:lnTo>
                        <a:pt x="18" y="12"/>
                      </a:lnTo>
                      <a:lnTo>
                        <a:pt x="24" y="6"/>
                      </a:lnTo>
                      <a:lnTo>
                        <a:pt x="36" y="6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2" y="6"/>
                      </a:lnTo>
                      <a:lnTo>
                        <a:pt x="6" y="18"/>
                      </a:lnTo>
                      <a:lnTo>
                        <a:pt x="0" y="30"/>
                      </a:lnTo>
                      <a:lnTo>
                        <a:pt x="0" y="30"/>
                      </a:lnTo>
                      <a:lnTo>
                        <a:pt x="12" y="30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7238" name="Freeform 70"/>
                <p:cNvSpPr>
                  <a:spLocks/>
                </p:cNvSpPr>
                <p:nvPr/>
              </p:nvSpPr>
              <p:spPr bwMode="auto">
                <a:xfrm>
                  <a:off x="4610" y="3249"/>
                  <a:ext cx="36" cy="30"/>
                </a:xfrm>
                <a:custGeom>
                  <a:avLst/>
                  <a:gdLst>
                    <a:gd name="T0" fmla="*/ 36 w 36"/>
                    <a:gd name="T1" fmla="*/ 24 h 30"/>
                    <a:gd name="T2" fmla="*/ 36 w 36"/>
                    <a:gd name="T3" fmla="*/ 24 h 30"/>
                    <a:gd name="T4" fmla="*/ 24 w 36"/>
                    <a:gd name="T5" fmla="*/ 24 h 30"/>
                    <a:gd name="T6" fmla="*/ 18 w 36"/>
                    <a:gd name="T7" fmla="*/ 18 h 30"/>
                    <a:gd name="T8" fmla="*/ 12 w 36"/>
                    <a:gd name="T9" fmla="*/ 6 h 30"/>
                    <a:gd name="T10" fmla="*/ 12 w 36"/>
                    <a:gd name="T11" fmla="*/ 0 h 30"/>
                    <a:gd name="T12" fmla="*/ 0 w 36"/>
                    <a:gd name="T13" fmla="*/ 0 h 30"/>
                    <a:gd name="T14" fmla="*/ 6 w 36"/>
                    <a:gd name="T15" fmla="*/ 12 h 30"/>
                    <a:gd name="T16" fmla="*/ 12 w 36"/>
                    <a:gd name="T17" fmla="*/ 24 h 30"/>
                    <a:gd name="T18" fmla="*/ 18 w 36"/>
                    <a:gd name="T19" fmla="*/ 30 h 30"/>
                    <a:gd name="T20" fmla="*/ 36 w 36"/>
                    <a:gd name="T21" fmla="*/ 30 h 30"/>
                    <a:gd name="T22" fmla="*/ 36 w 36"/>
                    <a:gd name="T23" fmla="*/ 30 h 30"/>
                    <a:gd name="T24" fmla="*/ 36 w 36"/>
                    <a:gd name="T25" fmla="*/ 24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6" h="30">
                      <a:moveTo>
                        <a:pt x="36" y="24"/>
                      </a:moveTo>
                      <a:lnTo>
                        <a:pt x="36" y="24"/>
                      </a:lnTo>
                      <a:lnTo>
                        <a:pt x="24" y="24"/>
                      </a:lnTo>
                      <a:lnTo>
                        <a:pt x="18" y="18"/>
                      </a:lnTo>
                      <a:lnTo>
                        <a:pt x="12" y="6"/>
                      </a:lnTo>
                      <a:lnTo>
                        <a:pt x="12" y="0"/>
                      </a:lnTo>
                      <a:lnTo>
                        <a:pt x="0" y="0"/>
                      </a:lnTo>
                      <a:lnTo>
                        <a:pt x="6" y="12"/>
                      </a:lnTo>
                      <a:lnTo>
                        <a:pt x="12" y="24"/>
                      </a:lnTo>
                      <a:lnTo>
                        <a:pt x="18" y="30"/>
                      </a:lnTo>
                      <a:lnTo>
                        <a:pt x="36" y="30"/>
                      </a:lnTo>
                      <a:lnTo>
                        <a:pt x="36" y="30"/>
                      </a:lnTo>
                      <a:lnTo>
                        <a:pt x="36" y="24"/>
                      </a:lnTo>
                      <a:close/>
                    </a:path>
                  </a:pathLst>
                </a:custGeom>
                <a:solidFill>
                  <a:srgbClr val="2522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7345" name="Text Box 177"/>
              <p:cNvSpPr txBox="1">
                <a:spLocks noChangeArrowheads="1"/>
              </p:cNvSpPr>
              <p:nvPr/>
            </p:nvSpPr>
            <p:spPr bwMode="auto">
              <a:xfrm>
                <a:off x="2126" y="3339"/>
                <a:ext cx="24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 i="1">
                    <a:solidFill>
                      <a:srgbClr val="000000"/>
                    </a:solidFill>
                  </a:rPr>
                  <a:t>S</a:t>
                </a:r>
                <a:endParaRPr lang="ru-RU" sz="2000" b="1" i="1">
                  <a:solidFill>
                    <a:srgbClr val="000000"/>
                  </a:solidFill>
                </a:endParaRPr>
              </a:p>
            </p:txBody>
          </p:sp>
          <p:sp>
            <p:nvSpPr>
              <p:cNvPr id="7346" name="Text Box 178"/>
              <p:cNvSpPr txBox="1">
                <a:spLocks noChangeArrowheads="1"/>
              </p:cNvSpPr>
              <p:nvPr/>
            </p:nvSpPr>
            <p:spPr bwMode="auto">
              <a:xfrm>
                <a:off x="4527" y="3354"/>
                <a:ext cx="26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2000" b="1" i="1" dirty="0">
                    <a:solidFill>
                      <a:srgbClr val="000000"/>
                    </a:solidFill>
                  </a:rPr>
                  <a:t>P</a:t>
                </a:r>
                <a:endParaRPr lang="ru-RU" sz="2000" b="1" i="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187" name="Freeform 19"/>
            <p:cNvSpPr>
              <a:spLocks/>
            </p:cNvSpPr>
            <p:nvPr/>
          </p:nvSpPr>
          <p:spPr bwMode="auto">
            <a:xfrm>
              <a:off x="7030779" y="4480064"/>
              <a:ext cx="133660" cy="9525"/>
            </a:xfrm>
            <a:custGeom>
              <a:avLst/>
              <a:gdLst>
                <a:gd name="T0" fmla="*/ 0 w 60"/>
                <a:gd name="T1" fmla="*/ 6 h 6"/>
                <a:gd name="T2" fmla="*/ 6 w 60"/>
                <a:gd name="T3" fmla="*/ 6 h 6"/>
                <a:gd name="T4" fmla="*/ 60 w 60"/>
                <a:gd name="T5" fmla="*/ 6 h 6"/>
                <a:gd name="T6" fmla="*/ 60 w 60"/>
                <a:gd name="T7" fmla="*/ 0 h 6"/>
                <a:gd name="T8" fmla="*/ 6 w 60"/>
                <a:gd name="T9" fmla="*/ 0 h 6"/>
                <a:gd name="T10" fmla="*/ 0 w 60"/>
                <a:gd name="T11" fmla="*/ 6 h 6"/>
                <a:gd name="T12" fmla="*/ 6 w 60"/>
                <a:gd name="T13" fmla="*/ 0 h 6"/>
                <a:gd name="T14" fmla="*/ 0 w 60"/>
                <a:gd name="T15" fmla="*/ 0 h 6"/>
                <a:gd name="T16" fmla="*/ 0 w 60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" h="6">
                  <a:moveTo>
                    <a:pt x="0" y="6"/>
                  </a:moveTo>
                  <a:lnTo>
                    <a:pt x="6" y="6"/>
                  </a:lnTo>
                  <a:lnTo>
                    <a:pt x="60" y="6"/>
                  </a:lnTo>
                  <a:lnTo>
                    <a:pt x="60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205" name="Rectangle 37"/>
            <p:cNvSpPr>
              <a:spLocks noChangeArrowheads="1"/>
            </p:cNvSpPr>
            <p:nvPr/>
          </p:nvSpPr>
          <p:spPr bwMode="auto">
            <a:xfrm>
              <a:off x="7035234" y="4108589"/>
              <a:ext cx="13366" cy="381000"/>
            </a:xfrm>
            <a:prstGeom prst="rect">
              <a:avLst/>
            </a:pr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auto">
            <a:xfrm>
              <a:off x="6928306" y="4308614"/>
              <a:ext cx="253954" cy="9525"/>
            </a:xfrm>
            <a:custGeom>
              <a:avLst/>
              <a:gdLst>
                <a:gd name="T0" fmla="*/ 114 w 114"/>
                <a:gd name="T1" fmla="*/ 0 h 6"/>
                <a:gd name="T2" fmla="*/ 108 w 114"/>
                <a:gd name="T3" fmla="*/ 0 h 6"/>
                <a:gd name="T4" fmla="*/ 0 w 114"/>
                <a:gd name="T5" fmla="*/ 0 h 6"/>
                <a:gd name="T6" fmla="*/ 0 w 114"/>
                <a:gd name="T7" fmla="*/ 6 h 6"/>
                <a:gd name="T8" fmla="*/ 108 w 114"/>
                <a:gd name="T9" fmla="*/ 6 h 6"/>
                <a:gd name="T10" fmla="*/ 114 w 114"/>
                <a:gd name="T11" fmla="*/ 0 h 6"/>
                <a:gd name="T12" fmla="*/ 114 w 114"/>
                <a:gd name="T13" fmla="*/ 0 h 6"/>
                <a:gd name="T14" fmla="*/ 114 w 114"/>
                <a:gd name="T15" fmla="*/ 0 h 6"/>
                <a:gd name="T16" fmla="*/ 108 w 114"/>
                <a:gd name="T17" fmla="*/ 0 h 6"/>
                <a:gd name="T18" fmla="*/ 114 w 114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4" h="6">
                  <a:moveTo>
                    <a:pt x="114" y="0"/>
                  </a:moveTo>
                  <a:lnTo>
                    <a:pt x="108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108" y="6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14" y="0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207" name="Rectangle 39"/>
            <p:cNvSpPr>
              <a:spLocks noChangeArrowheads="1"/>
            </p:cNvSpPr>
            <p:nvPr/>
          </p:nvSpPr>
          <p:spPr bwMode="auto">
            <a:xfrm>
              <a:off x="6607522" y="4202252"/>
              <a:ext cx="387614" cy="19050"/>
            </a:xfrm>
            <a:prstGeom prst="rect">
              <a:avLst/>
            </a:pr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208" name="Freeform 40"/>
            <p:cNvSpPr>
              <a:spLocks/>
            </p:cNvSpPr>
            <p:nvPr/>
          </p:nvSpPr>
          <p:spPr bwMode="auto">
            <a:xfrm>
              <a:off x="6874842" y="4146689"/>
              <a:ext cx="160392" cy="85725"/>
            </a:xfrm>
            <a:custGeom>
              <a:avLst/>
              <a:gdLst>
                <a:gd name="T0" fmla="*/ 72 w 72"/>
                <a:gd name="T1" fmla="*/ 54 h 54"/>
                <a:gd name="T2" fmla="*/ 72 w 72"/>
                <a:gd name="T3" fmla="*/ 42 h 54"/>
                <a:gd name="T4" fmla="*/ 12 w 72"/>
                <a:gd name="T5" fmla="*/ 0 h 54"/>
                <a:gd name="T6" fmla="*/ 0 w 72"/>
                <a:gd name="T7" fmla="*/ 12 h 54"/>
                <a:gd name="T8" fmla="*/ 66 w 72"/>
                <a:gd name="T9" fmla="*/ 54 h 54"/>
                <a:gd name="T10" fmla="*/ 66 w 72"/>
                <a:gd name="T11" fmla="*/ 42 h 54"/>
                <a:gd name="T12" fmla="*/ 72 w 72"/>
                <a:gd name="T13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54">
                  <a:moveTo>
                    <a:pt x="72" y="54"/>
                  </a:moveTo>
                  <a:lnTo>
                    <a:pt x="72" y="42"/>
                  </a:lnTo>
                  <a:lnTo>
                    <a:pt x="12" y="0"/>
                  </a:lnTo>
                  <a:lnTo>
                    <a:pt x="0" y="12"/>
                  </a:lnTo>
                  <a:lnTo>
                    <a:pt x="66" y="54"/>
                  </a:lnTo>
                  <a:lnTo>
                    <a:pt x="66" y="42"/>
                  </a:lnTo>
                  <a:lnTo>
                    <a:pt x="72" y="54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209" name="Freeform 41"/>
            <p:cNvSpPr>
              <a:spLocks/>
            </p:cNvSpPr>
            <p:nvPr/>
          </p:nvSpPr>
          <p:spPr bwMode="auto">
            <a:xfrm>
              <a:off x="7035234" y="4213364"/>
              <a:ext cx="26732" cy="19050"/>
            </a:xfrm>
            <a:custGeom>
              <a:avLst/>
              <a:gdLst>
                <a:gd name="T0" fmla="*/ 0 w 12"/>
                <a:gd name="T1" fmla="*/ 12 h 12"/>
                <a:gd name="T2" fmla="*/ 12 w 12"/>
                <a:gd name="T3" fmla="*/ 6 h 12"/>
                <a:gd name="T4" fmla="*/ 0 w 12"/>
                <a:gd name="T5" fmla="*/ 0 h 12"/>
                <a:gd name="T6" fmla="*/ 0 w 12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2">
                  <a:moveTo>
                    <a:pt x="0" y="12"/>
                  </a:moveTo>
                  <a:lnTo>
                    <a:pt x="12" y="6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210" name="Freeform 42"/>
            <p:cNvSpPr>
              <a:spLocks/>
            </p:cNvSpPr>
            <p:nvPr/>
          </p:nvSpPr>
          <p:spPr bwMode="auto">
            <a:xfrm>
              <a:off x="6874842" y="4213364"/>
              <a:ext cx="160392" cy="85725"/>
            </a:xfrm>
            <a:custGeom>
              <a:avLst/>
              <a:gdLst>
                <a:gd name="T0" fmla="*/ 6 w 72"/>
                <a:gd name="T1" fmla="*/ 48 h 54"/>
                <a:gd name="T2" fmla="*/ 12 w 72"/>
                <a:gd name="T3" fmla="*/ 54 h 54"/>
                <a:gd name="T4" fmla="*/ 72 w 72"/>
                <a:gd name="T5" fmla="*/ 12 h 54"/>
                <a:gd name="T6" fmla="*/ 66 w 72"/>
                <a:gd name="T7" fmla="*/ 0 h 54"/>
                <a:gd name="T8" fmla="*/ 0 w 72"/>
                <a:gd name="T9" fmla="*/ 42 h 54"/>
                <a:gd name="T10" fmla="*/ 6 w 72"/>
                <a:gd name="T11" fmla="*/ 4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" h="54">
                  <a:moveTo>
                    <a:pt x="6" y="48"/>
                  </a:moveTo>
                  <a:lnTo>
                    <a:pt x="12" y="54"/>
                  </a:lnTo>
                  <a:lnTo>
                    <a:pt x="72" y="12"/>
                  </a:lnTo>
                  <a:lnTo>
                    <a:pt x="66" y="0"/>
                  </a:lnTo>
                  <a:lnTo>
                    <a:pt x="0" y="42"/>
                  </a:lnTo>
                  <a:lnTo>
                    <a:pt x="6" y="48"/>
                  </a:lnTo>
                  <a:close/>
                </a:path>
              </a:pathLst>
            </a:custGeom>
            <a:solidFill>
              <a:srgbClr val="2522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5AAC3138-8C8D-475F-92EF-71BAE4156659}"/>
                </a:ext>
              </a:extLst>
            </p:cNvPr>
            <p:cNvGrpSpPr/>
            <p:nvPr/>
          </p:nvGrpSpPr>
          <p:grpSpPr>
            <a:xfrm>
              <a:off x="7116529" y="4108589"/>
              <a:ext cx="761862" cy="381000"/>
              <a:chOff x="7155528" y="4108589"/>
              <a:chExt cx="761862" cy="381000"/>
            </a:xfrm>
          </p:grpSpPr>
          <p:sp>
            <p:nvSpPr>
              <p:cNvPr id="7206" name="Rectangle 38"/>
              <p:cNvSpPr>
                <a:spLocks noChangeArrowheads="1"/>
              </p:cNvSpPr>
              <p:nvPr/>
            </p:nvSpPr>
            <p:spPr bwMode="auto">
              <a:xfrm>
                <a:off x="7168894" y="4108589"/>
                <a:ext cx="13366" cy="381000"/>
              </a:xfrm>
              <a:prstGeom prst="rect">
                <a:avLst/>
              </a:pr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11" name="Freeform 43"/>
              <p:cNvSpPr>
                <a:spLocks/>
              </p:cNvSpPr>
              <p:nvPr/>
            </p:nvSpPr>
            <p:spPr bwMode="auto">
              <a:xfrm>
                <a:off x="7182260" y="4146689"/>
                <a:ext cx="160392" cy="85725"/>
              </a:xfrm>
              <a:custGeom>
                <a:avLst/>
                <a:gdLst>
                  <a:gd name="T0" fmla="*/ 0 w 72"/>
                  <a:gd name="T1" fmla="*/ 54 h 54"/>
                  <a:gd name="T2" fmla="*/ 0 w 72"/>
                  <a:gd name="T3" fmla="*/ 42 h 54"/>
                  <a:gd name="T4" fmla="*/ 66 w 72"/>
                  <a:gd name="T5" fmla="*/ 0 h 54"/>
                  <a:gd name="T6" fmla="*/ 72 w 72"/>
                  <a:gd name="T7" fmla="*/ 12 h 54"/>
                  <a:gd name="T8" fmla="*/ 12 w 72"/>
                  <a:gd name="T9" fmla="*/ 54 h 54"/>
                  <a:gd name="T10" fmla="*/ 12 w 72"/>
                  <a:gd name="T11" fmla="*/ 42 h 54"/>
                  <a:gd name="T12" fmla="*/ 0 w 72"/>
                  <a:gd name="T13" fmla="*/ 5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54">
                    <a:moveTo>
                      <a:pt x="0" y="54"/>
                    </a:moveTo>
                    <a:lnTo>
                      <a:pt x="0" y="42"/>
                    </a:lnTo>
                    <a:lnTo>
                      <a:pt x="66" y="0"/>
                    </a:lnTo>
                    <a:lnTo>
                      <a:pt x="72" y="12"/>
                    </a:lnTo>
                    <a:lnTo>
                      <a:pt x="12" y="54"/>
                    </a:lnTo>
                    <a:lnTo>
                      <a:pt x="12" y="42"/>
                    </a:lnTo>
                    <a:lnTo>
                      <a:pt x="0" y="54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12" name="Freeform 44"/>
              <p:cNvSpPr>
                <a:spLocks/>
              </p:cNvSpPr>
              <p:nvPr/>
            </p:nvSpPr>
            <p:spPr bwMode="auto">
              <a:xfrm>
                <a:off x="7155528" y="4213364"/>
                <a:ext cx="26732" cy="19050"/>
              </a:xfrm>
              <a:custGeom>
                <a:avLst/>
                <a:gdLst>
                  <a:gd name="T0" fmla="*/ 12 w 12"/>
                  <a:gd name="T1" fmla="*/ 12 h 12"/>
                  <a:gd name="T2" fmla="*/ 0 w 12"/>
                  <a:gd name="T3" fmla="*/ 6 h 12"/>
                  <a:gd name="T4" fmla="*/ 12 w 12"/>
                  <a:gd name="T5" fmla="*/ 0 h 12"/>
                  <a:gd name="T6" fmla="*/ 12 w 12"/>
                  <a:gd name="T7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12">
                    <a:moveTo>
                      <a:pt x="12" y="12"/>
                    </a:moveTo>
                    <a:lnTo>
                      <a:pt x="0" y="6"/>
                    </a:lnTo>
                    <a:lnTo>
                      <a:pt x="12" y="0"/>
                    </a:lnTo>
                    <a:lnTo>
                      <a:pt x="12" y="12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13" name="Freeform 45"/>
              <p:cNvSpPr>
                <a:spLocks/>
              </p:cNvSpPr>
              <p:nvPr/>
            </p:nvSpPr>
            <p:spPr bwMode="auto">
              <a:xfrm>
                <a:off x="7182260" y="4213364"/>
                <a:ext cx="160392" cy="85725"/>
              </a:xfrm>
              <a:custGeom>
                <a:avLst/>
                <a:gdLst>
                  <a:gd name="T0" fmla="*/ 66 w 72"/>
                  <a:gd name="T1" fmla="*/ 48 h 54"/>
                  <a:gd name="T2" fmla="*/ 66 w 72"/>
                  <a:gd name="T3" fmla="*/ 54 h 54"/>
                  <a:gd name="T4" fmla="*/ 0 w 72"/>
                  <a:gd name="T5" fmla="*/ 12 h 54"/>
                  <a:gd name="T6" fmla="*/ 12 w 72"/>
                  <a:gd name="T7" fmla="*/ 0 h 54"/>
                  <a:gd name="T8" fmla="*/ 72 w 72"/>
                  <a:gd name="T9" fmla="*/ 42 h 54"/>
                  <a:gd name="T10" fmla="*/ 66 w 72"/>
                  <a:gd name="T11" fmla="*/ 48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54">
                    <a:moveTo>
                      <a:pt x="66" y="48"/>
                    </a:moveTo>
                    <a:lnTo>
                      <a:pt x="66" y="54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72" y="42"/>
                    </a:lnTo>
                    <a:lnTo>
                      <a:pt x="66" y="48"/>
                    </a:lnTo>
                    <a:close/>
                  </a:path>
                </a:pathLst>
              </a:cu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214" name="Rectangle 46"/>
              <p:cNvSpPr>
                <a:spLocks noChangeArrowheads="1"/>
              </p:cNvSpPr>
              <p:nvPr/>
            </p:nvSpPr>
            <p:spPr bwMode="auto">
              <a:xfrm>
                <a:off x="7222358" y="4213364"/>
                <a:ext cx="695032" cy="19050"/>
              </a:xfrm>
              <a:prstGeom prst="rect">
                <a:avLst/>
              </a:prstGeom>
              <a:solidFill>
                <a:srgbClr val="2522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350" name="Object 182"/>
                <p:cNvSpPr txBox="1"/>
                <p:nvPr/>
              </p:nvSpPr>
              <p:spPr bwMode="auto">
                <a:xfrm>
                  <a:off x="7276158" y="3542171"/>
                  <a:ext cx="1906883" cy="558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ru-RU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𝑙</m:t>
                            </m:r>
                          </m:fNam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</m:e>
                        </m:func>
                        <m:d>
                          <m:d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ru-RU" i="1" dirty="0"/>
                </a:p>
              </p:txBody>
            </p:sp>
          </mc:Choice>
          <mc:Fallback>
            <p:sp>
              <p:nvSpPr>
                <p:cNvPr id="7350" name="Object 1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276158" y="3542171"/>
                  <a:ext cx="1906883" cy="558800"/>
                </a:xfrm>
                <a:prstGeom prst="rect">
                  <a:avLst/>
                </a:prstGeom>
                <a:blipFill>
                  <a:blip r:embed="rId3"/>
                  <a:stretch>
                    <a:fillRect b="-2198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4" name="Text Box 166"/>
            <p:cNvSpPr txBox="1">
              <a:spLocks noChangeArrowheads="1"/>
            </p:cNvSpPr>
            <p:nvPr/>
          </p:nvSpPr>
          <p:spPr bwMode="auto">
            <a:xfrm>
              <a:off x="9120187" y="3559773"/>
              <a:ext cx="141252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000" b="1" dirty="0">
                  <a:solidFill>
                    <a:srgbClr val="000000"/>
                  </a:solidFill>
                </a:rPr>
                <a:t> </a:t>
              </a:r>
              <a:r>
                <a:rPr lang="ru-RU" sz="2000" dirty="0">
                  <a:solidFill>
                    <a:srgbClr val="000000"/>
                  </a:solidFill>
                </a:rPr>
                <a:t> изменяет фазу  на </a:t>
              </a:r>
              <a:r>
                <a:rPr lang="el-GR" sz="2000" dirty="0">
                  <a:solidFill>
                    <a:srgbClr val="000000"/>
                  </a:solidFill>
                </a:rPr>
                <a:t>π</a:t>
              </a:r>
              <a:endParaRPr lang="ru-RU" sz="20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066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ChangeArrowheads="1"/>
          </p:cNvSpPr>
          <p:nvPr/>
        </p:nvSpPr>
        <p:spPr bwMode="auto">
          <a:xfrm>
            <a:off x="1524000" y="314669"/>
            <a:ext cx="27603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sz="150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ru-RU">
              <a:solidFill>
                <a:srgbClr val="000000"/>
              </a:solidFill>
            </a:endParaRPr>
          </a:p>
        </p:txBody>
      </p:sp>
      <p:pic>
        <p:nvPicPr>
          <p:cNvPr id="29725" name="Picture 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839" y="1043032"/>
            <a:ext cx="7831215" cy="5191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A7EC341-F143-4890-8CA8-EC77D6EFF7F4}"/>
              </a:ext>
            </a:extLst>
          </p:cNvPr>
          <p:cNvSpPr txBox="1"/>
          <p:nvPr/>
        </p:nvSpPr>
        <p:spPr>
          <a:xfrm>
            <a:off x="1609259" y="629920"/>
            <a:ext cx="9420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Дифракционная картина от круглого отверстия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0D755C90-8093-4854-B6F0-CFA88EB1F37F}"/>
              </a:ext>
            </a:extLst>
          </p:cNvPr>
          <p:cNvGrpSpPr/>
          <p:nvPr/>
        </p:nvGrpSpPr>
        <p:grpSpPr>
          <a:xfrm>
            <a:off x="1710543" y="1794411"/>
            <a:ext cx="8041150" cy="3722469"/>
            <a:chOff x="1497183" y="1276251"/>
            <a:chExt cx="8041150" cy="3722469"/>
          </a:xfrm>
        </p:grpSpPr>
        <p:grpSp>
          <p:nvGrpSpPr>
            <p:cNvPr id="2" name="Group 102">
              <a:extLst>
                <a:ext uri="{FF2B5EF4-FFF2-40B4-BE49-F238E27FC236}">
                  <a16:creationId xmlns:a16="http://schemas.microsoft.com/office/drawing/2014/main" id="{A60BF738-3582-4497-A1FE-B0F915236B7E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376158" y="2561271"/>
              <a:ext cx="3228975" cy="1095375"/>
              <a:chOff x="1756" y="1814"/>
              <a:chExt cx="2034" cy="690"/>
            </a:xfrm>
          </p:grpSpPr>
          <p:sp>
            <p:nvSpPr>
              <p:cNvPr id="3" name="Freeform 65">
                <a:extLst>
                  <a:ext uri="{FF2B5EF4-FFF2-40B4-BE49-F238E27FC236}">
                    <a16:creationId xmlns:a16="http://schemas.microsoft.com/office/drawing/2014/main" id="{1721799F-7AAA-48B9-B210-EE957F3009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6" y="2204"/>
                <a:ext cx="330" cy="300"/>
              </a:xfrm>
              <a:custGeom>
                <a:avLst/>
                <a:gdLst>
                  <a:gd name="T0" fmla="*/ 330 w 330"/>
                  <a:gd name="T1" fmla="*/ 0 h 300"/>
                  <a:gd name="T2" fmla="*/ 330 w 330"/>
                  <a:gd name="T3" fmla="*/ 0 h 300"/>
                  <a:gd name="T4" fmla="*/ 306 w 330"/>
                  <a:gd name="T5" fmla="*/ 0 h 300"/>
                  <a:gd name="T6" fmla="*/ 282 w 330"/>
                  <a:gd name="T7" fmla="*/ 12 h 300"/>
                  <a:gd name="T8" fmla="*/ 258 w 330"/>
                  <a:gd name="T9" fmla="*/ 24 h 300"/>
                  <a:gd name="T10" fmla="*/ 240 w 330"/>
                  <a:gd name="T11" fmla="*/ 48 h 300"/>
                  <a:gd name="T12" fmla="*/ 204 w 330"/>
                  <a:gd name="T13" fmla="*/ 90 h 300"/>
                  <a:gd name="T14" fmla="*/ 168 w 330"/>
                  <a:gd name="T15" fmla="*/ 144 h 300"/>
                  <a:gd name="T16" fmla="*/ 132 w 330"/>
                  <a:gd name="T17" fmla="*/ 192 h 300"/>
                  <a:gd name="T18" fmla="*/ 90 w 330"/>
                  <a:gd name="T19" fmla="*/ 234 h 300"/>
                  <a:gd name="T20" fmla="*/ 72 w 330"/>
                  <a:gd name="T21" fmla="*/ 252 h 300"/>
                  <a:gd name="T22" fmla="*/ 48 w 330"/>
                  <a:gd name="T23" fmla="*/ 264 h 300"/>
                  <a:gd name="T24" fmla="*/ 24 w 330"/>
                  <a:gd name="T25" fmla="*/ 270 h 300"/>
                  <a:gd name="T26" fmla="*/ 0 w 330"/>
                  <a:gd name="T27" fmla="*/ 276 h 300"/>
                  <a:gd name="T28" fmla="*/ 0 w 330"/>
                  <a:gd name="T29" fmla="*/ 300 h 300"/>
                  <a:gd name="T30" fmla="*/ 30 w 330"/>
                  <a:gd name="T31" fmla="*/ 294 h 300"/>
                  <a:gd name="T32" fmla="*/ 60 w 330"/>
                  <a:gd name="T33" fmla="*/ 288 h 300"/>
                  <a:gd name="T34" fmla="*/ 84 w 330"/>
                  <a:gd name="T35" fmla="*/ 270 h 300"/>
                  <a:gd name="T36" fmla="*/ 108 w 330"/>
                  <a:gd name="T37" fmla="*/ 252 h 300"/>
                  <a:gd name="T38" fmla="*/ 150 w 330"/>
                  <a:gd name="T39" fmla="*/ 210 h 300"/>
                  <a:gd name="T40" fmla="*/ 186 w 330"/>
                  <a:gd name="T41" fmla="*/ 156 h 300"/>
                  <a:gd name="T42" fmla="*/ 222 w 330"/>
                  <a:gd name="T43" fmla="*/ 108 h 300"/>
                  <a:gd name="T44" fmla="*/ 258 w 330"/>
                  <a:gd name="T45" fmla="*/ 60 h 300"/>
                  <a:gd name="T46" fmla="*/ 276 w 330"/>
                  <a:gd name="T47" fmla="*/ 48 h 300"/>
                  <a:gd name="T48" fmla="*/ 294 w 330"/>
                  <a:gd name="T49" fmla="*/ 36 h 300"/>
                  <a:gd name="T50" fmla="*/ 312 w 330"/>
                  <a:gd name="T51" fmla="*/ 24 h 300"/>
                  <a:gd name="T52" fmla="*/ 330 w 330"/>
                  <a:gd name="T53" fmla="*/ 24 h 300"/>
                  <a:gd name="T54" fmla="*/ 330 w 330"/>
                  <a:gd name="T55" fmla="*/ 24 h 300"/>
                  <a:gd name="T56" fmla="*/ 330 w 330"/>
                  <a:gd name="T5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30" h="300">
                    <a:moveTo>
                      <a:pt x="330" y="0"/>
                    </a:moveTo>
                    <a:lnTo>
                      <a:pt x="330" y="0"/>
                    </a:lnTo>
                    <a:lnTo>
                      <a:pt x="306" y="0"/>
                    </a:lnTo>
                    <a:lnTo>
                      <a:pt x="282" y="12"/>
                    </a:lnTo>
                    <a:lnTo>
                      <a:pt x="258" y="24"/>
                    </a:lnTo>
                    <a:lnTo>
                      <a:pt x="240" y="48"/>
                    </a:lnTo>
                    <a:lnTo>
                      <a:pt x="204" y="90"/>
                    </a:lnTo>
                    <a:lnTo>
                      <a:pt x="168" y="144"/>
                    </a:lnTo>
                    <a:lnTo>
                      <a:pt x="132" y="192"/>
                    </a:lnTo>
                    <a:lnTo>
                      <a:pt x="90" y="234"/>
                    </a:lnTo>
                    <a:lnTo>
                      <a:pt x="72" y="252"/>
                    </a:lnTo>
                    <a:lnTo>
                      <a:pt x="48" y="264"/>
                    </a:lnTo>
                    <a:lnTo>
                      <a:pt x="24" y="270"/>
                    </a:lnTo>
                    <a:lnTo>
                      <a:pt x="0" y="276"/>
                    </a:lnTo>
                    <a:lnTo>
                      <a:pt x="0" y="300"/>
                    </a:lnTo>
                    <a:lnTo>
                      <a:pt x="30" y="294"/>
                    </a:lnTo>
                    <a:lnTo>
                      <a:pt x="60" y="288"/>
                    </a:lnTo>
                    <a:lnTo>
                      <a:pt x="84" y="270"/>
                    </a:lnTo>
                    <a:lnTo>
                      <a:pt x="108" y="252"/>
                    </a:lnTo>
                    <a:lnTo>
                      <a:pt x="150" y="210"/>
                    </a:lnTo>
                    <a:lnTo>
                      <a:pt x="186" y="156"/>
                    </a:lnTo>
                    <a:lnTo>
                      <a:pt x="222" y="108"/>
                    </a:lnTo>
                    <a:lnTo>
                      <a:pt x="258" y="60"/>
                    </a:lnTo>
                    <a:lnTo>
                      <a:pt x="276" y="48"/>
                    </a:lnTo>
                    <a:lnTo>
                      <a:pt x="294" y="36"/>
                    </a:lnTo>
                    <a:lnTo>
                      <a:pt x="312" y="24"/>
                    </a:lnTo>
                    <a:lnTo>
                      <a:pt x="330" y="24"/>
                    </a:lnTo>
                    <a:lnTo>
                      <a:pt x="330" y="24"/>
                    </a:lnTo>
                    <a:lnTo>
                      <a:pt x="330" y="0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4" name="Freeform 66">
                <a:extLst>
                  <a:ext uri="{FF2B5EF4-FFF2-40B4-BE49-F238E27FC236}">
                    <a16:creationId xmlns:a16="http://schemas.microsoft.com/office/drawing/2014/main" id="{347F4EBE-D0B4-48E3-B44B-947FEE0B46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6" y="2204"/>
                <a:ext cx="336" cy="300"/>
              </a:xfrm>
              <a:custGeom>
                <a:avLst/>
                <a:gdLst>
                  <a:gd name="T0" fmla="*/ 336 w 336"/>
                  <a:gd name="T1" fmla="*/ 276 h 300"/>
                  <a:gd name="T2" fmla="*/ 336 w 336"/>
                  <a:gd name="T3" fmla="*/ 276 h 300"/>
                  <a:gd name="T4" fmla="*/ 312 w 336"/>
                  <a:gd name="T5" fmla="*/ 276 h 300"/>
                  <a:gd name="T6" fmla="*/ 288 w 336"/>
                  <a:gd name="T7" fmla="*/ 264 h 300"/>
                  <a:gd name="T8" fmla="*/ 270 w 336"/>
                  <a:gd name="T9" fmla="*/ 252 h 300"/>
                  <a:gd name="T10" fmla="*/ 246 w 336"/>
                  <a:gd name="T11" fmla="*/ 234 h 300"/>
                  <a:gd name="T12" fmla="*/ 210 w 336"/>
                  <a:gd name="T13" fmla="*/ 192 h 300"/>
                  <a:gd name="T14" fmla="*/ 168 w 336"/>
                  <a:gd name="T15" fmla="*/ 144 h 300"/>
                  <a:gd name="T16" fmla="*/ 132 w 336"/>
                  <a:gd name="T17" fmla="*/ 90 h 300"/>
                  <a:gd name="T18" fmla="*/ 96 w 336"/>
                  <a:gd name="T19" fmla="*/ 48 h 300"/>
                  <a:gd name="T20" fmla="*/ 72 w 336"/>
                  <a:gd name="T21" fmla="*/ 24 h 300"/>
                  <a:gd name="T22" fmla="*/ 54 w 336"/>
                  <a:gd name="T23" fmla="*/ 12 h 300"/>
                  <a:gd name="T24" fmla="*/ 30 w 336"/>
                  <a:gd name="T25" fmla="*/ 0 h 300"/>
                  <a:gd name="T26" fmla="*/ 0 w 336"/>
                  <a:gd name="T27" fmla="*/ 0 h 300"/>
                  <a:gd name="T28" fmla="*/ 0 w 336"/>
                  <a:gd name="T29" fmla="*/ 24 h 300"/>
                  <a:gd name="T30" fmla="*/ 24 w 336"/>
                  <a:gd name="T31" fmla="*/ 24 h 300"/>
                  <a:gd name="T32" fmla="*/ 42 w 336"/>
                  <a:gd name="T33" fmla="*/ 36 h 300"/>
                  <a:gd name="T34" fmla="*/ 60 w 336"/>
                  <a:gd name="T35" fmla="*/ 48 h 300"/>
                  <a:gd name="T36" fmla="*/ 78 w 336"/>
                  <a:gd name="T37" fmla="*/ 60 h 300"/>
                  <a:gd name="T38" fmla="*/ 114 w 336"/>
                  <a:gd name="T39" fmla="*/ 108 h 300"/>
                  <a:gd name="T40" fmla="*/ 150 w 336"/>
                  <a:gd name="T41" fmla="*/ 156 h 300"/>
                  <a:gd name="T42" fmla="*/ 192 w 336"/>
                  <a:gd name="T43" fmla="*/ 210 h 300"/>
                  <a:gd name="T44" fmla="*/ 234 w 336"/>
                  <a:gd name="T45" fmla="*/ 252 h 300"/>
                  <a:gd name="T46" fmla="*/ 258 w 336"/>
                  <a:gd name="T47" fmla="*/ 270 h 300"/>
                  <a:gd name="T48" fmla="*/ 282 w 336"/>
                  <a:gd name="T49" fmla="*/ 288 h 300"/>
                  <a:gd name="T50" fmla="*/ 306 w 336"/>
                  <a:gd name="T51" fmla="*/ 294 h 300"/>
                  <a:gd name="T52" fmla="*/ 336 w 336"/>
                  <a:gd name="T53" fmla="*/ 300 h 300"/>
                  <a:gd name="T54" fmla="*/ 336 w 336"/>
                  <a:gd name="T55" fmla="*/ 300 h 300"/>
                  <a:gd name="T56" fmla="*/ 336 w 336"/>
                  <a:gd name="T57" fmla="*/ 276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36" h="300">
                    <a:moveTo>
                      <a:pt x="336" y="276"/>
                    </a:moveTo>
                    <a:lnTo>
                      <a:pt x="336" y="276"/>
                    </a:lnTo>
                    <a:lnTo>
                      <a:pt x="312" y="276"/>
                    </a:lnTo>
                    <a:lnTo>
                      <a:pt x="288" y="264"/>
                    </a:lnTo>
                    <a:lnTo>
                      <a:pt x="270" y="252"/>
                    </a:lnTo>
                    <a:lnTo>
                      <a:pt x="246" y="234"/>
                    </a:lnTo>
                    <a:lnTo>
                      <a:pt x="210" y="192"/>
                    </a:lnTo>
                    <a:lnTo>
                      <a:pt x="168" y="144"/>
                    </a:lnTo>
                    <a:lnTo>
                      <a:pt x="132" y="90"/>
                    </a:lnTo>
                    <a:lnTo>
                      <a:pt x="96" y="48"/>
                    </a:lnTo>
                    <a:lnTo>
                      <a:pt x="72" y="24"/>
                    </a:lnTo>
                    <a:lnTo>
                      <a:pt x="54" y="12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24" y="24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78" y="60"/>
                    </a:lnTo>
                    <a:lnTo>
                      <a:pt x="114" y="108"/>
                    </a:lnTo>
                    <a:lnTo>
                      <a:pt x="150" y="156"/>
                    </a:lnTo>
                    <a:lnTo>
                      <a:pt x="192" y="210"/>
                    </a:lnTo>
                    <a:lnTo>
                      <a:pt x="234" y="252"/>
                    </a:lnTo>
                    <a:lnTo>
                      <a:pt x="258" y="270"/>
                    </a:lnTo>
                    <a:lnTo>
                      <a:pt x="282" y="288"/>
                    </a:lnTo>
                    <a:lnTo>
                      <a:pt x="306" y="294"/>
                    </a:lnTo>
                    <a:lnTo>
                      <a:pt x="336" y="300"/>
                    </a:lnTo>
                    <a:lnTo>
                      <a:pt x="336" y="300"/>
                    </a:lnTo>
                    <a:lnTo>
                      <a:pt x="336" y="276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5" name="Freeform 67">
                <a:extLst>
                  <a:ext uri="{FF2B5EF4-FFF2-40B4-BE49-F238E27FC236}">
                    <a16:creationId xmlns:a16="http://schemas.microsoft.com/office/drawing/2014/main" id="{D4939B1D-A1AC-4EA5-A092-D8AA3E1F2C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2" y="1814"/>
                <a:ext cx="342" cy="690"/>
              </a:xfrm>
              <a:custGeom>
                <a:avLst/>
                <a:gdLst>
                  <a:gd name="T0" fmla="*/ 342 w 342"/>
                  <a:gd name="T1" fmla="*/ 0 h 690"/>
                  <a:gd name="T2" fmla="*/ 342 w 342"/>
                  <a:gd name="T3" fmla="*/ 0 h 690"/>
                  <a:gd name="T4" fmla="*/ 318 w 342"/>
                  <a:gd name="T5" fmla="*/ 12 h 690"/>
                  <a:gd name="T6" fmla="*/ 294 w 342"/>
                  <a:gd name="T7" fmla="*/ 30 h 690"/>
                  <a:gd name="T8" fmla="*/ 276 w 342"/>
                  <a:gd name="T9" fmla="*/ 66 h 690"/>
                  <a:gd name="T10" fmla="*/ 258 w 342"/>
                  <a:gd name="T11" fmla="*/ 108 h 690"/>
                  <a:gd name="T12" fmla="*/ 222 w 342"/>
                  <a:gd name="T13" fmla="*/ 216 h 690"/>
                  <a:gd name="T14" fmla="*/ 180 w 342"/>
                  <a:gd name="T15" fmla="*/ 342 h 690"/>
                  <a:gd name="T16" fmla="*/ 138 w 342"/>
                  <a:gd name="T17" fmla="*/ 462 h 690"/>
                  <a:gd name="T18" fmla="*/ 96 w 342"/>
                  <a:gd name="T19" fmla="*/ 570 h 690"/>
                  <a:gd name="T20" fmla="*/ 72 w 342"/>
                  <a:gd name="T21" fmla="*/ 612 h 690"/>
                  <a:gd name="T22" fmla="*/ 48 w 342"/>
                  <a:gd name="T23" fmla="*/ 642 h 690"/>
                  <a:gd name="T24" fmla="*/ 36 w 342"/>
                  <a:gd name="T25" fmla="*/ 654 h 690"/>
                  <a:gd name="T26" fmla="*/ 24 w 342"/>
                  <a:gd name="T27" fmla="*/ 660 h 690"/>
                  <a:gd name="T28" fmla="*/ 12 w 342"/>
                  <a:gd name="T29" fmla="*/ 666 h 690"/>
                  <a:gd name="T30" fmla="*/ 0 w 342"/>
                  <a:gd name="T31" fmla="*/ 666 h 690"/>
                  <a:gd name="T32" fmla="*/ 0 w 342"/>
                  <a:gd name="T33" fmla="*/ 690 h 690"/>
                  <a:gd name="T34" fmla="*/ 18 w 342"/>
                  <a:gd name="T35" fmla="*/ 690 h 690"/>
                  <a:gd name="T36" fmla="*/ 36 w 342"/>
                  <a:gd name="T37" fmla="*/ 678 h 690"/>
                  <a:gd name="T38" fmla="*/ 48 w 342"/>
                  <a:gd name="T39" fmla="*/ 672 h 690"/>
                  <a:gd name="T40" fmla="*/ 66 w 342"/>
                  <a:gd name="T41" fmla="*/ 654 h 690"/>
                  <a:gd name="T42" fmla="*/ 90 w 342"/>
                  <a:gd name="T43" fmla="*/ 624 h 690"/>
                  <a:gd name="T44" fmla="*/ 114 w 342"/>
                  <a:gd name="T45" fmla="*/ 576 h 690"/>
                  <a:gd name="T46" fmla="*/ 162 w 342"/>
                  <a:gd name="T47" fmla="*/ 468 h 690"/>
                  <a:gd name="T48" fmla="*/ 204 w 342"/>
                  <a:gd name="T49" fmla="*/ 348 h 690"/>
                  <a:gd name="T50" fmla="*/ 246 w 342"/>
                  <a:gd name="T51" fmla="*/ 228 h 690"/>
                  <a:gd name="T52" fmla="*/ 282 w 342"/>
                  <a:gd name="T53" fmla="*/ 120 h 690"/>
                  <a:gd name="T54" fmla="*/ 300 w 342"/>
                  <a:gd name="T55" fmla="*/ 78 h 690"/>
                  <a:gd name="T56" fmla="*/ 318 w 342"/>
                  <a:gd name="T57" fmla="*/ 48 h 690"/>
                  <a:gd name="T58" fmla="*/ 330 w 342"/>
                  <a:gd name="T59" fmla="*/ 30 h 690"/>
                  <a:gd name="T60" fmla="*/ 342 w 342"/>
                  <a:gd name="T61" fmla="*/ 24 h 690"/>
                  <a:gd name="T62" fmla="*/ 342 w 342"/>
                  <a:gd name="T63" fmla="*/ 24 h 690"/>
                  <a:gd name="T64" fmla="*/ 342 w 342"/>
                  <a:gd name="T65" fmla="*/ 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42" h="690">
                    <a:moveTo>
                      <a:pt x="342" y="0"/>
                    </a:moveTo>
                    <a:lnTo>
                      <a:pt x="342" y="0"/>
                    </a:lnTo>
                    <a:lnTo>
                      <a:pt x="318" y="12"/>
                    </a:lnTo>
                    <a:lnTo>
                      <a:pt x="294" y="30"/>
                    </a:lnTo>
                    <a:lnTo>
                      <a:pt x="276" y="66"/>
                    </a:lnTo>
                    <a:lnTo>
                      <a:pt x="258" y="108"/>
                    </a:lnTo>
                    <a:lnTo>
                      <a:pt x="222" y="216"/>
                    </a:lnTo>
                    <a:lnTo>
                      <a:pt x="180" y="342"/>
                    </a:lnTo>
                    <a:lnTo>
                      <a:pt x="138" y="462"/>
                    </a:lnTo>
                    <a:lnTo>
                      <a:pt x="96" y="570"/>
                    </a:lnTo>
                    <a:lnTo>
                      <a:pt x="72" y="612"/>
                    </a:lnTo>
                    <a:lnTo>
                      <a:pt x="48" y="642"/>
                    </a:lnTo>
                    <a:lnTo>
                      <a:pt x="36" y="654"/>
                    </a:lnTo>
                    <a:lnTo>
                      <a:pt x="24" y="660"/>
                    </a:lnTo>
                    <a:lnTo>
                      <a:pt x="12" y="666"/>
                    </a:lnTo>
                    <a:lnTo>
                      <a:pt x="0" y="666"/>
                    </a:lnTo>
                    <a:lnTo>
                      <a:pt x="0" y="690"/>
                    </a:lnTo>
                    <a:lnTo>
                      <a:pt x="18" y="690"/>
                    </a:lnTo>
                    <a:lnTo>
                      <a:pt x="36" y="678"/>
                    </a:lnTo>
                    <a:lnTo>
                      <a:pt x="48" y="672"/>
                    </a:lnTo>
                    <a:lnTo>
                      <a:pt x="66" y="654"/>
                    </a:lnTo>
                    <a:lnTo>
                      <a:pt x="90" y="624"/>
                    </a:lnTo>
                    <a:lnTo>
                      <a:pt x="114" y="576"/>
                    </a:lnTo>
                    <a:lnTo>
                      <a:pt x="162" y="468"/>
                    </a:lnTo>
                    <a:lnTo>
                      <a:pt x="204" y="348"/>
                    </a:lnTo>
                    <a:lnTo>
                      <a:pt x="246" y="228"/>
                    </a:lnTo>
                    <a:lnTo>
                      <a:pt x="282" y="120"/>
                    </a:lnTo>
                    <a:lnTo>
                      <a:pt x="300" y="78"/>
                    </a:lnTo>
                    <a:lnTo>
                      <a:pt x="318" y="48"/>
                    </a:lnTo>
                    <a:lnTo>
                      <a:pt x="330" y="30"/>
                    </a:lnTo>
                    <a:lnTo>
                      <a:pt x="342" y="24"/>
                    </a:lnTo>
                    <a:lnTo>
                      <a:pt x="342" y="24"/>
                    </a:lnTo>
                    <a:lnTo>
                      <a:pt x="342" y="0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6" name="Freeform 68">
                <a:extLst>
                  <a:ext uri="{FF2B5EF4-FFF2-40B4-BE49-F238E27FC236}">
                    <a16:creationId xmlns:a16="http://schemas.microsoft.com/office/drawing/2014/main" id="{EBA12EC6-2FF1-42DC-BBE5-98BDA3A1F6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4" y="1814"/>
                <a:ext cx="342" cy="684"/>
              </a:xfrm>
              <a:custGeom>
                <a:avLst/>
                <a:gdLst>
                  <a:gd name="T0" fmla="*/ 342 w 342"/>
                  <a:gd name="T1" fmla="*/ 660 h 684"/>
                  <a:gd name="T2" fmla="*/ 342 w 342"/>
                  <a:gd name="T3" fmla="*/ 660 h 684"/>
                  <a:gd name="T4" fmla="*/ 330 w 342"/>
                  <a:gd name="T5" fmla="*/ 660 h 684"/>
                  <a:gd name="T6" fmla="*/ 318 w 342"/>
                  <a:gd name="T7" fmla="*/ 654 h 684"/>
                  <a:gd name="T8" fmla="*/ 306 w 342"/>
                  <a:gd name="T9" fmla="*/ 648 h 684"/>
                  <a:gd name="T10" fmla="*/ 294 w 342"/>
                  <a:gd name="T11" fmla="*/ 636 h 684"/>
                  <a:gd name="T12" fmla="*/ 270 w 342"/>
                  <a:gd name="T13" fmla="*/ 606 h 684"/>
                  <a:gd name="T14" fmla="*/ 246 w 342"/>
                  <a:gd name="T15" fmla="*/ 564 h 684"/>
                  <a:gd name="T16" fmla="*/ 198 w 342"/>
                  <a:gd name="T17" fmla="*/ 462 h 684"/>
                  <a:gd name="T18" fmla="*/ 156 w 342"/>
                  <a:gd name="T19" fmla="*/ 342 h 684"/>
                  <a:gd name="T20" fmla="*/ 114 w 342"/>
                  <a:gd name="T21" fmla="*/ 216 h 684"/>
                  <a:gd name="T22" fmla="*/ 78 w 342"/>
                  <a:gd name="T23" fmla="*/ 108 h 684"/>
                  <a:gd name="T24" fmla="*/ 60 w 342"/>
                  <a:gd name="T25" fmla="*/ 66 h 684"/>
                  <a:gd name="T26" fmla="*/ 42 w 342"/>
                  <a:gd name="T27" fmla="*/ 30 h 684"/>
                  <a:gd name="T28" fmla="*/ 24 w 342"/>
                  <a:gd name="T29" fmla="*/ 6 h 684"/>
                  <a:gd name="T30" fmla="*/ 0 w 342"/>
                  <a:gd name="T31" fmla="*/ 0 h 684"/>
                  <a:gd name="T32" fmla="*/ 0 w 342"/>
                  <a:gd name="T33" fmla="*/ 24 h 684"/>
                  <a:gd name="T34" fmla="*/ 6 w 342"/>
                  <a:gd name="T35" fmla="*/ 30 h 684"/>
                  <a:gd name="T36" fmla="*/ 24 w 342"/>
                  <a:gd name="T37" fmla="*/ 48 h 684"/>
                  <a:gd name="T38" fmla="*/ 36 w 342"/>
                  <a:gd name="T39" fmla="*/ 78 h 684"/>
                  <a:gd name="T40" fmla="*/ 54 w 342"/>
                  <a:gd name="T41" fmla="*/ 120 h 684"/>
                  <a:gd name="T42" fmla="*/ 96 w 342"/>
                  <a:gd name="T43" fmla="*/ 222 h 684"/>
                  <a:gd name="T44" fmla="*/ 132 w 342"/>
                  <a:gd name="T45" fmla="*/ 348 h 684"/>
                  <a:gd name="T46" fmla="*/ 174 w 342"/>
                  <a:gd name="T47" fmla="*/ 468 h 684"/>
                  <a:gd name="T48" fmla="*/ 222 w 342"/>
                  <a:gd name="T49" fmla="*/ 576 h 684"/>
                  <a:gd name="T50" fmla="*/ 252 w 342"/>
                  <a:gd name="T51" fmla="*/ 618 h 684"/>
                  <a:gd name="T52" fmla="*/ 276 w 342"/>
                  <a:gd name="T53" fmla="*/ 654 h 684"/>
                  <a:gd name="T54" fmla="*/ 294 w 342"/>
                  <a:gd name="T55" fmla="*/ 666 h 684"/>
                  <a:gd name="T56" fmla="*/ 312 w 342"/>
                  <a:gd name="T57" fmla="*/ 678 h 684"/>
                  <a:gd name="T58" fmla="*/ 324 w 342"/>
                  <a:gd name="T59" fmla="*/ 684 h 684"/>
                  <a:gd name="T60" fmla="*/ 342 w 342"/>
                  <a:gd name="T61" fmla="*/ 684 h 684"/>
                  <a:gd name="T62" fmla="*/ 342 w 342"/>
                  <a:gd name="T63" fmla="*/ 684 h 684"/>
                  <a:gd name="T64" fmla="*/ 342 w 342"/>
                  <a:gd name="T65" fmla="*/ 660 h 6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42" h="684">
                    <a:moveTo>
                      <a:pt x="342" y="660"/>
                    </a:moveTo>
                    <a:lnTo>
                      <a:pt x="342" y="660"/>
                    </a:lnTo>
                    <a:lnTo>
                      <a:pt x="330" y="660"/>
                    </a:lnTo>
                    <a:lnTo>
                      <a:pt x="318" y="654"/>
                    </a:lnTo>
                    <a:lnTo>
                      <a:pt x="306" y="648"/>
                    </a:lnTo>
                    <a:lnTo>
                      <a:pt x="294" y="636"/>
                    </a:lnTo>
                    <a:lnTo>
                      <a:pt x="270" y="606"/>
                    </a:lnTo>
                    <a:lnTo>
                      <a:pt x="246" y="564"/>
                    </a:lnTo>
                    <a:lnTo>
                      <a:pt x="198" y="462"/>
                    </a:lnTo>
                    <a:lnTo>
                      <a:pt x="156" y="342"/>
                    </a:lnTo>
                    <a:lnTo>
                      <a:pt x="114" y="216"/>
                    </a:lnTo>
                    <a:lnTo>
                      <a:pt x="78" y="108"/>
                    </a:lnTo>
                    <a:lnTo>
                      <a:pt x="60" y="66"/>
                    </a:lnTo>
                    <a:lnTo>
                      <a:pt x="42" y="30"/>
                    </a:lnTo>
                    <a:lnTo>
                      <a:pt x="24" y="6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6" y="30"/>
                    </a:lnTo>
                    <a:lnTo>
                      <a:pt x="24" y="48"/>
                    </a:lnTo>
                    <a:lnTo>
                      <a:pt x="36" y="78"/>
                    </a:lnTo>
                    <a:lnTo>
                      <a:pt x="54" y="120"/>
                    </a:lnTo>
                    <a:lnTo>
                      <a:pt x="96" y="222"/>
                    </a:lnTo>
                    <a:lnTo>
                      <a:pt x="132" y="348"/>
                    </a:lnTo>
                    <a:lnTo>
                      <a:pt x="174" y="468"/>
                    </a:lnTo>
                    <a:lnTo>
                      <a:pt x="222" y="576"/>
                    </a:lnTo>
                    <a:lnTo>
                      <a:pt x="252" y="618"/>
                    </a:lnTo>
                    <a:lnTo>
                      <a:pt x="276" y="654"/>
                    </a:lnTo>
                    <a:lnTo>
                      <a:pt x="294" y="666"/>
                    </a:lnTo>
                    <a:lnTo>
                      <a:pt x="312" y="678"/>
                    </a:lnTo>
                    <a:lnTo>
                      <a:pt x="324" y="684"/>
                    </a:lnTo>
                    <a:lnTo>
                      <a:pt x="342" y="684"/>
                    </a:lnTo>
                    <a:lnTo>
                      <a:pt x="342" y="684"/>
                    </a:lnTo>
                    <a:lnTo>
                      <a:pt x="342" y="660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7" name="Freeform 69">
                <a:extLst>
                  <a:ext uri="{FF2B5EF4-FFF2-40B4-BE49-F238E27FC236}">
                    <a16:creationId xmlns:a16="http://schemas.microsoft.com/office/drawing/2014/main" id="{C0BD05FF-0FF1-44F6-9DBA-AAFFD654D8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06" y="2204"/>
                <a:ext cx="342" cy="294"/>
              </a:xfrm>
              <a:custGeom>
                <a:avLst/>
                <a:gdLst>
                  <a:gd name="T0" fmla="*/ 342 w 342"/>
                  <a:gd name="T1" fmla="*/ 0 h 294"/>
                  <a:gd name="T2" fmla="*/ 342 w 342"/>
                  <a:gd name="T3" fmla="*/ 0 h 294"/>
                  <a:gd name="T4" fmla="*/ 318 w 342"/>
                  <a:gd name="T5" fmla="*/ 6 h 294"/>
                  <a:gd name="T6" fmla="*/ 294 w 342"/>
                  <a:gd name="T7" fmla="*/ 18 h 294"/>
                  <a:gd name="T8" fmla="*/ 270 w 342"/>
                  <a:gd name="T9" fmla="*/ 30 h 294"/>
                  <a:gd name="T10" fmla="*/ 252 w 342"/>
                  <a:gd name="T11" fmla="*/ 48 h 294"/>
                  <a:gd name="T12" fmla="*/ 216 w 342"/>
                  <a:gd name="T13" fmla="*/ 90 h 294"/>
                  <a:gd name="T14" fmla="*/ 180 w 342"/>
                  <a:gd name="T15" fmla="*/ 144 h 294"/>
                  <a:gd name="T16" fmla="*/ 138 w 342"/>
                  <a:gd name="T17" fmla="*/ 192 h 294"/>
                  <a:gd name="T18" fmla="*/ 96 w 342"/>
                  <a:gd name="T19" fmla="*/ 234 h 294"/>
                  <a:gd name="T20" fmla="*/ 78 w 342"/>
                  <a:gd name="T21" fmla="*/ 246 h 294"/>
                  <a:gd name="T22" fmla="*/ 54 w 342"/>
                  <a:gd name="T23" fmla="*/ 258 h 294"/>
                  <a:gd name="T24" fmla="*/ 30 w 342"/>
                  <a:gd name="T25" fmla="*/ 270 h 294"/>
                  <a:gd name="T26" fmla="*/ 0 w 342"/>
                  <a:gd name="T27" fmla="*/ 270 h 294"/>
                  <a:gd name="T28" fmla="*/ 0 w 342"/>
                  <a:gd name="T29" fmla="*/ 294 h 294"/>
                  <a:gd name="T30" fmla="*/ 36 w 342"/>
                  <a:gd name="T31" fmla="*/ 294 h 294"/>
                  <a:gd name="T32" fmla="*/ 66 w 342"/>
                  <a:gd name="T33" fmla="*/ 282 h 294"/>
                  <a:gd name="T34" fmla="*/ 90 w 342"/>
                  <a:gd name="T35" fmla="*/ 270 h 294"/>
                  <a:gd name="T36" fmla="*/ 114 w 342"/>
                  <a:gd name="T37" fmla="*/ 252 h 294"/>
                  <a:gd name="T38" fmla="*/ 156 w 342"/>
                  <a:gd name="T39" fmla="*/ 204 h 294"/>
                  <a:gd name="T40" fmla="*/ 198 w 342"/>
                  <a:gd name="T41" fmla="*/ 156 h 294"/>
                  <a:gd name="T42" fmla="*/ 234 w 342"/>
                  <a:gd name="T43" fmla="*/ 108 h 294"/>
                  <a:gd name="T44" fmla="*/ 270 w 342"/>
                  <a:gd name="T45" fmla="*/ 66 h 294"/>
                  <a:gd name="T46" fmla="*/ 288 w 342"/>
                  <a:gd name="T47" fmla="*/ 48 h 294"/>
                  <a:gd name="T48" fmla="*/ 306 w 342"/>
                  <a:gd name="T49" fmla="*/ 36 h 294"/>
                  <a:gd name="T50" fmla="*/ 324 w 342"/>
                  <a:gd name="T51" fmla="*/ 30 h 294"/>
                  <a:gd name="T52" fmla="*/ 342 w 342"/>
                  <a:gd name="T53" fmla="*/ 24 h 294"/>
                  <a:gd name="T54" fmla="*/ 342 w 342"/>
                  <a:gd name="T55" fmla="*/ 24 h 294"/>
                  <a:gd name="T56" fmla="*/ 342 w 342"/>
                  <a:gd name="T57" fmla="*/ 0 h 2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42" h="294">
                    <a:moveTo>
                      <a:pt x="342" y="0"/>
                    </a:moveTo>
                    <a:lnTo>
                      <a:pt x="342" y="0"/>
                    </a:lnTo>
                    <a:lnTo>
                      <a:pt x="318" y="6"/>
                    </a:lnTo>
                    <a:lnTo>
                      <a:pt x="294" y="18"/>
                    </a:lnTo>
                    <a:lnTo>
                      <a:pt x="270" y="30"/>
                    </a:lnTo>
                    <a:lnTo>
                      <a:pt x="252" y="48"/>
                    </a:lnTo>
                    <a:lnTo>
                      <a:pt x="216" y="90"/>
                    </a:lnTo>
                    <a:lnTo>
                      <a:pt x="180" y="144"/>
                    </a:lnTo>
                    <a:lnTo>
                      <a:pt x="138" y="192"/>
                    </a:lnTo>
                    <a:lnTo>
                      <a:pt x="96" y="234"/>
                    </a:lnTo>
                    <a:lnTo>
                      <a:pt x="78" y="246"/>
                    </a:lnTo>
                    <a:lnTo>
                      <a:pt x="54" y="258"/>
                    </a:lnTo>
                    <a:lnTo>
                      <a:pt x="30" y="270"/>
                    </a:lnTo>
                    <a:lnTo>
                      <a:pt x="0" y="270"/>
                    </a:lnTo>
                    <a:lnTo>
                      <a:pt x="0" y="294"/>
                    </a:lnTo>
                    <a:lnTo>
                      <a:pt x="36" y="294"/>
                    </a:lnTo>
                    <a:lnTo>
                      <a:pt x="66" y="282"/>
                    </a:lnTo>
                    <a:lnTo>
                      <a:pt x="90" y="270"/>
                    </a:lnTo>
                    <a:lnTo>
                      <a:pt x="114" y="252"/>
                    </a:lnTo>
                    <a:lnTo>
                      <a:pt x="156" y="204"/>
                    </a:lnTo>
                    <a:lnTo>
                      <a:pt x="198" y="156"/>
                    </a:lnTo>
                    <a:lnTo>
                      <a:pt x="234" y="108"/>
                    </a:lnTo>
                    <a:lnTo>
                      <a:pt x="270" y="66"/>
                    </a:lnTo>
                    <a:lnTo>
                      <a:pt x="288" y="48"/>
                    </a:lnTo>
                    <a:lnTo>
                      <a:pt x="306" y="36"/>
                    </a:lnTo>
                    <a:lnTo>
                      <a:pt x="324" y="30"/>
                    </a:lnTo>
                    <a:lnTo>
                      <a:pt x="342" y="24"/>
                    </a:lnTo>
                    <a:lnTo>
                      <a:pt x="342" y="24"/>
                    </a:lnTo>
                    <a:lnTo>
                      <a:pt x="342" y="0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8" name="Freeform 70">
                <a:extLst>
                  <a:ext uri="{FF2B5EF4-FFF2-40B4-BE49-F238E27FC236}">
                    <a16:creationId xmlns:a16="http://schemas.microsoft.com/office/drawing/2014/main" id="{F178E1CD-719B-4A02-BC6D-E4835822A3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8" y="2204"/>
                <a:ext cx="342" cy="300"/>
              </a:xfrm>
              <a:custGeom>
                <a:avLst/>
                <a:gdLst>
                  <a:gd name="T0" fmla="*/ 342 w 342"/>
                  <a:gd name="T1" fmla="*/ 276 h 300"/>
                  <a:gd name="T2" fmla="*/ 318 w 342"/>
                  <a:gd name="T3" fmla="*/ 276 h 300"/>
                  <a:gd name="T4" fmla="*/ 294 w 342"/>
                  <a:gd name="T5" fmla="*/ 270 h 300"/>
                  <a:gd name="T6" fmla="*/ 270 w 342"/>
                  <a:gd name="T7" fmla="*/ 252 h 300"/>
                  <a:gd name="T8" fmla="*/ 252 w 342"/>
                  <a:gd name="T9" fmla="*/ 240 h 300"/>
                  <a:gd name="T10" fmla="*/ 210 w 342"/>
                  <a:gd name="T11" fmla="*/ 198 h 300"/>
                  <a:gd name="T12" fmla="*/ 174 w 342"/>
                  <a:gd name="T13" fmla="*/ 144 h 300"/>
                  <a:gd name="T14" fmla="*/ 132 w 342"/>
                  <a:gd name="T15" fmla="*/ 96 h 300"/>
                  <a:gd name="T16" fmla="*/ 96 w 342"/>
                  <a:gd name="T17" fmla="*/ 48 h 300"/>
                  <a:gd name="T18" fmla="*/ 72 w 342"/>
                  <a:gd name="T19" fmla="*/ 30 h 300"/>
                  <a:gd name="T20" fmla="*/ 54 w 342"/>
                  <a:gd name="T21" fmla="*/ 18 h 300"/>
                  <a:gd name="T22" fmla="*/ 30 w 342"/>
                  <a:gd name="T23" fmla="*/ 6 h 300"/>
                  <a:gd name="T24" fmla="*/ 0 w 342"/>
                  <a:gd name="T25" fmla="*/ 0 h 300"/>
                  <a:gd name="T26" fmla="*/ 0 w 342"/>
                  <a:gd name="T27" fmla="*/ 24 h 300"/>
                  <a:gd name="T28" fmla="*/ 24 w 342"/>
                  <a:gd name="T29" fmla="*/ 30 h 300"/>
                  <a:gd name="T30" fmla="*/ 42 w 342"/>
                  <a:gd name="T31" fmla="*/ 36 h 300"/>
                  <a:gd name="T32" fmla="*/ 60 w 342"/>
                  <a:gd name="T33" fmla="*/ 48 h 300"/>
                  <a:gd name="T34" fmla="*/ 78 w 342"/>
                  <a:gd name="T35" fmla="*/ 66 h 300"/>
                  <a:gd name="T36" fmla="*/ 114 w 342"/>
                  <a:gd name="T37" fmla="*/ 108 h 300"/>
                  <a:gd name="T38" fmla="*/ 156 w 342"/>
                  <a:gd name="T39" fmla="*/ 162 h 300"/>
                  <a:gd name="T40" fmla="*/ 192 w 342"/>
                  <a:gd name="T41" fmla="*/ 210 h 300"/>
                  <a:gd name="T42" fmla="*/ 234 w 342"/>
                  <a:gd name="T43" fmla="*/ 258 h 300"/>
                  <a:gd name="T44" fmla="*/ 258 w 342"/>
                  <a:gd name="T45" fmla="*/ 276 h 300"/>
                  <a:gd name="T46" fmla="*/ 282 w 342"/>
                  <a:gd name="T47" fmla="*/ 288 h 300"/>
                  <a:gd name="T48" fmla="*/ 312 w 342"/>
                  <a:gd name="T49" fmla="*/ 300 h 300"/>
                  <a:gd name="T50" fmla="*/ 342 w 342"/>
                  <a:gd name="T51" fmla="*/ 300 h 300"/>
                  <a:gd name="T52" fmla="*/ 342 w 342"/>
                  <a:gd name="T53" fmla="*/ 276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42" h="300">
                    <a:moveTo>
                      <a:pt x="342" y="276"/>
                    </a:moveTo>
                    <a:lnTo>
                      <a:pt x="318" y="276"/>
                    </a:lnTo>
                    <a:lnTo>
                      <a:pt x="294" y="270"/>
                    </a:lnTo>
                    <a:lnTo>
                      <a:pt x="270" y="252"/>
                    </a:lnTo>
                    <a:lnTo>
                      <a:pt x="252" y="240"/>
                    </a:lnTo>
                    <a:lnTo>
                      <a:pt x="210" y="198"/>
                    </a:lnTo>
                    <a:lnTo>
                      <a:pt x="174" y="144"/>
                    </a:lnTo>
                    <a:lnTo>
                      <a:pt x="132" y="96"/>
                    </a:lnTo>
                    <a:lnTo>
                      <a:pt x="96" y="48"/>
                    </a:lnTo>
                    <a:lnTo>
                      <a:pt x="72" y="30"/>
                    </a:lnTo>
                    <a:lnTo>
                      <a:pt x="54" y="18"/>
                    </a:lnTo>
                    <a:lnTo>
                      <a:pt x="30" y="6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24" y="30"/>
                    </a:lnTo>
                    <a:lnTo>
                      <a:pt x="42" y="36"/>
                    </a:lnTo>
                    <a:lnTo>
                      <a:pt x="60" y="48"/>
                    </a:lnTo>
                    <a:lnTo>
                      <a:pt x="78" y="66"/>
                    </a:lnTo>
                    <a:lnTo>
                      <a:pt x="114" y="108"/>
                    </a:lnTo>
                    <a:lnTo>
                      <a:pt x="156" y="162"/>
                    </a:lnTo>
                    <a:lnTo>
                      <a:pt x="192" y="210"/>
                    </a:lnTo>
                    <a:lnTo>
                      <a:pt x="234" y="258"/>
                    </a:lnTo>
                    <a:lnTo>
                      <a:pt x="258" y="276"/>
                    </a:lnTo>
                    <a:lnTo>
                      <a:pt x="282" y="288"/>
                    </a:lnTo>
                    <a:lnTo>
                      <a:pt x="312" y="300"/>
                    </a:lnTo>
                    <a:lnTo>
                      <a:pt x="342" y="300"/>
                    </a:lnTo>
                    <a:lnTo>
                      <a:pt x="342" y="276"/>
                    </a:lnTo>
                    <a:close/>
                  </a:path>
                </a:pathLst>
              </a:custGeom>
              <a:solidFill>
                <a:srgbClr val="EB3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cxnSp>
          <p:nvCxnSpPr>
            <p:cNvPr id="11" name="Прямая соединительная линия 10">
              <a:extLst>
                <a:ext uri="{FF2B5EF4-FFF2-40B4-BE49-F238E27FC236}">
                  <a16:creationId xmlns:a16="http://schemas.microsoft.com/office/drawing/2014/main" id="{9F4E6600-9E08-4EB2-BBF6-60F78087F6E8}"/>
                </a:ext>
              </a:extLst>
            </p:cNvPr>
            <p:cNvCxnSpPr/>
            <p:nvPr/>
          </p:nvCxnSpPr>
          <p:spPr>
            <a:xfrm>
              <a:off x="4155440" y="1595120"/>
              <a:ext cx="0" cy="10566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id="{248BAAF9-64BF-4646-902F-F9D077334D87}"/>
                </a:ext>
              </a:extLst>
            </p:cNvPr>
            <p:cNvCxnSpPr/>
            <p:nvPr/>
          </p:nvCxnSpPr>
          <p:spPr>
            <a:xfrm>
              <a:off x="4155440" y="3525520"/>
              <a:ext cx="0" cy="9550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04289B78-4A57-4628-A60B-E92D86CE6BC1}"/>
                </a:ext>
              </a:extLst>
            </p:cNvPr>
            <p:cNvCxnSpPr/>
            <p:nvPr/>
          </p:nvCxnSpPr>
          <p:spPr>
            <a:xfrm flipV="1">
              <a:off x="1747520" y="2651760"/>
              <a:ext cx="2407920" cy="457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26781673-4957-40A6-AF47-07F68F22E524}"/>
                </a:ext>
              </a:extLst>
            </p:cNvPr>
            <p:cNvCxnSpPr/>
            <p:nvPr/>
          </p:nvCxnSpPr>
          <p:spPr>
            <a:xfrm>
              <a:off x="1747520" y="3108960"/>
              <a:ext cx="2407920" cy="4165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D836BAB5-BE2D-4DF4-9AE6-297859AAC382}"/>
                </a:ext>
              </a:extLst>
            </p:cNvPr>
            <p:cNvCxnSpPr/>
            <p:nvPr/>
          </p:nvCxnSpPr>
          <p:spPr>
            <a:xfrm>
              <a:off x="7061200" y="1666240"/>
              <a:ext cx="0" cy="28143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249BD071-4405-4F54-A9E0-1252A0B6369C}"/>
                </a:ext>
              </a:extLst>
            </p:cNvPr>
            <p:cNvCxnSpPr/>
            <p:nvPr/>
          </p:nvCxnSpPr>
          <p:spPr>
            <a:xfrm>
              <a:off x="4155440" y="2651760"/>
              <a:ext cx="2905760" cy="457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D82C083A-553C-43DF-A182-487FFEC0875C}"/>
                </a:ext>
              </a:extLst>
            </p:cNvPr>
            <p:cNvCxnSpPr/>
            <p:nvPr/>
          </p:nvCxnSpPr>
          <p:spPr>
            <a:xfrm flipV="1">
              <a:off x="4155440" y="3108960"/>
              <a:ext cx="2905760" cy="4165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>
              <a:extLst>
                <a:ext uri="{FF2B5EF4-FFF2-40B4-BE49-F238E27FC236}">
                  <a16:creationId xmlns:a16="http://schemas.microsoft.com/office/drawing/2014/main" id="{AD75D3B9-7A50-4675-9664-F1449774FB00}"/>
                </a:ext>
              </a:extLst>
            </p:cNvPr>
            <p:cNvCxnSpPr/>
            <p:nvPr/>
          </p:nvCxnSpPr>
          <p:spPr>
            <a:xfrm>
              <a:off x="1747520" y="3108960"/>
              <a:ext cx="531368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Дуга 25">
              <a:extLst>
                <a:ext uri="{FF2B5EF4-FFF2-40B4-BE49-F238E27FC236}">
                  <a16:creationId xmlns:a16="http://schemas.microsoft.com/office/drawing/2014/main" id="{7A55BD17-E06A-420E-9CFD-8818F448F8DC}"/>
                </a:ext>
              </a:extLst>
            </p:cNvPr>
            <p:cNvSpPr/>
            <p:nvPr/>
          </p:nvSpPr>
          <p:spPr>
            <a:xfrm>
              <a:off x="3129278" y="1706881"/>
              <a:ext cx="1056640" cy="2814319"/>
            </a:xfrm>
            <a:prstGeom prst="arc">
              <a:avLst>
                <a:gd name="adj1" fmla="val 17489619"/>
                <a:gd name="adj2" fmla="val 4008085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952E0D5B-2C2B-4930-8DE5-BD9522EB9406}"/>
                </a:ext>
              </a:extLst>
            </p:cNvPr>
            <p:cNvCxnSpPr/>
            <p:nvPr/>
          </p:nvCxnSpPr>
          <p:spPr>
            <a:xfrm flipV="1">
              <a:off x="1747520" y="2651760"/>
              <a:ext cx="5313680" cy="45720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1C2DF943-3AF9-48A4-8878-877829B1E70A}"/>
                    </a:ext>
                  </a:extLst>
                </p:cNvPr>
                <p:cNvSpPr txBox="1"/>
                <p:nvPr/>
              </p:nvSpPr>
              <p:spPr>
                <a:xfrm>
                  <a:off x="1497183" y="2956302"/>
                  <a:ext cx="17921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1C2DF943-3AF9-48A4-8878-877829B1E7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97183" y="2956302"/>
                  <a:ext cx="17921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34483" r="-27586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F3C8B3C4-75BB-4CED-9BBC-BBAA8CFDC654}"/>
                    </a:ext>
                  </a:extLst>
                </p:cNvPr>
                <p:cNvSpPr txBox="1"/>
                <p:nvPr/>
              </p:nvSpPr>
              <p:spPr>
                <a:xfrm>
                  <a:off x="7132322" y="2970460"/>
                  <a:ext cx="20120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F3C8B3C4-75BB-4CED-9BBC-BBAA8CFDC6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2322" y="2970460"/>
                  <a:ext cx="201209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27273" r="-24242" b="-652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5CDA7F41-0E19-438E-92DD-E591F0796504}"/>
                    </a:ext>
                  </a:extLst>
                </p:cNvPr>
                <p:cNvSpPr txBox="1"/>
                <p:nvPr/>
              </p:nvSpPr>
              <p:spPr>
                <a:xfrm>
                  <a:off x="7132322" y="2513260"/>
                  <a:ext cx="254878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5CDA7F41-0E19-438E-92DD-E591F07965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32322" y="2513260"/>
                  <a:ext cx="254878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26190" t="-2174" r="-26190" b="-869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Прямая соединительная линия 32">
              <a:extLst>
                <a:ext uri="{FF2B5EF4-FFF2-40B4-BE49-F238E27FC236}">
                  <a16:creationId xmlns:a16="http://schemas.microsoft.com/office/drawing/2014/main" id="{8CAD7D6A-464B-4B48-AB2C-A57831F12C4C}"/>
                </a:ext>
              </a:extLst>
            </p:cNvPr>
            <p:cNvCxnSpPr/>
            <p:nvPr/>
          </p:nvCxnSpPr>
          <p:spPr>
            <a:xfrm>
              <a:off x="9538333" y="1276251"/>
              <a:ext cx="0" cy="372246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842131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01"/>
          <p:cNvGrpSpPr>
            <a:grpSpLocks/>
          </p:cNvGrpSpPr>
          <p:nvPr/>
        </p:nvGrpSpPr>
        <p:grpSpPr bwMode="auto">
          <a:xfrm>
            <a:off x="6626225" y="2388997"/>
            <a:ext cx="3105150" cy="2057400"/>
            <a:chOff x="3346" y="2870"/>
            <a:chExt cx="1956" cy="1296"/>
          </a:xfrm>
        </p:grpSpPr>
        <p:sp>
          <p:nvSpPr>
            <p:cNvPr id="16" name="Oval 10"/>
            <p:cNvSpPr>
              <a:spLocks noChangeArrowheads="1"/>
            </p:cNvSpPr>
            <p:nvPr/>
          </p:nvSpPr>
          <p:spPr bwMode="auto">
            <a:xfrm>
              <a:off x="3904" y="2960"/>
              <a:ext cx="1140" cy="1134"/>
            </a:xfrm>
            <a:prstGeom prst="ellipse">
              <a:avLst/>
            </a:prstGeom>
            <a:solidFill>
              <a:srgbClr val="0089E0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Oval 86"/>
            <p:cNvSpPr>
              <a:spLocks noChangeArrowheads="1"/>
            </p:cNvSpPr>
            <p:nvPr/>
          </p:nvSpPr>
          <p:spPr bwMode="auto">
            <a:xfrm>
              <a:off x="4024" y="3074"/>
              <a:ext cx="906" cy="900"/>
            </a:xfrm>
            <a:prstGeom prst="ellipse">
              <a:avLst/>
            </a:prstGeom>
            <a:solidFill>
              <a:srgbClr val="009049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Oval 87"/>
            <p:cNvSpPr>
              <a:spLocks noChangeArrowheads="1"/>
            </p:cNvSpPr>
            <p:nvPr/>
          </p:nvSpPr>
          <p:spPr bwMode="auto">
            <a:xfrm>
              <a:off x="4114" y="3170"/>
              <a:ext cx="726" cy="726"/>
            </a:xfrm>
            <a:prstGeom prst="ellipse">
              <a:avLst/>
            </a:prstGeom>
            <a:solidFill>
              <a:srgbClr val="0089E0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Oval 88"/>
            <p:cNvSpPr>
              <a:spLocks noChangeArrowheads="1"/>
            </p:cNvSpPr>
            <p:nvPr/>
          </p:nvSpPr>
          <p:spPr bwMode="auto">
            <a:xfrm>
              <a:off x="4192" y="3248"/>
              <a:ext cx="564" cy="564"/>
            </a:xfrm>
            <a:prstGeom prst="ellipse">
              <a:avLst/>
            </a:prstGeom>
            <a:solidFill>
              <a:srgbClr val="009049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" name="Oval 89"/>
            <p:cNvSpPr>
              <a:spLocks noChangeArrowheads="1"/>
            </p:cNvSpPr>
            <p:nvPr/>
          </p:nvSpPr>
          <p:spPr bwMode="auto">
            <a:xfrm>
              <a:off x="4276" y="3332"/>
              <a:ext cx="402" cy="402"/>
            </a:xfrm>
            <a:prstGeom prst="ellipse">
              <a:avLst/>
            </a:prstGeom>
            <a:solidFill>
              <a:srgbClr val="0089E0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Oval 90"/>
            <p:cNvSpPr>
              <a:spLocks noChangeArrowheads="1"/>
            </p:cNvSpPr>
            <p:nvPr/>
          </p:nvSpPr>
          <p:spPr bwMode="auto">
            <a:xfrm>
              <a:off x="4366" y="3422"/>
              <a:ext cx="222" cy="222"/>
            </a:xfrm>
            <a:prstGeom prst="ellipse">
              <a:avLst/>
            </a:prstGeom>
            <a:solidFill>
              <a:srgbClr val="009049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Freeform 91"/>
            <p:cNvSpPr>
              <a:spLocks noEditPoints="1"/>
            </p:cNvSpPr>
            <p:nvPr/>
          </p:nvSpPr>
          <p:spPr bwMode="auto">
            <a:xfrm>
              <a:off x="3346" y="2870"/>
              <a:ext cx="1956" cy="1296"/>
            </a:xfrm>
            <a:custGeom>
              <a:avLst/>
              <a:gdLst>
                <a:gd name="T0" fmla="*/ 0 w 326"/>
                <a:gd name="T1" fmla="*/ 0 h 216"/>
                <a:gd name="T2" fmla="*/ 326 w 326"/>
                <a:gd name="T3" fmla="*/ 0 h 216"/>
                <a:gd name="T4" fmla="*/ 326 w 326"/>
                <a:gd name="T5" fmla="*/ 216 h 216"/>
                <a:gd name="T6" fmla="*/ 0 w 326"/>
                <a:gd name="T7" fmla="*/ 216 h 216"/>
                <a:gd name="T8" fmla="*/ 0 w 326"/>
                <a:gd name="T9" fmla="*/ 0 h 216"/>
                <a:gd name="T10" fmla="*/ 166 w 326"/>
                <a:gd name="T11" fmla="*/ 177 h 216"/>
                <a:gd name="T12" fmla="*/ 238 w 326"/>
                <a:gd name="T13" fmla="*/ 105 h 216"/>
                <a:gd name="T14" fmla="*/ 166 w 326"/>
                <a:gd name="T15" fmla="*/ 33 h 216"/>
                <a:gd name="T16" fmla="*/ 93 w 326"/>
                <a:gd name="T17" fmla="*/ 105 h 216"/>
                <a:gd name="T18" fmla="*/ 166 w 326"/>
                <a:gd name="T19" fmla="*/ 177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6" h="216">
                  <a:moveTo>
                    <a:pt x="0" y="0"/>
                  </a:moveTo>
                  <a:lnTo>
                    <a:pt x="326" y="0"/>
                  </a:lnTo>
                  <a:lnTo>
                    <a:pt x="326" y="216"/>
                  </a:lnTo>
                  <a:lnTo>
                    <a:pt x="0" y="216"/>
                  </a:lnTo>
                  <a:lnTo>
                    <a:pt x="0" y="0"/>
                  </a:lnTo>
                  <a:moveTo>
                    <a:pt x="166" y="177"/>
                  </a:moveTo>
                  <a:cubicBezTo>
                    <a:pt x="205" y="177"/>
                    <a:pt x="238" y="145"/>
                    <a:pt x="238" y="105"/>
                  </a:cubicBezTo>
                  <a:cubicBezTo>
                    <a:pt x="238" y="66"/>
                    <a:pt x="205" y="33"/>
                    <a:pt x="166" y="33"/>
                  </a:cubicBezTo>
                  <a:cubicBezTo>
                    <a:pt x="126" y="33"/>
                    <a:pt x="93" y="66"/>
                    <a:pt x="93" y="105"/>
                  </a:cubicBezTo>
                  <a:cubicBezTo>
                    <a:pt x="93" y="145"/>
                    <a:pt x="126" y="177"/>
                    <a:pt x="166" y="177"/>
                  </a:cubicBezTo>
                </a:path>
              </a:pathLst>
            </a:custGeom>
            <a:solidFill>
              <a:srgbClr val="25221E"/>
            </a:solidFill>
            <a:ln w="0">
              <a:solidFill>
                <a:srgbClr val="25221E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" name="Group 100"/>
          <p:cNvGrpSpPr>
            <a:grpSpLocks/>
          </p:cNvGrpSpPr>
          <p:nvPr/>
        </p:nvGrpSpPr>
        <p:grpSpPr bwMode="auto">
          <a:xfrm>
            <a:off x="2437194" y="2388997"/>
            <a:ext cx="3095625" cy="2038350"/>
            <a:chOff x="388" y="2876"/>
            <a:chExt cx="1950" cy="1284"/>
          </a:xfrm>
        </p:grpSpPr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388" y="2876"/>
              <a:ext cx="1950" cy="128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388" y="2876"/>
              <a:ext cx="1950" cy="1284"/>
            </a:xfrm>
            <a:prstGeom prst="rect">
              <a:avLst/>
            </a:prstGeom>
            <a:noFill/>
            <a:ln w="0">
              <a:solidFill>
                <a:srgbClr val="25221E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0" name="Oval 81"/>
            <p:cNvSpPr>
              <a:spLocks noChangeArrowheads="1"/>
            </p:cNvSpPr>
            <p:nvPr/>
          </p:nvSpPr>
          <p:spPr bwMode="auto">
            <a:xfrm>
              <a:off x="934" y="3086"/>
              <a:ext cx="864" cy="864"/>
            </a:xfrm>
            <a:prstGeom prst="ellipse">
              <a:avLst/>
            </a:prstGeom>
            <a:solidFill>
              <a:srgbClr val="009049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1" name="Oval 82"/>
            <p:cNvSpPr>
              <a:spLocks noChangeArrowheads="1"/>
            </p:cNvSpPr>
            <p:nvPr/>
          </p:nvSpPr>
          <p:spPr bwMode="auto">
            <a:xfrm>
              <a:off x="1000" y="3158"/>
              <a:ext cx="726" cy="720"/>
            </a:xfrm>
            <a:prstGeom prst="ellipse">
              <a:avLst/>
            </a:prstGeom>
            <a:solidFill>
              <a:srgbClr val="0089E0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Oval 83"/>
            <p:cNvSpPr>
              <a:spLocks noChangeArrowheads="1"/>
            </p:cNvSpPr>
            <p:nvPr/>
          </p:nvSpPr>
          <p:spPr bwMode="auto">
            <a:xfrm>
              <a:off x="1084" y="3236"/>
              <a:ext cx="564" cy="564"/>
            </a:xfrm>
            <a:prstGeom prst="ellipse">
              <a:avLst/>
            </a:prstGeom>
            <a:solidFill>
              <a:srgbClr val="009049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3" name="Oval 84"/>
            <p:cNvSpPr>
              <a:spLocks noChangeArrowheads="1"/>
            </p:cNvSpPr>
            <p:nvPr/>
          </p:nvSpPr>
          <p:spPr bwMode="auto">
            <a:xfrm>
              <a:off x="1168" y="3320"/>
              <a:ext cx="396" cy="396"/>
            </a:xfrm>
            <a:prstGeom prst="ellipse">
              <a:avLst/>
            </a:prstGeom>
            <a:solidFill>
              <a:srgbClr val="0089E0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Oval 85"/>
            <p:cNvSpPr>
              <a:spLocks noChangeArrowheads="1"/>
            </p:cNvSpPr>
            <p:nvPr/>
          </p:nvSpPr>
          <p:spPr bwMode="auto">
            <a:xfrm>
              <a:off x="1252" y="3404"/>
              <a:ext cx="222" cy="222"/>
            </a:xfrm>
            <a:prstGeom prst="ellipse">
              <a:avLst/>
            </a:prstGeom>
            <a:solidFill>
              <a:srgbClr val="009049"/>
            </a:solidFill>
            <a:ln w="0">
              <a:solidFill>
                <a:srgbClr val="25221E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kern="0">
                <a:solidFill>
                  <a:sysClr val="windowText" lastClr="0000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 Box 7"/>
              <p:cNvSpPr txBox="1">
                <a:spLocks noChangeArrowheads="1"/>
              </p:cNvSpPr>
              <p:nvPr/>
            </p:nvSpPr>
            <p:spPr bwMode="auto">
              <a:xfrm>
                <a:off x="3754025" y="4711065"/>
                <a:ext cx="55006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ru-RU" sz="2400" b="1" dirty="0"/>
              </a:p>
            </p:txBody>
          </p:sp>
        </mc:Choice>
        <mc:Fallback>
          <p:sp>
            <p:nvSpPr>
              <p:cNvPr id="53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54025" y="4711065"/>
                <a:ext cx="550069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 Box 7"/>
              <p:cNvSpPr txBox="1">
                <a:spLocks noChangeArrowheads="1"/>
              </p:cNvSpPr>
              <p:nvPr/>
            </p:nvSpPr>
            <p:spPr bwMode="auto">
              <a:xfrm>
                <a:off x="7977585" y="4808600"/>
                <a:ext cx="550069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ru-RU" b="1" dirty="0"/>
              </a:p>
            </p:txBody>
          </p:sp>
        </mc:Choice>
        <mc:Fallback>
          <p:sp>
            <p:nvSpPr>
              <p:cNvPr id="54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977585" y="4808600"/>
                <a:ext cx="550069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053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1C106A-B6AB-458A-A55C-72FAFEA09835}"/>
              </a:ext>
            </a:extLst>
          </p:cNvPr>
          <p:cNvSpPr txBox="1"/>
          <p:nvPr/>
        </p:nvSpPr>
        <p:spPr>
          <a:xfrm>
            <a:off x="1021289" y="620056"/>
            <a:ext cx="103328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Интерференция на клине. Полосы равной толщины</a:t>
            </a:r>
            <a:endParaRPr lang="ru-RU" sz="3600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2F5C39C7-2DB8-49E0-AE1F-C545F91DB3DE}"/>
              </a:ext>
            </a:extLst>
          </p:cNvPr>
          <p:cNvCxnSpPr/>
          <p:nvPr/>
        </p:nvCxnSpPr>
        <p:spPr>
          <a:xfrm>
            <a:off x="790113" y="4678532"/>
            <a:ext cx="539762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D5A28C0-1771-4113-A8D9-8B8A49248960}"/>
              </a:ext>
            </a:extLst>
          </p:cNvPr>
          <p:cNvCxnSpPr/>
          <p:nvPr/>
        </p:nvCxnSpPr>
        <p:spPr>
          <a:xfrm flipV="1">
            <a:off x="790113" y="3888419"/>
            <a:ext cx="5305887" cy="7901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9CA2E877-8B9A-4D86-8DDA-6E519A9A8698}"/>
              </a:ext>
            </a:extLst>
          </p:cNvPr>
          <p:cNvCxnSpPr>
            <a:cxnSpLocks/>
          </p:cNvCxnSpPr>
          <p:nvPr/>
        </p:nvCxnSpPr>
        <p:spPr>
          <a:xfrm>
            <a:off x="2237173" y="4492101"/>
            <a:ext cx="18000" cy="1864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A97B661-6A8A-4918-A36F-CA02CD519939}"/>
              </a:ext>
            </a:extLst>
          </p:cNvPr>
          <p:cNvCxnSpPr/>
          <p:nvPr/>
        </p:nvCxnSpPr>
        <p:spPr>
          <a:xfrm>
            <a:off x="4145280" y="2611120"/>
            <a:ext cx="436880" cy="20674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7DAD05B9-9C0C-455E-8AE5-6D19B767D234}"/>
              </a:ext>
            </a:extLst>
          </p:cNvPr>
          <p:cNvCxnSpPr/>
          <p:nvPr/>
        </p:nvCxnSpPr>
        <p:spPr>
          <a:xfrm flipV="1">
            <a:off x="4470400" y="2611120"/>
            <a:ext cx="243840" cy="15138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8C56ABEE-90B2-4F23-AB5E-8CBDA6F41959}"/>
              </a:ext>
            </a:extLst>
          </p:cNvPr>
          <p:cNvCxnSpPr/>
          <p:nvPr/>
        </p:nvCxnSpPr>
        <p:spPr>
          <a:xfrm flipV="1">
            <a:off x="4582160" y="2611120"/>
            <a:ext cx="406400" cy="20674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CFC4D3D-F081-47F1-BD03-B2A05CB2CD82}"/>
                  </a:ext>
                </a:extLst>
              </p:cNvPr>
              <p:cNvSpPr txBox="1"/>
              <p:nvPr/>
            </p:nvSpPr>
            <p:spPr>
              <a:xfrm>
                <a:off x="2031242" y="4124960"/>
                <a:ext cx="2149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CFC4D3D-F081-47F1-BD03-B2A05CB2C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1242" y="4124960"/>
                <a:ext cx="214931" cy="276999"/>
              </a:xfrm>
              <a:prstGeom prst="rect">
                <a:avLst/>
              </a:prstGeom>
              <a:blipFill>
                <a:blip r:embed="rId2"/>
                <a:stretch>
                  <a:fillRect l="-28571" r="-257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906C92-06F5-4F3D-97AE-104DEF9B94DB}"/>
                  </a:ext>
                </a:extLst>
              </p:cNvPr>
              <p:cNvSpPr txBox="1"/>
              <p:nvPr/>
            </p:nvSpPr>
            <p:spPr>
              <a:xfrm>
                <a:off x="2600393" y="4678106"/>
                <a:ext cx="1833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906C92-06F5-4F3D-97AE-104DEF9B94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0393" y="4678106"/>
                <a:ext cx="183319" cy="276999"/>
              </a:xfrm>
              <a:prstGeom prst="rect">
                <a:avLst/>
              </a:prstGeom>
              <a:blipFill>
                <a:blip r:embed="rId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10E8374-9E33-4AE8-AE9C-8EF47F56616B}"/>
                  </a:ext>
                </a:extLst>
              </p:cNvPr>
              <p:cNvSpPr txBox="1"/>
              <p:nvPr/>
            </p:nvSpPr>
            <p:spPr>
              <a:xfrm>
                <a:off x="5753804" y="4308317"/>
                <a:ext cx="1899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10E8374-9E33-4AE8-AE9C-8EF47F566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804" y="4308317"/>
                <a:ext cx="189924" cy="276999"/>
              </a:xfrm>
              <a:prstGeom prst="rect">
                <a:avLst/>
              </a:prstGeom>
              <a:blipFill>
                <a:blip r:embed="rId4"/>
                <a:stretch>
                  <a:fillRect l="-19355" r="-161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19F0E-D723-41A6-B922-753D0C5AEBAB}"/>
                  </a:ext>
                </a:extLst>
              </p:cNvPr>
              <p:cNvSpPr txBox="1"/>
              <p:nvPr/>
            </p:nvSpPr>
            <p:spPr>
              <a:xfrm>
                <a:off x="7840018" y="2577963"/>
                <a:ext cx="1811714" cy="5824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1D19F0E-D723-41A6-B922-753D0C5AEB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0018" y="2577963"/>
                <a:ext cx="1811714" cy="5824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A864D318-000E-4F51-A505-42F31F6ACD76}"/>
              </a:ext>
            </a:extLst>
          </p:cNvPr>
          <p:cNvSpPr txBox="1"/>
          <p:nvPr/>
        </p:nvSpPr>
        <p:spPr>
          <a:xfrm>
            <a:off x="7223760" y="1930400"/>
            <a:ext cx="3044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Оптическая разность хода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BF3B39-373A-42B2-97B0-D2F285B29B70}"/>
              </a:ext>
            </a:extLst>
          </p:cNvPr>
          <p:cNvSpPr txBox="1"/>
          <p:nvPr/>
        </p:nvSpPr>
        <p:spPr>
          <a:xfrm>
            <a:off x="7223760" y="3905049"/>
            <a:ext cx="37538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между максимумами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(минимумами)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4079C99-92EA-421B-BABD-C8E02097538A}"/>
                  </a:ext>
                </a:extLst>
              </p:cNvPr>
              <p:cNvSpPr txBox="1"/>
              <p:nvPr/>
            </p:nvSpPr>
            <p:spPr>
              <a:xfrm>
                <a:off x="7811164" y="4969172"/>
                <a:ext cx="12895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4079C99-92EA-421B-BABD-C8E020975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164" y="4969172"/>
                <a:ext cx="1289520" cy="307777"/>
              </a:xfrm>
              <a:prstGeom prst="rect">
                <a:avLst/>
              </a:prstGeom>
              <a:blipFill>
                <a:blip r:embed="rId6"/>
                <a:stretch>
                  <a:fillRect l="-3774" r="-3774" b="-235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00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94010B0-16F9-4911-8FD7-24B28FD01ADF}"/>
              </a:ext>
            </a:extLst>
          </p:cNvPr>
          <p:cNvSpPr txBox="1"/>
          <p:nvPr/>
        </p:nvSpPr>
        <p:spPr>
          <a:xfrm>
            <a:off x="4231023" y="826291"/>
            <a:ext cx="3463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Кольца Ньютона</a:t>
            </a:r>
          </a:p>
        </p:txBody>
      </p:sp>
      <p:grpSp>
        <p:nvGrpSpPr>
          <p:cNvPr id="50" name="Группа 49">
            <a:extLst>
              <a:ext uri="{FF2B5EF4-FFF2-40B4-BE49-F238E27FC236}">
                <a16:creationId xmlns:a16="http://schemas.microsoft.com/office/drawing/2014/main" id="{AA60B070-DD38-4E09-97B8-9D8F548B5DBF}"/>
              </a:ext>
            </a:extLst>
          </p:cNvPr>
          <p:cNvGrpSpPr/>
          <p:nvPr/>
        </p:nvGrpSpPr>
        <p:grpSpPr>
          <a:xfrm>
            <a:off x="403875" y="-486668"/>
            <a:ext cx="5400000" cy="5971439"/>
            <a:chOff x="422772" y="243337"/>
            <a:chExt cx="5400000" cy="5971439"/>
          </a:xfrm>
        </p:grpSpPr>
        <p:sp>
          <p:nvSpPr>
            <p:cNvPr id="13" name="Дуга 12">
              <a:extLst>
                <a:ext uri="{FF2B5EF4-FFF2-40B4-BE49-F238E27FC236}">
                  <a16:creationId xmlns:a16="http://schemas.microsoft.com/office/drawing/2014/main" id="{AC0DCAB0-554B-4304-B0AC-1AF5B2F24FCC}"/>
                </a:ext>
              </a:extLst>
            </p:cNvPr>
            <p:cNvSpPr/>
            <p:nvPr/>
          </p:nvSpPr>
          <p:spPr>
            <a:xfrm rot="8100000">
              <a:off x="422772" y="243337"/>
              <a:ext cx="5400000" cy="5400000"/>
            </a:xfrm>
            <a:prstGeom prst="arc">
              <a:avLst>
                <a:gd name="adj1" fmla="val 16542275"/>
                <a:gd name="adj2" fmla="val 21277152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40A6A261-9797-415A-ADD6-B56C85D2C486}"/>
                </a:ext>
              </a:extLst>
            </p:cNvPr>
            <p:cNvSpPr/>
            <p:nvPr/>
          </p:nvSpPr>
          <p:spPr>
            <a:xfrm>
              <a:off x="1322772" y="5638776"/>
              <a:ext cx="3600000" cy="576000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24B39299-B63F-42EC-BDF1-7AD918F6A0A6}"/>
                </a:ext>
              </a:extLst>
            </p:cNvPr>
            <p:cNvCxnSpPr>
              <a:cxnSpLocks/>
            </p:cNvCxnSpPr>
            <p:nvPr/>
          </p:nvCxnSpPr>
          <p:spPr>
            <a:xfrm>
              <a:off x="1402079" y="5014480"/>
              <a:ext cx="344424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id="{CF43F034-4B23-490D-BDA1-C8A1313F005F}"/>
                </a:ext>
              </a:extLst>
            </p:cNvPr>
            <p:cNvCxnSpPr>
              <a:cxnSpLocks/>
            </p:cNvCxnSpPr>
            <p:nvPr/>
          </p:nvCxnSpPr>
          <p:spPr>
            <a:xfrm>
              <a:off x="1463039" y="3414280"/>
              <a:ext cx="355600" cy="222449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02D2F42B-84DB-482C-AF7D-CA89AE50F29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8799" y="3693680"/>
              <a:ext cx="223520" cy="194509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9B382BD6-FB2E-4FBD-AAAE-4EFFDC844E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67838" y="3693679"/>
              <a:ext cx="126014" cy="1542205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>
              <a:extLst>
                <a:ext uri="{FF2B5EF4-FFF2-40B4-BE49-F238E27FC236}">
                  <a16:creationId xmlns:a16="http://schemas.microsoft.com/office/drawing/2014/main" id="{285B74D4-2260-4760-8C48-214FC2A36531}"/>
                </a:ext>
              </a:extLst>
            </p:cNvPr>
            <p:cNvCxnSpPr>
              <a:cxnSpLocks/>
            </p:cNvCxnSpPr>
            <p:nvPr/>
          </p:nvCxnSpPr>
          <p:spPr>
            <a:xfrm>
              <a:off x="1463039" y="3414280"/>
              <a:ext cx="162560" cy="10242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>
              <a:extLst>
                <a:ext uri="{FF2B5EF4-FFF2-40B4-BE49-F238E27FC236}">
                  <a16:creationId xmlns:a16="http://schemas.microsoft.com/office/drawing/2014/main" id="{C16F4B38-1203-47E5-B640-1F53053915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28799" y="4390185"/>
              <a:ext cx="130107" cy="124859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>
              <a:extLst>
                <a:ext uri="{FF2B5EF4-FFF2-40B4-BE49-F238E27FC236}">
                  <a16:creationId xmlns:a16="http://schemas.microsoft.com/office/drawing/2014/main" id="{113165C6-9EEB-422C-A7FA-1EFBAC55C7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63745" y="4335946"/>
              <a:ext cx="81280" cy="92456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>
              <a:extLst>
                <a:ext uri="{FF2B5EF4-FFF2-40B4-BE49-F238E27FC236}">
                  <a16:creationId xmlns:a16="http://schemas.microsoft.com/office/drawing/2014/main" id="{18999208-CFB8-49FA-86A2-2F2B626B4358}"/>
                </a:ext>
              </a:extLst>
            </p:cNvPr>
            <p:cNvCxnSpPr/>
            <p:nvPr/>
          </p:nvCxnSpPr>
          <p:spPr>
            <a:xfrm flipV="1">
              <a:off x="3122772" y="2952000"/>
              <a:ext cx="0" cy="2686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>
              <a:extLst>
                <a:ext uri="{FF2B5EF4-FFF2-40B4-BE49-F238E27FC236}">
                  <a16:creationId xmlns:a16="http://schemas.microsoft.com/office/drawing/2014/main" id="{3794D476-420F-4232-B1E3-FC8D0B607476}"/>
                </a:ext>
              </a:extLst>
            </p:cNvPr>
            <p:cNvCxnSpPr/>
            <p:nvPr/>
          </p:nvCxnSpPr>
          <p:spPr>
            <a:xfrm flipV="1">
              <a:off x="1804385" y="2952000"/>
              <a:ext cx="1318386" cy="230850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>
              <a:extLst>
                <a:ext uri="{FF2B5EF4-FFF2-40B4-BE49-F238E27FC236}">
                  <a16:creationId xmlns:a16="http://schemas.microsoft.com/office/drawing/2014/main" id="{0CB7DBCE-97CF-4773-BC99-38FA2B6C3A14}"/>
                </a:ext>
              </a:extLst>
            </p:cNvPr>
            <p:cNvCxnSpPr/>
            <p:nvPr/>
          </p:nvCxnSpPr>
          <p:spPr>
            <a:xfrm>
              <a:off x="1804385" y="5260506"/>
              <a:ext cx="131838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68D063AA-DF0C-494D-BB53-D96E4DCF62CA}"/>
                    </a:ext>
                  </a:extLst>
                </p:cNvPr>
                <p:cNvSpPr txBox="1"/>
                <p:nvPr/>
              </p:nvSpPr>
              <p:spPr>
                <a:xfrm>
                  <a:off x="3044078" y="4205519"/>
                  <a:ext cx="39177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68D063AA-DF0C-494D-BB53-D96E4DCF62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4078" y="4205519"/>
                  <a:ext cx="391774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16ACBB-D3D1-4DE8-A263-8A24E09B75C6}"/>
                    </a:ext>
                  </a:extLst>
                </p:cNvPr>
                <p:cNvSpPr txBox="1"/>
                <p:nvPr/>
              </p:nvSpPr>
              <p:spPr>
                <a:xfrm>
                  <a:off x="2469043" y="5186542"/>
                  <a:ext cx="35163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16ACBB-D3D1-4DE8-A263-8A24E09B75C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69043" y="5186542"/>
                  <a:ext cx="351635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9FCBB74-A4B7-4C94-8B35-330D9D0E2946}"/>
                  </a:ext>
                </a:extLst>
              </p:cNvPr>
              <p:cNvSpPr txBox="1"/>
              <p:nvPr/>
            </p:nvSpPr>
            <p:spPr>
              <a:xfrm>
                <a:off x="6370590" y="2536035"/>
                <a:ext cx="450905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9FCBB74-A4B7-4C94-8B35-330D9D0E2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590" y="2536035"/>
                <a:ext cx="4509055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3EB74FC-E9C7-43A2-ACF8-E33153F66AB3}"/>
              </a:ext>
            </a:extLst>
          </p:cNvPr>
          <p:cNvSpPr txBox="1"/>
          <p:nvPr/>
        </p:nvSpPr>
        <p:spPr>
          <a:xfrm>
            <a:off x="6181076" y="2058221"/>
            <a:ext cx="3026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Оптическая разность хода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A7952B-F372-4D3F-A856-DE4D64BAEE82}"/>
              </a:ext>
            </a:extLst>
          </p:cNvPr>
          <p:cNvSpPr txBox="1"/>
          <p:nvPr/>
        </p:nvSpPr>
        <p:spPr>
          <a:xfrm>
            <a:off x="6181076" y="3561097"/>
            <a:ext cx="300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Минимумы (темные кольца)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4BF5BF-6C56-48F1-9CA7-C4311FF53C0C}"/>
                  </a:ext>
                </a:extLst>
              </p:cNvPr>
              <p:cNvSpPr txBox="1"/>
              <p:nvPr/>
            </p:nvSpPr>
            <p:spPr>
              <a:xfrm>
                <a:off x="6434756" y="4054571"/>
                <a:ext cx="924997" cy="623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4BF5BF-6C56-48F1-9CA7-C4311FF53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4756" y="4054571"/>
                <a:ext cx="924997" cy="6235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728F8EE-17CB-48C3-B95E-9C1EE19F6FD7}"/>
              </a:ext>
            </a:extLst>
          </p:cNvPr>
          <p:cNvSpPr txBox="1"/>
          <p:nvPr/>
        </p:nvSpPr>
        <p:spPr>
          <a:xfrm>
            <a:off x="6181076" y="5115439"/>
            <a:ext cx="3107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Максимумы (светлые кольца)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7DB9963-6587-4A90-854A-1D9DEAFE6ED5}"/>
                  </a:ext>
                </a:extLst>
              </p:cNvPr>
              <p:cNvSpPr txBox="1"/>
              <p:nvPr/>
            </p:nvSpPr>
            <p:spPr>
              <a:xfrm>
                <a:off x="6370590" y="5596937"/>
                <a:ext cx="1869440" cy="7275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180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u-RU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7DB9963-6587-4A90-854A-1D9DEAFE6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590" y="5596937"/>
                <a:ext cx="1869440" cy="727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4242E67-1A78-47FB-A5F8-410D28A8C843}"/>
                  </a:ext>
                </a:extLst>
              </p:cNvPr>
              <p:cNvSpPr txBox="1"/>
              <p:nvPr/>
            </p:nvSpPr>
            <p:spPr>
              <a:xfrm>
                <a:off x="7908299" y="4274583"/>
                <a:ext cx="1090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=1, 2, 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4242E67-1A78-47FB-A5F8-410D28A8C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299" y="4274583"/>
                <a:ext cx="1090362" cy="276999"/>
              </a:xfrm>
              <a:prstGeom prst="rect">
                <a:avLst/>
              </a:prstGeom>
              <a:blipFill>
                <a:blip r:embed="rId7"/>
                <a:stretch>
                  <a:fillRect l="-5028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BBFB068-73B7-477A-8A0F-9AA38CCF14FF}"/>
                  </a:ext>
                </a:extLst>
              </p:cNvPr>
              <p:cNvSpPr txBox="1"/>
              <p:nvPr/>
            </p:nvSpPr>
            <p:spPr>
              <a:xfrm>
                <a:off x="8625117" y="5822222"/>
                <a:ext cx="10903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=1, 2, 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BBFB068-73B7-477A-8A0F-9AA38CCF1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5117" y="5822222"/>
                <a:ext cx="1090363" cy="276999"/>
              </a:xfrm>
              <a:prstGeom prst="rect">
                <a:avLst/>
              </a:prstGeom>
              <a:blipFill>
                <a:blip r:embed="rId8"/>
                <a:stretch>
                  <a:fillRect l="-5028" b="-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63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90481" y="1552355"/>
            <a:ext cx="5205519" cy="407279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Слой с высокой отражательной способностью</a:t>
            </a:r>
          </a:p>
        </p:txBody>
      </p:sp>
      <p:graphicFrame>
        <p:nvGraphicFramePr>
          <p:cNvPr id="1742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177877"/>
              </p:ext>
            </p:extLst>
          </p:nvPr>
        </p:nvGraphicFramePr>
        <p:xfrm>
          <a:off x="1496704" y="5544058"/>
          <a:ext cx="8255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Формула" r:id="rId4" imgW="825480" imgH="711000" progId="Equation.3">
                  <p:embed/>
                </p:oleObj>
              </mc:Choice>
              <mc:Fallback>
                <p:oleObj name="Формула" r:id="rId4" imgW="825480" imgH="711000" progId="Equation.3">
                  <p:embed/>
                  <p:pic>
                    <p:nvPicPr>
                      <p:cNvPr id="1742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6704" y="5544058"/>
                        <a:ext cx="8255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FA884FC-7B49-4599-8FA5-C86EB8AE7C8D}"/>
              </a:ext>
            </a:extLst>
          </p:cNvPr>
          <p:cNvGrpSpPr/>
          <p:nvPr/>
        </p:nvGrpSpPr>
        <p:grpSpPr>
          <a:xfrm>
            <a:off x="1031027" y="2772423"/>
            <a:ext cx="4924425" cy="2565845"/>
            <a:chOff x="2659063" y="1367506"/>
            <a:chExt cx="4924425" cy="2565845"/>
          </a:xfrm>
        </p:grpSpPr>
        <p:sp>
          <p:nvSpPr>
            <p:cNvPr id="17411" name="Rectangle 3"/>
            <p:cNvSpPr>
              <a:spLocks noChangeArrowheads="1"/>
            </p:cNvSpPr>
            <p:nvPr/>
          </p:nvSpPr>
          <p:spPr bwMode="auto">
            <a:xfrm>
              <a:off x="2659063" y="3240151"/>
              <a:ext cx="4924425" cy="5400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 anchor="ctr">
              <a:spAutoFit/>
            </a:bodyPr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2662238" y="2880151"/>
              <a:ext cx="4921250" cy="36000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 anchor="ctr">
              <a:spAutoFit/>
            </a:bodyPr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415" name="Freeform 7"/>
            <p:cNvSpPr>
              <a:spLocks/>
            </p:cNvSpPr>
            <p:nvPr/>
          </p:nvSpPr>
          <p:spPr bwMode="auto">
            <a:xfrm>
              <a:off x="4264819" y="1367506"/>
              <a:ext cx="1716088" cy="1872000"/>
            </a:xfrm>
            <a:custGeom>
              <a:avLst/>
              <a:gdLst>
                <a:gd name="T0" fmla="*/ 0 w 1081"/>
                <a:gd name="T1" fmla="*/ 0 h 1160"/>
                <a:gd name="T2" fmla="*/ 434 w 1081"/>
                <a:gd name="T3" fmla="*/ 947 h 1160"/>
                <a:gd name="T4" fmla="*/ 489 w 1081"/>
                <a:gd name="T5" fmla="*/ 1160 h 1160"/>
                <a:gd name="T6" fmla="*/ 560 w 1081"/>
                <a:gd name="T7" fmla="*/ 939 h 1160"/>
                <a:gd name="T8" fmla="*/ 1081 w 1081"/>
                <a:gd name="T9" fmla="*/ 16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1" h="1160">
                  <a:moveTo>
                    <a:pt x="0" y="0"/>
                  </a:moveTo>
                  <a:lnTo>
                    <a:pt x="434" y="947"/>
                  </a:lnTo>
                  <a:lnTo>
                    <a:pt x="489" y="1160"/>
                  </a:lnTo>
                  <a:lnTo>
                    <a:pt x="560" y="939"/>
                  </a:lnTo>
                  <a:lnTo>
                    <a:pt x="1081" y="16"/>
                  </a:ln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>
              <a:spAutoFit/>
            </a:bodyPr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V="1">
              <a:off x="4950340" y="1373779"/>
              <a:ext cx="839788" cy="151447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>
              <a:spAutoFit/>
            </a:bodyPr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17421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32586760"/>
                </p:ext>
              </p:extLst>
            </p:nvPr>
          </p:nvGraphicFramePr>
          <p:xfrm>
            <a:off x="3413156" y="2460448"/>
            <a:ext cx="2667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7" name="Формула" r:id="rId6" imgW="266400" imgH="317160" progId="Equation.3">
                    <p:embed/>
                  </p:oleObj>
                </mc:Choice>
                <mc:Fallback>
                  <p:oleObj name="Формула" r:id="rId6" imgW="266400" imgH="317160" progId="Equation.3">
                    <p:embed/>
                    <p:pic>
                      <p:nvPicPr>
                        <p:cNvPr id="17421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3156" y="2460448"/>
                          <a:ext cx="266700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22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98399900"/>
                </p:ext>
              </p:extLst>
            </p:nvPr>
          </p:nvGraphicFramePr>
          <p:xfrm>
            <a:off x="3413156" y="2874417"/>
            <a:ext cx="2921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8" name="Формула" r:id="rId8" imgW="291960" imgH="317160" progId="Equation.3">
                    <p:embed/>
                  </p:oleObj>
                </mc:Choice>
                <mc:Fallback>
                  <p:oleObj name="Формула" r:id="rId8" imgW="291960" imgH="317160" progId="Equation.3">
                    <p:embed/>
                    <p:pic>
                      <p:nvPicPr>
                        <p:cNvPr id="17422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13156" y="2874417"/>
                          <a:ext cx="292100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23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8907185"/>
                </p:ext>
              </p:extLst>
            </p:nvPr>
          </p:nvGraphicFramePr>
          <p:xfrm>
            <a:off x="3404648" y="3336620"/>
            <a:ext cx="2921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19" name="Формула" r:id="rId10" imgW="291960" imgH="330120" progId="Equation.3">
                    <p:embed/>
                  </p:oleObj>
                </mc:Choice>
                <mc:Fallback>
                  <p:oleObj name="Формула" r:id="rId10" imgW="291960" imgH="330120" progId="Equation.3">
                    <p:embed/>
                    <p:pic>
                      <p:nvPicPr>
                        <p:cNvPr id="17423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4648" y="3336620"/>
                          <a:ext cx="2921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7427" name="Group 19"/>
            <p:cNvGrpSpPr>
              <a:grpSpLocks/>
            </p:cNvGrpSpPr>
            <p:nvPr/>
          </p:nvGrpSpPr>
          <p:grpSpPr bwMode="auto">
            <a:xfrm>
              <a:off x="6439136" y="2190276"/>
              <a:ext cx="0" cy="1743075"/>
              <a:chOff x="3308" y="1255"/>
              <a:chExt cx="0" cy="1098"/>
            </a:xfrm>
          </p:grpSpPr>
          <p:sp>
            <p:nvSpPr>
              <p:cNvPr id="17425" name="Line 17"/>
              <p:cNvSpPr>
                <a:spLocks noChangeShapeType="1"/>
              </p:cNvSpPr>
              <p:nvPr/>
            </p:nvSpPr>
            <p:spPr bwMode="auto">
              <a:xfrm>
                <a:off x="3308" y="1255"/>
                <a:ext cx="0" cy="43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" tIns="0" rIns="18000" bIns="0">
                <a:spAutoFit/>
              </a:bodyPr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7426" name="Line 18"/>
              <p:cNvSpPr>
                <a:spLocks noChangeShapeType="1"/>
              </p:cNvSpPr>
              <p:nvPr/>
            </p:nvSpPr>
            <p:spPr bwMode="auto">
              <a:xfrm>
                <a:off x="3308" y="1919"/>
                <a:ext cx="0" cy="43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" tIns="0" rIns="18000" bIns="0">
                <a:spAutoFit/>
              </a:bodyPr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aphicFrame>
          <p:nvGraphicFramePr>
            <p:cNvPr id="17428" name="Object 20"/>
            <p:cNvGraphicFramePr>
              <a:graphicFrameLocks noChangeAspect="1"/>
            </p:cNvGraphicFramePr>
            <p:nvPr/>
          </p:nvGraphicFramePr>
          <p:xfrm>
            <a:off x="6362936" y="2955451"/>
            <a:ext cx="1905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0" name="Формула" r:id="rId12" imgW="190440" imgH="241200" progId="Equation.3">
                    <p:embed/>
                  </p:oleObj>
                </mc:Choice>
                <mc:Fallback>
                  <p:oleObj name="Формула" r:id="rId12" imgW="190440" imgH="241200" progId="Equation.3">
                    <p:embed/>
                    <p:pic>
                      <p:nvPicPr>
                        <p:cNvPr id="17428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62936" y="2955451"/>
                          <a:ext cx="1905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429" name="Object 21"/>
              <p:cNvSpPr txBox="1"/>
              <p:nvPr/>
            </p:nvSpPr>
            <p:spPr bwMode="auto">
              <a:xfrm>
                <a:off x="3630327" y="5665395"/>
                <a:ext cx="2140551" cy="8032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 xmlns="">
          <p:sp>
            <p:nvSpPr>
              <p:cNvPr id="17429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0327" y="5665395"/>
                <a:ext cx="2140551" cy="80327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08C547B-E859-4A3C-B342-85912D6CDBFB}"/>
              </a:ext>
            </a:extLst>
          </p:cNvPr>
          <p:cNvSpPr txBox="1"/>
          <p:nvPr/>
        </p:nvSpPr>
        <p:spPr>
          <a:xfrm>
            <a:off x="2911875" y="342848"/>
            <a:ext cx="5819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интерференции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748E59-9044-4960-BB48-39F7618EE3D4}"/>
              </a:ext>
            </a:extLst>
          </p:cNvPr>
          <p:cNvSpPr txBox="1"/>
          <p:nvPr/>
        </p:nvSpPr>
        <p:spPr>
          <a:xfrm>
            <a:off x="8315610" y="1552355"/>
            <a:ext cx="30162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Диэлектрическое зеркало</a:t>
            </a:r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EC853155-D0F1-40E9-A6C5-D8ED5CB5F071}"/>
              </a:ext>
            </a:extLst>
          </p:cNvPr>
          <p:cNvGrpSpPr/>
          <p:nvPr/>
        </p:nvGrpSpPr>
        <p:grpSpPr>
          <a:xfrm>
            <a:off x="8344797" y="2372870"/>
            <a:ext cx="2957835" cy="4095800"/>
            <a:chOff x="8389315" y="2650850"/>
            <a:chExt cx="2957835" cy="409580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839FD5BC-2C49-47D0-BE06-1CC5DE0DF812}"/>
                </a:ext>
              </a:extLst>
            </p:cNvPr>
            <p:cNvSpPr/>
            <p:nvPr/>
          </p:nvSpPr>
          <p:spPr>
            <a:xfrm>
              <a:off x="8497418" y="3843788"/>
              <a:ext cx="2849732" cy="36398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>
              <a:extLst>
                <a:ext uri="{FF2B5EF4-FFF2-40B4-BE49-F238E27FC236}">
                  <a16:creationId xmlns:a16="http://schemas.microsoft.com/office/drawing/2014/main" id="{B305EE54-6498-4406-8500-57401038D060}"/>
                </a:ext>
              </a:extLst>
            </p:cNvPr>
            <p:cNvSpPr/>
            <p:nvPr/>
          </p:nvSpPr>
          <p:spPr>
            <a:xfrm>
              <a:off x="8497418" y="4207150"/>
              <a:ext cx="2849732" cy="36398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>
              <a:extLst>
                <a:ext uri="{FF2B5EF4-FFF2-40B4-BE49-F238E27FC236}">
                  <a16:creationId xmlns:a16="http://schemas.microsoft.com/office/drawing/2014/main" id="{565E0AF1-5F06-4BD2-B8EE-70FB7DF3995D}"/>
                </a:ext>
              </a:extLst>
            </p:cNvPr>
            <p:cNvSpPr/>
            <p:nvPr/>
          </p:nvSpPr>
          <p:spPr>
            <a:xfrm>
              <a:off x="8497418" y="4569890"/>
              <a:ext cx="2849732" cy="36398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>
              <a:extLst>
                <a:ext uri="{FF2B5EF4-FFF2-40B4-BE49-F238E27FC236}">
                  <a16:creationId xmlns:a16="http://schemas.microsoft.com/office/drawing/2014/main" id="{F629A340-B179-403D-8A54-7911264E2319}"/>
                </a:ext>
              </a:extLst>
            </p:cNvPr>
            <p:cNvSpPr/>
            <p:nvPr/>
          </p:nvSpPr>
          <p:spPr>
            <a:xfrm>
              <a:off x="8497418" y="4934021"/>
              <a:ext cx="2849732" cy="36398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73FAC2E1-C100-4693-8FD7-B38971DC9001}"/>
                </a:ext>
              </a:extLst>
            </p:cNvPr>
            <p:cNvSpPr/>
            <p:nvPr/>
          </p:nvSpPr>
          <p:spPr>
            <a:xfrm>
              <a:off x="8497418" y="5295300"/>
              <a:ext cx="2849732" cy="36398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C1C6417F-D156-4C3F-AC64-BAE6DF1A4F3A}"/>
                </a:ext>
              </a:extLst>
            </p:cNvPr>
            <p:cNvSpPr/>
            <p:nvPr/>
          </p:nvSpPr>
          <p:spPr>
            <a:xfrm>
              <a:off x="8497418" y="5659576"/>
              <a:ext cx="2849732" cy="36398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C676C4BA-FDDA-4218-B6C6-6953B9330E7E}"/>
                </a:ext>
              </a:extLst>
            </p:cNvPr>
            <p:cNvSpPr/>
            <p:nvPr/>
          </p:nvSpPr>
          <p:spPr>
            <a:xfrm>
              <a:off x="8497418" y="6021071"/>
              <a:ext cx="2849732" cy="36398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98A66A3E-0D30-4A2A-BFE0-C23153166F6D}"/>
                    </a:ext>
                  </a:extLst>
                </p:cNvPr>
                <p:cNvSpPr txBox="1"/>
                <p:nvPr/>
              </p:nvSpPr>
              <p:spPr>
                <a:xfrm>
                  <a:off x="8649818" y="3868661"/>
                  <a:ext cx="28796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98A66A3E-0D30-4A2A-BFE0-C23153166F6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49818" y="3868661"/>
                  <a:ext cx="287963" cy="276999"/>
                </a:xfrm>
                <a:prstGeom prst="rect">
                  <a:avLst/>
                </a:prstGeom>
                <a:blipFill>
                  <a:blip r:embed="rId15"/>
                  <a:stretch>
                    <a:fillRect l="-12766" r="-6383" b="-17778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612D5D0-DCC3-44C3-8C33-E18D52A007B4}"/>
                    </a:ext>
                  </a:extLst>
                </p:cNvPr>
                <p:cNvSpPr txBox="1"/>
                <p:nvPr/>
              </p:nvSpPr>
              <p:spPr>
                <a:xfrm>
                  <a:off x="8497418" y="4560517"/>
                  <a:ext cx="61874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2612D5D0-DCC3-44C3-8C33-E18D52A007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7418" y="4560517"/>
                  <a:ext cx="618749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8229E4D0-E16E-4996-8FE4-65C53BA14C4C}"/>
                    </a:ext>
                  </a:extLst>
                </p:cNvPr>
                <p:cNvSpPr txBox="1"/>
                <p:nvPr/>
              </p:nvSpPr>
              <p:spPr>
                <a:xfrm>
                  <a:off x="8497418" y="5278232"/>
                  <a:ext cx="61874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8229E4D0-E16E-4996-8FE4-65C53BA14C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7418" y="5278232"/>
                  <a:ext cx="618749" cy="369332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407F2D50-B34C-411E-8AC3-46F972CDF48E}"/>
                    </a:ext>
                  </a:extLst>
                </p:cNvPr>
                <p:cNvSpPr txBox="1"/>
                <p:nvPr/>
              </p:nvSpPr>
              <p:spPr>
                <a:xfrm>
                  <a:off x="8497418" y="6001391"/>
                  <a:ext cx="579117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407F2D50-B34C-411E-8AC3-46F972CDF4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7418" y="6001391"/>
                  <a:ext cx="579117" cy="369332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0DD27D06-5E56-4D53-BBA8-D5AF8A7AB404}"/>
                    </a:ext>
                  </a:extLst>
                </p:cNvPr>
                <p:cNvSpPr txBox="1"/>
                <p:nvPr/>
              </p:nvSpPr>
              <p:spPr>
                <a:xfrm>
                  <a:off x="8484424" y="4199238"/>
                  <a:ext cx="61874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0DD27D06-5E56-4D53-BBA8-D5AF8A7AB4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84424" y="4199238"/>
                  <a:ext cx="618749" cy="369332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1BD96485-8A82-4B79-B0EA-1C6A0AAAAE5D}"/>
                    </a:ext>
                  </a:extLst>
                </p:cNvPr>
                <p:cNvSpPr txBox="1"/>
                <p:nvPr/>
              </p:nvSpPr>
              <p:spPr>
                <a:xfrm>
                  <a:off x="8389315" y="4910535"/>
                  <a:ext cx="83978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1BD96485-8A82-4B79-B0EA-1C6A0AAAAE5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9315" y="4910535"/>
                  <a:ext cx="839788" cy="369332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D8182220-10FA-4A18-84FC-9CCAD85D9652}"/>
                    </a:ext>
                  </a:extLst>
                </p:cNvPr>
                <p:cNvSpPr txBox="1"/>
                <p:nvPr/>
              </p:nvSpPr>
              <p:spPr>
                <a:xfrm>
                  <a:off x="8497418" y="5621776"/>
                  <a:ext cx="61874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ru-RU" dirty="0"/>
                </a:p>
              </p:txBody>
            </p:sp>
          </mc:Choice>
          <mc:Fallback xmlns="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D8182220-10FA-4A18-84FC-9CCAD85D96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97418" y="5621776"/>
                  <a:ext cx="618749" cy="369332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Прямая соединительная линия 20">
              <a:extLst>
                <a:ext uri="{FF2B5EF4-FFF2-40B4-BE49-F238E27FC236}">
                  <a16:creationId xmlns:a16="http://schemas.microsoft.com/office/drawing/2014/main" id="{C261558F-74BD-4535-88B2-CCC2C92C74C3}"/>
                </a:ext>
              </a:extLst>
            </p:cNvPr>
            <p:cNvCxnSpPr/>
            <p:nvPr/>
          </p:nvCxnSpPr>
          <p:spPr>
            <a:xfrm>
              <a:off x="9072269" y="2652170"/>
              <a:ext cx="814728" cy="409448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>
              <a:extLst>
                <a:ext uri="{FF2B5EF4-FFF2-40B4-BE49-F238E27FC236}">
                  <a16:creationId xmlns:a16="http://schemas.microsoft.com/office/drawing/2014/main" id="{FE9FF49B-D6B3-4C39-8434-61D0985273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21763" y="2652170"/>
              <a:ext cx="188487" cy="1185026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>
              <a:extLst>
                <a:ext uri="{FF2B5EF4-FFF2-40B4-BE49-F238E27FC236}">
                  <a16:creationId xmlns:a16="http://schemas.microsoft.com/office/drawing/2014/main" id="{A0434844-B7B6-4931-AF4F-6234108EF9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94086" y="2652170"/>
              <a:ext cx="249142" cy="1524103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>
              <a:extLst>
                <a:ext uri="{FF2B5EF4-FFF2-40B4-BE49-F238E27FC236}">
                  <a16:creationId xmlns:a16="http://schemas.microsoft.com/office/drawing/2014/main" id="{629F5EF9-ADA9-43B5-9E82-BD336DB946C1}"/>
                </a:ext>
              </a:extLst>
            </p:cNvPr>
            <p:cNvCxnSpPr/>
            <p:nvPr/>
          </p:nvCxnSpPr>
          <p:spPr>
            <a:xfrm flipV="1">
              <a:off x="9474331" y="2652170"/>
              <a:ext cx="321297" cy="1909808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>
              <a:extLst>
                <a:ext uri="{FF2B5EF4-FFF2-40B4-BE49-F238E27FC236}">
                  <a16:creationId xmlns:a16="http://schemas.microsoft.com/office/drawing/2014/main" id="{C903BAD9-72B6-4C36-AE1A-E311BA25AB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18657" y="2650850"/>
              <a:ext cx="402901" cy="2272407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>
              <a:extLst>
                <a:ext uri="{FF2B5EF4-FFF2-40B4-BE49-F238E27FC236}">
                  <a16:creationId xmlns:a16="http://schemas.microsoft.com/office/drawing/2014/main" id="{3347ABDA-E6E8-4F4E-9287-3C12AFB99A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05121" y="2650850"/>
              <a:ext cx="439297" cy="2670527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99D15820-1306-4C9E-87E5-4EBB3FB6C0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685408" y="2650850"/>
              <a:ext cx="482104" cy="3001843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>
              <a:extLst>
                <a:ext uri="{FF2B5EF4-FFF2-40B4-BE49-F238E27FC236}">
                  <a16:creationId xmlns:a16="http://schemas.microsoft.com/office/drawing/2014/main" id="{4E320744-76ED-4256-9057-45C2FF76E4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52595" y="2650850"/>
              <a:ext cx="530713" cy="340959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>
              <a:extLst>
                <a:ext uri="{FF2B5EF4-FFF2-40B4-BE49-F238E27FC236}">
                  <a16:creationId xmlns:a16="http://schemas.microsoft.com/office/drawing/2014/main" id="{9B0BCEA2-7F43-496E-9CFD-CE51CE15AC5C}"/>
                </a:ext>
              </a:extLst>
            </p:cNvPr>
            <p:cNvCxnSpPr/>
            <p:nvPr/>
          </p:nvCxnSpPr>
          <p:spPr>
            <a:xfrm flipV="1">
              <a:off x="9824769" y="2650850"/>
              <a:ext cx="590619" cy="3727614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8190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8983D3-EA48-49B9-AFAC-794F627DB0E3}"/>
              </a:ext>
            </a:extLst>
          </p:cNvPr>
          <p:cNvSpPr txBox="1"/>
          <p:nvPr/>
        </p:nvSpPr>
        <p:spPr>
          <a:xfrm>
            <a:off x="3868210" y="570586"/>
            <a:ext cx="4455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Просветление оптики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A32278E-1EAD-437A-BE29-29A9D1EF3FB3}"/>
                  </a:ext>
                </a:extLst>
              </p:cNvPr>
              <p:cNvSpPr txBox="1"/>
              <p:nvPr/>
            </p:nvSpPr>
            <p:spPr>
              <a:xfrm>
                <a:off x="8934351" y="3688762"/>
                <a:ext cx="2251624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ru-R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ru-RU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ru-RU" sz="20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A32278E-1EAD-437A-BE29-29A9D1EF3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351" y="3688762"/>
                <a:ext cx="2251624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1E274A20-4011-4C69-848A-38774BC4F949}"/>
              </a:ext>
            </a:extLst>
          </p:cNvPr>
          <p:cNvGrpSpPr/>
          <p:nvPr/>
        </p:nvGrpSpPr>
        <p:grpSpPr>
          <a:xfrm>
            <a:off x="721147" y="2059986"/>
            <a:ext cx="4326211" cy="2565845"/>
            <a:chOff x="1071667" y="1847863"/>
            <a:chExt cx="4924425" cy="256584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0CD837C-4A91-493B-A5F5-6B080D6F4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667" y="3720508"/>
              <a:ext cx="4924425" cy="5400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 anchor="ctr">
              <a:spAutoFit/>
            </a:bodyPr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072CCD5-7980-4AF6-9179-D7CE50352E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4842" y="3360508"/>
              <a:ext cx="4921250" cy="360000"/>
            </a:xfrm>
            <a:prstGeom prst="rect">
              <a:avLst/>
            </a:prstGeom>
            <a:solidFill>
              <a:srgbClr val="F8F8F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 anchor="ctr">
              <a:spAutoFit/>
            </a:bodyPr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CF167B61-CB40-475A-957A-0FBE8B070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7423" y="1847863"/>
              <a:ext cx="1716088" cy="1872000"/>
            </a:xfrm>
            <a:custGeom>
              <a:avLst/>
              <a:gdLst>
                <a:gd name="T0" fmla="*/ 0 w 1081"/>
                <a:gd name="T1" fmla="*/ 0 h 1160"/>
                <a:gd name="T2" fmla="*/ 434 w 1081"/>
                <a:gd name="T3" fmla="*/ 947 h 1160"/>
                <a:gd name="T4" fmla="*/ 489 w 1081"/>
                <a:gd name="T5" fmla="*/ 1160 h 1160"/>
                <a:gd name="T6" fmla="*/ 560 w 1081"/>
                <a:gd name="T7" fmla="*/ 939 h 1160"/>
                <a:gd name="T8" fmla="*/ 1081 w 1081"/>
                <a:gd name="T9" fmla="*/ 16 h 1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1" h="1160">
                  <a:moveTo>
                    <a:pt x="0" y="0"/>
                  </a:moveTo>
                  <a:lnTo>
                    <a:pt x="434" y="947"/>
                  </a:lnTo>
                  <a:lnTo>
                    <a:pt x="489" y="1160"/>
                  </a:lnTo>
                  <a:lnTo>
                    <a:pt x="560" y="939"/>
                  </a:lnTo>
                  <a:lnTo>
                    <a:pt x="1081" y="16"/>
                  </a:ln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>
              <a:spAutoFit/>
            </a:bodyPr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" name="Line 8">
              <a:extLst>
                <a:ext uri="{FF2B5EF4-FFF2-40B4-BE49-F238E27FC236}">
                  <a16:creationId xmlns:a16="http://schemas.microsoft.com/office/drawing/2014/main" id="{A132BDD0-A2E4-447D-AD05-45DA05413E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2944" y="1854136"/>
              <a:ext cx="839788" cy="1514475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8000" tIns="0" rIns="18000" bIns="0">
              <a:spAutoFit/>
            </a:bodyPr>
            <a:lstStyle/>
            <a:p>
              <a:pPr eaLnBrk="0" hangingPunct="0"/>
              <a:endParaRPr lang="ru-RU">
                <a:solidFill>
                  <a:srgbClr val="000000"/>
                </a:solidFill>
              </a:endParaRPr>
            </a:p>
          </p:txBody>
        </p:sp>
        <p:graphicFrame>
          <p:nvGraphicFramePr>
            <p:cNvPr id="8" name="Object 13">
              <a:extLst>
                <a:ext uri="{FF2B5EF4-FFF2-40B4-BE49-F238E27FC236}">
                  <a16:creationId xmlns:a16="http://schemas.microsoft.com/office/drawing/2014/main" id="{6B526985-5FF5-49A6-B3E2-F80F9FFAA3F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64085758"/>
                </p:ext>
              </p:extLst>
            </p:nvPr>
          </p:nvGraphicFramePr>
          <p:xfrm>
            <a:off x="1825760" y="2940805"/>
            <a:ext cx="2667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8" name="Формула" r:id="rId4" imgW="266400" imgH="317160" progId="Equation.3">
                    <p:embed/>
                  </p:oleObj>
                </mc:Choice>
                <mc:Fallback>
                  <p:oleObj name="Формула" r:id="rId4" imgW="266400" imgH="317160" progId="Equation.3">
                    <p:embed/>
                    <p:pic>
                      <p:nvPicPr>
                        <p:cNvPr id="17421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5760" y="2940805"/>
                          <a:ext cx="266700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4">
              <a:extLst>
                <a:ext uri="{FF2B5EF4-FFF2-40B4-BE49-F238E27FC236}">
                  <a16:creationId xmlns:a16="http://schemas.microsoft.com/office/drawing/2014/main" id="{9062A82F-5CF5-48BC-A3B4-4D774980530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8932265"/>
                </p:ext>
              </p:extLst>
            </p:nvPr>
          </p:nvGraphicFramePr>
          <p:xfrm>
            <a:off x="1825760" y="3354774"/>
            <a:ext cx="2921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19" name="Формула" r:id="rId6" imgW="291960" imgH="317160" progId="Equation.3">
                    <p:embed/>
                  </p:oleObj>
                </mc:Choice>
                <mc:Fallback>
                  <p:oleObj name="Формула" r:id="rId6" imgW="291960" imgH="317160" progId="Equation.3">
                    <p:embed/>
                    <p:pic>
                      <p:nvPicPr>
                        <p:cNvPr id="17422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5760" y="3354774"/>
                          <a:ext cx="292100" cy="317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15">
              <a:extLst>
                <a:ext uri="{FF2B5EF4-FFF2-40B4-BE49-F238E27FC236}">
                  <a16:creationId xmlns:a16="http://schemas.microsoft.com/office/drawing/2014/main" id="{28DED25F-C064-4FC2-BCF4-4B5E538CF4F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341202"/>
                </p:ext>
              </p:extLst>
            </p:nvPr>
          </p:nvGraphicFramePr>
          <p:xfrm>
            <a:off x="1817252" y="3816977"/>
            <a:ext cx="2921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0" name="Формула" r:id="rId8" imgW="291960" imgH="330120" progId="Equation.3">
                    <p:embed/>
                  </p:oleObj>
                </mc:Choice>
                <mc:Fallback>
                  <p:oleObj name="Формула" r:id="rId8" imgW="291960" imgH="330120" progId="Equation.3">
                    <p:embed/>
                    <p:pic>
                      <p:nvPicPr>
                        <p:cNvPr id="17423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17252" y="3816977"/>
                          <a:ext cx="292100" cy="330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1" name="Group 19">
              <a:extLst>
                <a:ext uri="{FF2B5EF4-FFF2-40B4-BE49-F238E27FC236}">
                  <a16:creationId xmlns:a16="http://schemas.microsoft.com/office/drawing/2014/main" id="{DAF5A784-D823-46D8-9544-98D3882581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51740" y="2670633"/>
              <a:ext cx="0" cy="1743075"/>
              <a:chOff x="3308" y="1255"/>
              <a:chExt cx="0" cy="1098"/>
            </a:xfrm>
          </p:grpSpPr>
          <p:sp>
            <p:nvSpPr>
              <p:cNvPr id="13" name="Line 17">
                <a:extLst>
                  <a:ext uri="{FF2B5EF4-FFF2-40B4-BE49-F238E27FC236}">
                    <a16:creationId xmlns:a16="http://schemas.microsoft.com/office/drawing/2014/main" id="{338CF659-A2F5-485B-8FBA-7ACC9E7AD2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08" y="1255"/>
                <a:ext cx="0" cy="43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" tIns="0" rIns="18000" bIns="0">
                <a:spAutoFit/>
              </a:bodyPr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Line 18">
                <a:extLst>
                  <a:ext uri="{FF2B5EF4-FFF2-40B4-BE49-F238E27FC236}">
                    <a16:creationId xmlns:a16="http://schemas.microsoft.com/office/drawing/2014/main" id="{62C9016E-5506-45A2-B06E-EB44EEFAC4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08" y="1919"/>
                <a:ext cx="0" cy="43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arrow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8000" tIns="0" rIns="18000" bIns="0">
                <a:spAutoFit/>
              </a:bodyPr>
              <a:lstStyle/>
              <a:p>
                <a:pPr eaLnBrk="0" hangingPunct="0"/>
                <a:endParaRPr lang="ru-RU">
                  <a:solidFill>
                    <a:srgbClr val="000000"/>
                  </a:solidFill>
                </a:endParaRPr>
              </a:p>
            </p:txBody>
          </p:sp>
        </p:grpSp>
        <p:graphicFrame>
          <p:nvGraphicFramePr>
            <p:cNvPr id="12" name="Object 20">
              <a:extLst>
                <a:ext uri="{FF2B5EF4-FFF2-40B4-BE49-F238E27FC236}">
                  <a16:creationId xmlns:a16="http://schemas.microsoft.com/office/drawing/2014/main" id="{0BD9BBB1-6239-4D44-A3B6-6018DFCDEFE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75540" y="3435808"/>
            <a:ext cx="1905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21" name="Формула" r:id="rId10" imgW="190440" imgH="241200" progId="Equation.3">
                    <p:embed/>
                  </p:oleObj>
                </mc:Choice>
                <mc:Fallback>
                  <p:oleObj name="Формула" r:id="rId10" imgW="190440" imgH="241200" progId="Equation.3">
                    <p:embed/>
                    <p:pic>
                      <p:nvPicPr>
                        <p:cNvPr id="17428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5540" y="3435808"/>
                          <a:ext cx="1905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5E6EB22D-A8DD-466C-8827-535D11451889}"/>
                </a:ext>
              </a:extLst>
            </p:cNvPr>
            <p:cNvCxnSpPr>
              <a:stCxn id="6" idx="2"/>
            </p:cNvCxnSpPr>
            <p:nvPr/>
          </p:nvCxnSpPr>
          <p:spPr>
            <a:xfrm>
              <a:off x="3453711" y="3719863"/>
              <a:ext cx="36000" cy="42731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AD3F994-8B5A-43C3-B1D8-3B35EC082C6F}"/>
                  </a:ext>
                </a:extLst>
              </p:cNvPr>
              <p:cNvSpPr txBox="1"/>
              <p:nvPr/>
            </p:nvSpPr>
            <p:spPr>
              <a:xfrm>
                <a:off x="763924" y="4824115"/>
                <a:ext cx="200683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AD3F994-8B5A-43C3-B1D8-3B35EC082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924" y="4824115"/>
                <a:ext cx="2006831" cy="461665"/>
              </a:xfrm>
              <a:prstGeom prst="rect">
                <a:avLst/>
              </a:prstGeom>
              <a:blipFill>
                <a:blip r:embed="rId1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915547F4-E4F5-41F7-86FB-E35C384256E6}"/>
              </a:ext>
            </a:extLst>
          </p:cNvPr>
          <p:cNvSpPr txBox="1"/>
          <p:nvPr/>
        </p:nvSpPr>
        <p:spPr>
          <a:xfrm>
            <a:off x="5919845" y="1625547"/>
            <a:ext cx="29224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отражения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215C245-89C5-4E5D-8AF3-6D0DB49723FB}"/>
                  </a:ext>
                </a:extLst>
              </p:cNvPr>
              <p:cNvSpPr txBox="1"/>
              <p:nvPr/>
            </p:nvSpPr>
            <p:spPr>
              <a:xfrm>
                <a:off x="9158292" y="1473444"/>
                <a:ext cx="1578381" cy="7523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215C245-89C5-4E5D-8AF3-6D0DB4972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8292" y="1473444"/>
                <a:ext cx="1578381" cy="75232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1820AE3-E143-4DCB-B452-5CADAFEB5CD0}"/>
                  </a:ext>
                </a:extLst>
              </p:cNvPr>
              <p:cNvSpPr txBox="1"/>
              <p:nvPr/>
            </p:nvSpPr>
            <p:spPr>
              <a:xfrm>
                <a:off x="5971032" y="2301749"/>
                <a:ext cx="491134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-- 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относительный коэффициент</a:t>
                </a:r>
              </a:p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преломления</a:t>
                </a: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1820AE3-E143-4DCB-B452-5CADAFEB5C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032" y="2301749"/>
                <a:ext cx="4911344" cy="707886"/>
              </a:xfrm>
              <a:prstGeom prst="rect">
                <a:avLst/>
              </a:prstGeom>
              <a:blipFill>
                <a:blip r:embed="rId14"/>
                <a:stretch>
                  <a:fillRect l="-1366" t="-65517" b="-586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5832345-34DF-4054-BAFE-175972D4027B}"/>
                  </a:ext>
                </a:extLst>
              </p:cNvPr>
              <p:cNvSpPr txBox="1"/>
              <p:nvPr/>
            </p:nvSpPr>
            <p:spPr>
              <a:xfrm>
                <a:off x="5971032" y="3139231"/>
                <a:ext cx="57424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стекла с воздухом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=0.04</m:t>
                    </m:r>
                  </m:oMath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5832345-34DF-4054-BAFE-175972D402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032" y="3139231"/>
                <a:ext cx="5742432" cy="400110"/>
              </a:xfrm>
              <a:prstGeom prst="rect">
                <a:avLst/>
              </a:prstGeom>
              <a:blipFill>
                <a:blip r:embed="rId15"/>
                <a:stretch>
                  <a:fillRect l="-1168" t="-9091" b="-257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76D417B2-AB8F-4C3C-A2DE-182BE3B128BD}"/>
              </a:ext>
            </a:extLst>
          </p:cNvPr>
          <p:cNvSpPr txBox="1"/>
          <p:nvPr/>
        </p:nvSpPr>
        <p:spPr>
          <a:xfrm>
            <a:off x="5997670" y="3675157"/>
            <a:ext cx="22791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минимума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интерференции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0940104-6ACD-4B0C-8045-73E0967FB0DD}"/>
              </a:ext>
            </a:extLst>
          </p:cNvPr>
          <p:cNvSpPr txBox="1"/>
          <p:nvPr/>
        </p:nvSpPr>
        <p:spPr>
          <a:xfrm>
            <a:off x="5637276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B1F1B1A-C05A-4BFA-A5AB-CB1FE2293083}"/>
              </a:ext>
            </a:extLst>
          </p:cNvPr>
          <p:cNvSpPr txBox="1"/>
          <p:nvPr/>
        </p:nvSpPr>
        <p:spPr>
          <a:xfrm>
            <a:off x="5971032" y="4592935"/>
            <a:ext cx="52170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равенства коэффициентов отражения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(равенства амплитуд отраженных волн)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A42DAEA-04C0-4EDF-8FAB-36E9E1BD3FB8}"/>
                  </a:ext>
                </a:extLst>
              </p:cNvPr>
              <p:cNvSpPr txBox="1"/>
              <p:nvPr/>
            </p:nvSpPr>
            <p:spPr>
              <a:xfrm>
                <a:off x="6483095" y="5675387"/>
                <a:ext cx="1153761" cy="6697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0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u-RU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000" dirty="0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A42DAEA-04C0-4EDF-8FAB-36E9E1BD3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095" y="5675387"/>
                <a:ext cx="1153761" cy="66973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29BF32E-1EC6-472C-8E84-BDB6C400B2F6}"/>
                  </a:ext>
                </a:extLst>
              </p:cNvPr>
              <p:cNvSpPr txBox="1"/>
              <p:nvPr/>
            </p:nvSpPr>
            <p:spPr>
              <a:xfrm>
                <a:off x="9216552" y="5799275"/>
                <a:ext cx="1520122" cy="4011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ru-RU" sz="20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ru-RU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rad>
                    </m:oMath>
                  </m:oMathPara>
                </a14:m>
                <a:endPara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29BF32E-1EC6-472C-8E84-BDB6C400B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6552" y="5799275"/>
                <a:ext cx="1520122" cy="401135"/>
              </a:xfrm>
              <a:prstGeom prst="rect">
                <a:avLst/>
              </a:prstGeom>
              <a:blipFill>
                <a:blip r:embed="rId1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76610D7C-92BB-41EF-B307-E18A9005401C}"/>
              </a:ext>
            </a:extLst>
          </p:cNvPr>
          <p:cNvSpPr txBox="1"/>
          <p:nvPr/>
        </p:nvSpPr>
        <p:spPr>
          <a:xfrm>
            <a:off x="8132392" y="5810199"/>
            <a:ext cx="588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81769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D79074B-9CC7-43EA-8B03-4C7E5A1AA414}"/>
                  </a:ext>
                </a:extLst>
              </p:cNvPr>
              <p:cNvSpPr txBox="1"/>
              <p:nvPr/>
            </p:nvSpPr>
            <p:spPr>
              <a:xfrm>
                <a:off x="772160" y="843280"/>
                <a:ext cx="10556864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7. Мыльный пузырь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=1.35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кажется зеленым (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=540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нм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в точке,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ближайшей к наблюдателю. Какова его минимальная толщина?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D79074B-9CC7-43EA-8B03-4C7E5A1AA4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160" y="843280"/>
                <a:ext cx="10556864" cy="830997"/>
              </a:xfrm>
              <a:prstGeom prst="rect">
                <a:avLst/>
              </a:prstGeom>
              <a:blipFill>
                <a:blip r:embed="rId2"/>
                <a:stretch>
                  <a:fillRect l="-924" t="-5839" b="-153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A21868-C937-4806-8C6D-081A6DECD616}"/>
                  </a:ext>
                </a:extLst>
              </p:cNvPr>
              <p:cNvSpPr txBox="1"/>
              <p:nvPr/>
            </p:nvSpPr>
            <p:spPr>
              <a:xfrm>
                <a:off x="894080" y="2367280"/>
                <a:ext cx="9682651" cy="14075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Используя формулу разности хода в плоскопараллельной пластины при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нормальном падении для первого интерференционного максимума,</a:t>
                </a:r>
              </a:p>
              <a:p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получим   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𝑛𝑑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откуда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540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−9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∙1.35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 </a:t>
                </a:r>
                <a14:m>
                  <m:oMath xmlns:m="http://schemas.openxmlformats.org/officeDocument/2006/math">
                    <m:r>
                      <a:rPr lang="ru-RU" sz="24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нм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A21868-C937-4806-8C6D-081A6DECD6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80" y="2367280"/>
                <a:ext cx="9682651" cy="1407565"/>
              </a:xfrm>
              <a:prstGeom prst="rect">
                <a:avLst/>
              </a:prstGeom>
              <a:blipFill>
                <a:blip r:embed="rId3"/>
                <a:stretch>
                  <a:fillRect l="-1008" t="-3463" r="-63" b="-30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376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61BADC-2DEB-4772-9DAC-ABC5E7546EAC}"/>
                  </a:ext>
                </a:extLst>
              </p:cNvPr>
              <p:cNvSpPr txBox="1"/>
              <p:nvPr/>
            </p:nvSpPr>
            <p:spPr>
              <a:xfrm>
                <a:off x="1178560" y="792480"/>
                <a:ext cx="10377841" cy="1938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8. На тонкий клин из стекла нормально падает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монохроматический свет. Преломляющий угол при вершине клина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показатель преломления стекла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=1.5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Расстояние между соседними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интерференционными минимумами в отраженном свете равно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мм.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Определить длину волны.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661BADC-2DEB-4772-9DAC-ABC5E7546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560" y="792480"/>
                <a:ext cx="10377841" cy="1938992"/>
              </a:xfrm>
              <a:prstGeom prst="rect">
                <a:avLst/>
              </a:prstGeom>
              <a:blipFill>
                <a:blip r:embed="rId2"/>
                <a:stretch>
                  <a:fillRect l="-881" t="-2516" b="-62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D4ADC2-F213-427B-8A44-C906E8EC6E33}"/>
                  </a:ext>
                </a:extLst>
              </p:cNvPr>
              <p:cNvSpPr txBox="1"/>
              <p:nvPr/>
            </p:nvSpPr>
            <p:spPr>
              <a:xfrm>
                <a:off x="1320800" y="3429000"/>
                <a:ext cx="9642383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4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=2∙1.5∙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3∙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60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3.14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180</m:t>
                            </m:r>
                          </m:den>
                        </m:f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∙0.2∙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=5.23∙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=523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нм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3D4ADC2-F213-427B-8A44-C906E8EC6E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800" y="3429000"/>
                <a:ext cx="9642383" cy="645048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52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556BCC8-DC44-401F-B964-A78F1454C434}"/>
                  </a:ext>
                </a:extLst>
              </p:cNvPr>
              <p:cNvSpPr txBox="1"/>
              <p:nvPr/>
            </p:nvSpPr>
            <p:spPr>
              <a:xfrm>
                <a:off x="914400" y="904240"/>
                <a:ext cx="1067965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 9.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Чему равна толщина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оптического покрытия из 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MgF2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=1.38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ru-RU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 стекле с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предназначенного для просветления оптики в окрестности</a:t>
                </a:r>
              </a:p>
              <a:p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длин волн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=550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нм</a:t>
                </a:r>
                <a:r>
                  <a:rPr lang="ru-RU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при нормальном падении?</a:t>
                </a:r>
                <a:r>
                  <a:rPr lang="ru-RU" dirty="0"/>
                  <a:t>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556BCC8-DC44-401F-B964-A78F1454C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904240"/>
                <a:ext cx="10679655" cy="1200329"/>
              </a:xfrm>
              <a:prstGeom prst="rect">
                <a:avLst/>
              </a:prstGeom>
              <a:blipFill>
                <a:blip r:embed="rId2"/>
                <a:stretch>
                  <a:fillRect l="-856" t="-4061" b="-10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499A10-E09B-4F43-BE1D-7DF2F8EAD7EA}"/>
                  </a:ext>
                </a:extLst>
              </p:cNvPr>
              <p:cNvSpPr txBox="1"/>
              <p:nvPr/>
            </p:nvSpPr>
            <p:spPr>
              <a:xfrm>
                <a:off x="1005840" y="2865120"/>
                <a:ext cx="10779298" cy="16224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Используя условие деструктивной интерференции на покрытии с минимальным</a:t>
                </a:r>
              </a:p>
              <a:p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значением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ru-RU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находим  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откуда</a:t>
                </a:r>
              </a:p>
              <a:p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ru-R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sSub>
                          <m:sSubPr>
                            <m:ctrlPr>
                              <a:rPr lang="ru-RU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ru-RU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550</m:t>
                        </m:r>
                        <m:r>
                          <a:rPr lang="ru-R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ru-RU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ru-RU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−9</m:t>
                            </m:r>
                          </m:sup>
                        </m:sSup>
                      </m:num>
                      <m:den>
                        <m:r>
                          <a:rPr lang="ru-R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ru-RU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∙1.38</m:t>
                        </m:r>
                      </m:den>
                    </m:f>
                    <m:r>
                      <a:rPr lang="ru-RU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ru-RU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нм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499A10-E09B-4F43-BE1D-7DF2F8EAD7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40" y="2865120"/>
                <a:ext cx="10779298" cy="1622432"/>
              </a:xfrm>
              <a:prstGeom prst="rect">
                <a:avLst/>
              </a:prstGeom>
              <a:blipFill>
                <a:blip r:embed="rId3"/>
                <a:stretch>
                  <a:fillRect l="-848" t="-30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66850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715</Words>
  <Application>Microsoft Office PowerPoint</Application>
  <PresentationFormat>Широкоэкранный</PresentationFormat>
  <Paragraphs>180</Paragraphs>
  <Slides>21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Слой с высокой отражательной способностью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Графическое определение амплитуды </vt:lpstr>
      <vt:lpstr>Презентация PowerPoint</vt:lpstr>
      <vt:lpstr>Зонные пластинки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dvp1234567@outlook.com</dc:creator>
  <cp:lastModifiedBy>dvp1234567@outlook.com</cp:lastModifiedBy>
  <cp:revision>20</cp:revision>
  <dcterms:created xsi:type="dcterms:W3CDTF">2022-03-01T14:23:02Z</dcterms:created>
  <dcterms:modified xsi:type="dcterms:W3CDTF">2022-03-03T10:31:30Z</dcterms:modified>
</cp:coreProperties>
</file>