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16" r:id="rId20"/>
    <p:sldId id="311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29B75-06BA-430C-99E1-217D86436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E0D7B3-2519-4F92-BA9E-1609BC9A7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D6C60A-06EE-4FE2-B638-5ACFF2670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FCAD22-E833-4B33-B0E9-49505D9E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53B922-6480-43A5-A877-C6685B72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9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F6195C-8E48-47BF-8CEB-B1DC5B88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71CAB3-13FB-4045-A2FD-3C3A363BA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C2C37D-2717-497C-9FDD-8CEC30C1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C6C286-22D3-4B07-BF6A-9F69438FA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2FE9F3-73E8-407B-A851-D6F1467C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3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10A5D32-0E68-4525-8E8A-91B89CE7E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5B2A1F-B86C-4C06-B3B8-A4A03646E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F5171B-1E83-4BC3-8A61-E24F0CB3A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709832-EE86-4BD4-A42D-FC109A3DD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8502B9-C3D7-4BC0-A83A-1AF979AA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2160B-FA93-46B0-96F1-ABFEDB1C1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F22023-2E82-4109-91BA-C784C8A99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DD0382-6F69-4AE1-B22E-6F604A45D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B99D8B-D944-4F67-A1D4-7E7FED36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78E100-D3CA-43C8-A424-05FB1306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F99F31-8E2D-4585-9378-C766F9813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3FCB06-4E4A-46F7-AF8C-140C16668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C8BBA0-7159-48E9-BB48-A87DA80BE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2C3381-86A1-4811-8FBD-F8486789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0B2A58-E13E-40DC-B054-FB238CBE6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82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697BA-3092-4194-87C3-8B86AB3B1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4E851E-67F9-4C0F-A6F0-B1CDE0DAD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EA2119-ADA8-4454-9557-7548CD539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91B1E3-287A-438B-BA71-3B8ADA0C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D72BBC-7B0B-4F21-9AE5-494584B6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C44F38-0230-4B19-BA26-5A5226B7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53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DA433-95AF-4D57-983C-7B6D730CD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E5F09C-4E5B-408E-A8E0-5C343794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42EE01-3FEB-4CD6-BBEE-1773FFD4C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E52AC13-6D44-4ABD-86F6-D8799DC82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68E3D19-F402-465E-A6AA-686DC3AFD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B4E2AF4-DB80-45C7-B1E7-5A41F531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DB4F18-20A5-4E90-B4CC-AD64CE90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47CC49-C37E-4FC2-B603-643B7C05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15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0D566-7021-4FD7-9AD1-8608E168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DFDDEB-3BB4-4534-904B-80EC0E96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27F3AFD-55F0-4979-9441-FC500F19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F64731-FD1A-4140-9A67-DA247D86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21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4437150-AD5D-498E-95E3-20C6B757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E839E2-305B-41A0-B432-7D118D48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57C68E-7932-41DF-941B-3CD9571C5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4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BA89C-996A-4825-BF14-DFF1766A4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788B99-205E-4E5C-99DB-B0A9FB2CF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C9A36D-5224-42D0-9BF0-A589A9C3F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9A18BE-538F-4324-8DD7-05EF3A0DE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E67C13-BC49-4A03-B9B2-23F192C5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8E32BC-0ABD-4C95-8893-9C181314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38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B6A8B-9CDB-44DF-8423-287DBE49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38B99D-9CA1-4DDC-882D-FAD8DC4A8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A1A900-4FBB-45E3-B6B8-F9291EE25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C305E5-4E77-4566-8151-A503AFF8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0F39CF-D582-4BF0-AC74-503860B50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6491F8-8A8E-4EA6-AE27-B98B5CE8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13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FD2BD1-AED3-40ED-916D-4634AA587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58451F-9A72-49E4-ADA9-13EA9BAF7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B4D966-FF44-4CEC-8F1E-4C300F68A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6F2AA-6E3E-464F-9F25-8449F9D9CA9A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E976F0-2DB5-4873-B593-E8EAF5E7A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A9972D-13AB-4732-8D11-32D3D6B0B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FFE2C-E557-467B-8F49-C967CFE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8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63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1.wmf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0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0.png"/><Relationship Id="rId2" Type="http://schemas.openxmlformats.org/officeDocument/2006/relationships/image" Target="../media/image68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0.png"/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DECE75-AEB6-40F5-9140-C8211EFE44EF}"/>
              </a:ext>
            </a:extLst>
          </p:cNvPr>
          <p:cNvSpPr txBox="1"/>
          <p:nvPr/>
        </p:nvSpPr>
        <p:spPr>
          <a:xfrm>
            <a:off x="1906438" y="676481"/>
            <a:ext cx="86254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Дифракции Френеля на круглом отверстии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(количественно)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527B24C-CB2F-47B7-9D4D-8C99202396FE}"/>
                  </a:ext>
                </a:extLst>
              </p:cNvPr>
              <p:cNvSpPr txBox="1"/>
              <p:nvPr/>
            </p:nvSpPr>
            <p:spPr>
              <a:xfrm>
                <a:off x="6219157" y="2369543"/>
                <a:ext cx="5422190" cy="10594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nary>
                        <m:nary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nary>
                            <m:nary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nary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527B24C-CB2F-47B7-9D4D-8C9920239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157" y="2369543"/>
                <a:ext cx="5422190" cy="10594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97076BA-4132-4BF1-8EC6-F865A7567FFC}"/>
                  </a:ext>
                </a:extLst>
              </p:cNvPr>
              <p:cNvSpPr txBox="1"/>
              <p:nvPr/>
            </p:nvSpPr>
            <p:spPr>
              <a:xfrm>
                <a:off x="7886867" y="3921733"/>
                <a:ext cx="24984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97076BA-4132-4BF1-8EC6-F865A7567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6867" y="3921733"/>
                <a:ext cx="2498441" cy="276999"/>
              </a:xfrm>
              <a:prstGeom prst="rect">
                <a:avLst/>
              </a:prstGeom>
              <a:blipFill>
                <a:blip r:embed="rId3"/>
                <a:stretch>
                  <a:fillRect l="-1220" t="-2174" r="-2927" b="-32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FB30FE-79D0-46C9-A0B1-B2BE06A4009E}"/>
                  </a:ext>
                </a:extLst>
              </p:cNvPr>
              <p:cNvSpPr txBox="1"/>
              <p:nvPr/>
            </p:nvSpPr>
            <p:spPr>
              <a:xfrm>
                <a:off x="7886867" y="4620321"/>
                <a:ext cx="3082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FB30FE-79D0-46C9-A0B1-B2BE06A40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6867" y="4620321"/>
                <a:ext cx="3082062" cy="276999"/>
              </a:xfrm>
              <a:prstGeom prst="rect">
                <a:avLst/>
              </a:prstGeom>
              <a:blipFill>
                <a:blip r:embed="rId4"/>
                <a:stretch>
                  <a:fillRect l="-792" t="-4444" r="-2376" b="-3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13F844B0-6A56-47E8-8209-31BDC0110F03}"/>
              </a:ext>
            </a:extLst>
          </p:cNvPr>
          <p:cNvGrpSpPr/>
          <p:nvPr/>
        </p:nvGrpSpPr>
        <p:grpSpPr>
          <a:xfrm>
            <a:off x="673608" y="2484880"/>
            <a:ext cx="5020056" cy="3902518"/>
            <a:chOff x="673608" y="2484880"/>
            <a:chExt cx="5020056" cy="3902518"/>
          </a:xfrm>
        </p:grpSpPr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37533A1A-973A-4BE7-B752-ABD5F1EE1F47}"/>
                </a:ext>
              </a:extLst>
            </p:cNvPr>
            <p:cNvCxnSpPr>
              <a:cxnSpLocks/>
            </p:cNvCxnSpPr>
            <p:nvPr/>
          </p:nvCxnSpPr>
          <p:spPr>
            <a:xfrm>
              <a:off x="673608" y="5936488"/>
              <a:ext cx="5020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B1867B1C-07FD-4DEF-8617-DAF46D44F16B}"/>
                </a:ext>
              </a:extLst>
            </p:cNvPr>
            <p:cNvCxnSpPr/>
            <p:nvPr/>
          </p:nvCxnSpPr>
          <p:spPr>
            <a:xfrm>
              <a:off x="673608" y="4217416"/>
              <a:ext cx="18379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71EA5012-AB10-4AB3-983E-B44D6A102315}"/>
                </a:ext>
              </a:extLst>
            </p:cNvPr>
            <p:cNvCxnSpPr/>
            <p:nvPr/>
          </p:nvCxnSpPr>
          <p:spPr>
            <a:xfrm>
              <a:off x="3846576" y="4217416"/>
              <a:ext cx="18470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id="{E4E85B83-5488-4F7F-AF87-BB33E4535410}"/>
                </a:ext>
              </a:extLst>
            </p:cNvPr>
            <p:cNvSpPr/>
            <p:nvPr/>
          </p:nvSpPr>
          <p:spPr>
            <a:xfrm>
              <a:off x="3051048" y="2489200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 стрелкой 26">
              <a:extLst>
                <a:ext uri="{FF2B5EF4-FFF2-40B4-BE49-F238E27FC236}">
                  <a16:creationId xmlns:a16="http://schemas.microsoft.com/office/drawing/2014/main" id="{F9F38BC6-402E-42E7-AF0A-F62E1E33C387}"/>
                </a:ext>
              </a:extLst>
            </p:cNvPr>
            <p:cNvCxnSpPr>
              <a:cxnSpLocks/>
              <a:stCxn id="25" idx="4"/>
            </p:cNvCxnSpPr>
            <p:nvPr/>
          </p:nvCxnSpPr>
          <p:spPr>
            <a:xfrm flipH="1">
              <a:off x="2786176" y="2597200"/>
              <a:ext cx="318872" cy="162764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>
              <a:extLst>
                <a:ext uri="{FF2B5EF4-FFF2-40B4-BE49-F238E27FC236}">
                  <a16:creationId xmlns:a16="http://schemas.microsoft.com/office/drawing/2014/main" id="{6266F34F-131C-46F5-902F-BEF6F04302B2}"/>
                </a:ext>
              </a:extLst>
            </p:cNvPr>
            <p:cNvCxnSpPr/>
            <p:nvPr/>
          </p:nvCxnSpPr>
          <p:spPr>
            <a:xfrm>
              <a:off x="2786176" y="4217416"/>
              <a:ext cx="891744" cy="171907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30A9A19D-4D0E-4688-A828-F4D50085CF6E}"/>
                    </a:ext>
                  </a:extLst>
                </p:cNvPr>
                <p:cNvSpPr txBox="1"/>
                <p:nvPr/>
              </p:nvSpPr>
              <p:spPr>
                <a:xfrm>
                  <a:off x="1472355" y="3219380"/>
                  <a:ext cx="24045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30A9A19D-4D0E-4688-A828-F4D50085CF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2355" y="3219380"/>
                  <a:ext cx="24045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8205" t="-4348" r="-28205" b="-869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F57A1A7A-F6DB-4CC8-8D3D-B6455D74F2A2}"/>
                    </a:ext>
                  </a:extLst>
                </p:cNvPr>
                <p:cNvSpPr txBox="1"/>
                <p:nvPr/>
              </p:nvSpPr>
              <p:spPr>
                <a:xfrm>
                  <a:off x="1475561" y="4938453"/>
                  <a:ext cx="23724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F57A1A7A-F6DB-4CC8-8D3D-B6455D74F2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561" y="4938453"/>
                  <a:ext cx="23724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28205" t="-4348" r="-25641" b="-869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Прямая со стрелкой 35">
              <a:extLst>
                <a:ext uri="{FF2B5EF4-FFF2-40B4-BE49-F238E27FC236}">
                  <a16:creationId xmlns:a16="http://schemas.microsoft.com/office/drawing/2014/main" id="{EFC4918D-5D21-4840-AC4B-F3882CC803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21156" y="2543200"/>
              <a:ext cx="4131564" cy="133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>
              <a:extLst>
                <a:ext uri="{FF2B5EF4-FFF2-40B4-BE49-F238E27FC236}">
                  <a16:creationId xmlns:a16="http://schemas.microsoft.com/office/drawing/2014/main" id="{3F8C09DC-D9CF-407B-9EBF-0B8C7C6CF464}"/>
                </a:ext>
              </a:extLst>
            </p:cNvPr>
            <p:cNvCxnSpPr>
              <a:stCxn id="25" idx="0"/>
            </p:cNvCxnSpPr>
            <p:nvPr/>
          </p:nvCxnSpPr>
          <p:spPr>
            <a:xfrm>
              <a:off x="3105048" y="2489200"/>
              <a:ext cx="49632" cy="38201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DB5E5A65-B6B7-407B-B853-E1D059FDA5A9}"/>
                </a:ext>
              </a:extLst>
            </p:cNvPr>
            <p:cNvCxnSpPr/>
            <p:nvPr/>
          </p:nvCxnSpPr>
          <p:spPr>
            <a:xfrm>
              <a:off x="2786176" y="3357879"/>
              <a:ext cx="0" cy="15805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D6A7EA4F-FF1E-4DE3-A5AC-F9AF2F2512FF}"/>
                    </a:ext>
                  </a:extLst>
                </p:cNvPr>
                <p:cNvSpPr txBox="1"/>
                <p:nvPr/>
              </p:nvSpPr>
              <p:spPr>
                <a:xfrm>
                  <a:off x="5069401" y="2610970"/>
                  <a:ext cx="18331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D6A7EA4F-FF1E-4DE3-A5AC-F9AF2F2512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9401" y="2610970"/>
                  <a:ext cx="183319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0000" r="-13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103A99B4-5D74-4BB0-A86F-8665E3BF2A99}"/>
                    </a:ext>
                  </a:extLst>
                </p:cNvPr>
                <p:cNvSpPr txBox="1"/>
                <p:nvPr/>
              </p:nvSpPr>
              <p:spPr>
                <a:xfrm>
                  <a:off x="2881963" y="6110399"/>
                  <a:ext cx="16908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103A99B4-5D74-4BB0-A86F-8665E3BF2A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1963" y="6110399"/>
                  <a:ext cx="169085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21429" r="-1428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Дуга 47">
              <a:extLst>
                <a:ext uri="{FF2B5EF4-FFF2-40B4-BE49-F238E27FC236}">
                  <a16:creationId xmlns:a16="http://schemas.microsoft.com/office/drawing/2014/main" id="{7CFF58BE-AE85-41A0-9AE4-D26A52DE5899}"/>
                </a:ext>
              </a:extLst>
            </p:cNvPr>
            <p:cNvSpPr/>
            <p:nvPr/>
          </p:nvSpPr>
          <p:spPr>
            <a:xfrm rot="10800000" flipH="1" flipV="1">
              <a:off x="2239175" y="3517332"/>
              <a:ext cx="1093999" cy="1200329"/>
            </a:xfrm>
            <a:prstGeom prst="arc">
              <a:avLst>
                <a:gd name="adj1" fmla="val 16200000"/>
                <a:gd name="adj2" fmla="val 17065252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Дуга 48">
              <a:extLst>
                <a:ext uri="{FF2B5EF4-FFF2-40B4-BE49-F238E27FC236}">
                  <a16:creationId xmlns:a16="http://schemas.microsoft.com/office/drawing/2014/main" id="{F163BE1F-0CE5-4266-9965-3A6AF4C24BEC}"/>
                </a:ext>
              </a:extLst>
            </p:cNvPr>
            <p:cNvSpPr/>
            <p:nvPr/>
          </p:nvSpPr>
          <p:spPr>
            <a:xfrm rot="5400000">
              <a:off x="2182005" y="3641726"/>
              <a:ext cx="1208338" cy="1160610"/>
            </a:xfrm>
            <a:prstGeom prst="arc">
              <a:avLst>
                <a:gd name="adj1" fmla="val 19923236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>
              <a:extLst>
                <a:ext uri="{FF2B5EF4-FFF2-40B4-BE49-F238E27FC236}">
                  <a16:creationId xmlns:a16="http://schemas.microsoft.com/office/drawing/2014/main" id="{140369DC-78A1-495A-B8CA-544A727132C7}"/>
                </a:ext>
              </a:extLst>
            </p:cNvPr>
            <p:cNvCxnSpPr/>
            <p:nvPr/>
          </p:nvCxnSpPr>
          <p:spPr>
            <a:xfrm>
              <a:off x="2511552" y="4224846"/>
              <a:ext cx="1335024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F3491179-1E09-470A-A986-40695C056CDE}"/>
                    </a:ext>
                  </a:extLst>
                </p:cNvPr>
                <p:cNvSpPr txBox="1"/>
                <p:nvPr/>
              </p:nvSpPr>
              <p:spPr>
                <a:xfrm>
                  <a:off x="3273697" y="5600178"/>
                  <a:ext cx="18556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F3491179-1E09-470A-A986-40695C056C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3697" y="5600178"/>
                  <a:ext cx="185564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33333" r="-30000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19454D39-5222-4D04-B0DE-AFA022AA05AE}"/>
                    </a:ext>
                  </a:extLst>
                </p:cNvPr>
                <p:cNvSpPr txBox="1"/>
                <p:nvPr/>
              </p:nvSpPr>
              <p:spPr>
                <a:xfrm>
                  <a:off x="2881963" y="3920097"/>
                  <a:ext cx="16696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19454D39-5222-4D04-B0DE-AFA022AA05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1963" y="3920097"/>
                  <a:ext cx="166969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22222" r="-1851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id="{E013E4BE-F749-4B37-93DF-CFC15DA66785}"/>
                </a:ext>
              </a:extLst>
            </p:cNvPr>
            <p:cNvSpPr/>
            <p:nvPr/>
          </p:nvSpPr>
          <p:spPr>
            <a:xfrm flipH="1" flipV="1">
              <a:off x="3047520" y="2484880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8B3FE431-6DB0-42CA-8BAB-A4B4F4769777}"/>
                    </a:ext>
                  </a:extLst>
                </p:cNvPr>
                <p:cNvSpPr txBox="1"/>
                <p:nvPr/>
              </p:nvSpPr>
              <p:spPr>
                <a:xfrm>
                  <a:off x="3776622" y="3871167"/>
                  <a:ext cx="20710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8B3FE431-6DB0-42CA-8BAB-A4B4F47697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6622" y="3871167"/>
                  <a:ext cx="207108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30303" r="-24242" b="-888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60802064-03FE-41CE-B286-1A0F05266415}"/>
                    </a:ext>
                  </a:extLst>
                </p:cNvPr>
                <p:cNvSpPr txBox="1"/>
                <p:nvPr/>
              </p:nvSpPr>
              <p:spPr>
                <a:xfrm>
                  <a:off x="2698558" y="2932221"/>
                  <a:ext cx="2470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𝐫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60802064-03FE-41CE-B286-1A0F052664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8558" y="2932221"/>
                  <a:ext cx="247054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17500" r="-7500" b="-177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DA013602-01D3-40B0-800E-BA5914C661FD}"/>
                    </a:ext>
                  </a:extLst>
                </p:cNvPr>
                <p:cNvSpPr txBox="1"/>
                <p:nvPr/>
              </p:nvSpPr>
              <p:spPr>
                <a:xfrm>
                  <a:off x="3383683" y="5011870"/>
                  <a:ext cx="25237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𝐫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DA013602-01D3-40B0-800E-BA5914C661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3683" y="5011870"/>
                  <a:ext cx="252377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14634" r="-9756" b="-1521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84818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B2CE40-52D4-4B00-A2D2-310106781579}"/>
              </a:ext>
            </a:extLst>
          </p:cNvPr>
          <p:cNvSpPr txBox="1"/>
          <p:nvPr/>
        </p:nvSpPr>
        <p:spPr>
          <a:xfrm>
            <a:off x="2550160" y="416560"/>
            <a:ext cx="68940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Дифракция в параллельных лучах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(дифракция Фраунгофера)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D0F637-1FE3-4DDB-8D24-7011F2AC3C62}"/>
                  </a:ext>
                </a:extLst>
              </p:cNvPr>
              <p:cNvSpPr txBox="1"/>
              <p:nvPr/>
            </p:nvSpPr>
            <p:spPr>
              <a:xfrm>
                <a:off x="891057" y="1859714"/>
                <a:ext cx="8131008" cy="5724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Условия Френеля:  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открыто небольшое число зон Френеля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D0F637-1FE3-4DDB-8D24-7011F2AC3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57" y="1859714"/>
                <a:ext cx="8131008" cy="572464"/>
              </a:xfrm>
              <a:prstGeom prst="rect">
                <a:avLst/>
              </a:prstGeom>
              <a:blipFill>
                <a:blip r:embed="rId2"/>
                <a:stretch>
                  <a:fillRect l="-750" b="-6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E6716C2-3988-4895-AC85-AF3FDAB4505A}"/>
                  </a:ext>
                </a:extLst>
              </p:cNvPr>
              <p:cNvSpPr txBox="1"/>
              <p:nvPr/>
            </p:nvSpPr>
            <p:spPr>
              <a:xfrm>
                <a:off x="891057" y="2505228"/>
                <a:ext cx="10876375" cy="5724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Условия Фраунгофера: 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открыта лишь малая часть первой зоны Френеля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E6716C2-3988-4895-AC85-AF3FDAB45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57" y="2505228"/>
                <a:ext cx="10876375" cy="572464"/>
              </a:xfrm>
              <a:prstGeom prst="rect">
                <a:avLst/>
              </a:prstGeom>
              <a:blipFill>
                <a:blip r:embed="rId3"/>
                <a:stretch>
                  <a:fillRect l="-561" b="-6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AC6A6279-9E05-48CC-8DC9-2D6E296854A6}"/>
              </a:ext>
            </a:extLst>
          </p:cNvPr>
          <p:cNvGrpSpPr/>
          <p:nvPr/>
        </p:nvGrpSpPr>
        <p:grpSpPr>
          <a:xfrm>
            <a:off x="1649496" y="3677920"/>
            <a:ext cx="2794000" cy="2021841"/>
            <a:chOff x="894080" y="3942080"/>
            <a:chExt cx="2794000" cy="2021841"/>
          </a:xfrm>
        </p:grpSpPr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id="{36ADA983-881E-4B6B-9354-C969E7765891}"/>
                </a:ext>
              </a:extLst>
            </p:cNvPr>
            <p:cNvGrpSpPr/>
            <p:nvPr/>
          </p:nvGrpSpPr>
          <p:grpSpPr>
            <a:xfrm>
              <a:off x="894080" y="4734560"/>
              <a:ext cx="2794000" cy="1229360"/>
              <a:chOff x="894080" y="4734560"/>
              <a:chExt cx="2794000" cy="1229360"/>
            </a:xfrm>
          </p:grpSpPr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:a16="http://schemas.microsoft.com/office/drawing/2014/main" id="{B0A31F41-7632-40FC-8B1C-F28926136E45}"/>
                  </a:ext>
                </a:extLst>
              </p:cNvPr>
              <p:cNvCxnSpPr/>
              <p:nvPr/>
            </p:nvCxnSpPr>
            <p:spPr>
              <a:xfrm>
                <a:off x="894080" y="4734560"/>
                <a:ext cx="965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>
                <a:extLst>
                  <a:ext uri="{FF2B5EF4-FFF2-40B4-BE49-F238E27FC236}">
                    <a16:creationId xmlns:a16="http://schemas.microsoft.com/office/drawing/2014/main" id="{81F011BB-69DA-4E91-9A93-07A9238EC2AF}"/>
                  </a:ext>
                </a:extLst>
              </p:cNvPr>
              <p:cNvCxnSpPr/>
              <p:nvPr/>
            </p:nvCxnSpPr>
            <p:spPr>
              <a:xfrm>
                <a:off x="2722880" y="4734560"/>
                <a:ext cx="965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>
                <a:extLst>
                  <a:ext uri="{FF2B5EF4-FFF2-40B4-BE49-F238E27FC236}">
                    <a16:creationId xmlns:a16="http://schemas.microsoft.com/office/drawing/2014/main" id="{C52F016C-E18C-432D-8351-DDB83D627861}"/>
                  </a:ext>
                </a:extLst>
              </p:cNvPr>
              <p:cNvCxnSpPr/>
              <p:nvPr/>
            </p:nvCxnSpPr>
            <p:spPr>
              <a:xfrm>
                <a:off x="894080" y="5963920"/>
                <a:ext cx="279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6029773D-BAAF-42FD-AF9E-36009AB5266E}"/>
                </a:ext>
              </a:extLst>
            </p:cNvPr>
            <p:cNvCxnSpPr/>
            <p:nvPr/>
          </p:nvCxnSpPr>
          <p:spPr>
            <a:xfrm>
              <a:off x="2011680" y="3942080"/>
              <a:ext cx="0" cy="79248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2844A9F7-3AE2-4C5A-8940-E4CBAE88D80B}"/>
                </a:ext>
              </a:extLst>
            </p:cNvPr>
            <p:cNvCxnSpPr/>
            <p:nvPr/>
          </p:nvCxnSpPr>
          <p:spPr>
            <a:xfrm>
              <a:off x="2011680" y="4734561"/>
              <a:ext cx="457200" cy="122936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5BDF543F-2857-4D66-BB66-B408B7A30D53}"/>
                </a:ext>
              </a:extLst>
            </p:cNvPr>
            <p:cNvCxnSpPr/>
            <p:nvPr/>
          </p:nvCxnSpPr>
          <p:spPr>
            <a:xfrm>
              <a:off x="2468880" y="3942080"/>
              <a:ext cx="0" cy="20218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4C68272D-A5F6-4EF6-B1F3-77AA270D6FB3}"/>
              </a:ext>
            </a:extLst>
          </p:cNvPr>
          <p:cNvCxnSpPr/>
          <p:nvPr/>
        </p:nvCxnSpPr>
        <p:spPr>
          <a:xfrm>
            <a:off x="7724608" y="3830320"/>
            <a:ext cx="96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81B95120-14FF-4FA0-AABB-5EE0E732AEE6}"/>
              </a:ext>
            </a:extLst>
          </p:cNvPr>
          <p:cNvCxnSpPr/>
          <p:nvPr/>
        </p:nvCxnSpPr>
        <p:spPr>
          <a:xfrm>
            <a:off x="9553408" y="3830320"/>
            <a:ext cx="96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7424C637-9356-46B8-BB51-D4F3ED9C3DDD}"/>
              </a:ext>
            </a:extLst>
          </p:cNvPr>
          <p:cNvCxnSpPr/>
          <p:nvPr/>
        </p:nvCxnSpPr>
        <p:spPr>
          <a:xfrm>
            <a:off x="7724608" y="5760720"/>
            <a:ext cx="279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6F295076-FF9B-4C90-B326-6EDC6FFCB748}"/>
              </a:ext>
            </a:extLst>
          </p:cNvPr>
          <p:cNvCxnSpPr/>
          <p:nvPr/>
        </p:nvCxnSpPr>
        <p:spPr>
          <a:xfrm>
            <a:off x="7724608" y="4851401"/>
            <a:ext cx="279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B1A1F3A6-3ACF-4B0E-B132-32524CA5DCD8}"/>
              </a:ext>
            </a:extLst>
          </p:cNvPr>
          <p:cNvCxnSpPr/>
          <p:nvPr/>
        </p:nvCxnSpPr>
        <p:spPr>
          <a:xfrm flipV="1">
            <a:off x="7724608" y="4724400"/>
            <a:ext cx="177293" cy="1270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B3758713-6859-42CD-AD98-29F8F6564686}"/>
              </a:ext>
            </a:extLst>
          </p:cNvPr>
          <p:cNvCxnSpPr/>
          <p:nvPr/>
        </p:nvCxnSpPr>
        <p:spPr>
          <a:xfrm>
            <a:off x="7724608" y="4851401"/>
            <a:ext cx="177293" cy="1473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4E16CBFA-5634-41AC-A785-497C2BCBC6A4}"/>
              </a:ext>
            </a:extLst>
          </p:cNvPr>
          <p:cNvCxnSpPr>
            <a:cxnSpLocks/>
          </p:cNvCxnSpPr>
          <p:nvPr/>
        </p:nvCxnSpPr>
        <p:spPr>
          <a:xfrm flipH="1" flipV="1">
            <a:off x="10370781" y="4715994"/>
            <a:ext cx="147827" cy="1354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BC92D3B3-3C5B-4BC6-B804-32E73BD67802}"/>
              </a:ext>
            </a:extLst>
          </p:cNvPr>
          <p:cNvCxnSpPr/>
          <p:nvPr/>
        </p:nvCxnSpPr>
        <p:spPr>
          <a:xfrm flipH="1">
            <a:off x="10370781" y="4851401"/>
            <a:ext cx="147827" cy="1473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A5EA677D-E7FF-4D58-AA61-709AEF222DE6}"/>
              </a:ext>
            </a:extLst>
          </p:cNvPr>
          <p:cNvCxnSpPr/>
          <p:nvPr/>
        </p:nvCxnSpPr>
        <p:spPr>
          <a:xfrm>
            <a:off x="8877261" y="3180080"/>
            <a:ext cx="0" cy="660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BF31307F-5072-45BE-80CD-BFB8F335C035}"/>
              </a:ext>
            </a:extLst>
          </p:cNvPr>
          <p:cNvCxnSpPr>
            <a:cxnSpLocks/>
          </p:cNvCxnSpPr>
          <p:nvPr/>
        </p:nvCxnSpPr>
        <p:spPr>
          <a:xfrm flipH="1">
            <a:off x="8530287" y="3840480"/>
            <a:ext cx="346974" cy="10337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56DEE69A-DC4F-47EA-B32F-4568C3C1FA67}"/>
              </a:ext>
            </a:extLst>
          </p:cNvPr>
          <p:cNvCxnSpPr/>
          <p:nvPr/>
        </p:nvCxnSpPr>
        <p:spPr>
          <a:xfrm>
            <a:off x="9375101" y="3180080"/>
            <a:ext cx="0" cy="660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2C705C30-2907-4EF0-A0CC-6F6182216824}"/>
              </a:ext>
            </a:extLst>
          </p:cNvPr>
          <p:cNvCxnSpPr>
            <a:cxnSpLocks/>
          </p:cNvCxnSpPr>
          <p:nvPr/>
        </p:nvCxnSpPr>
        <p:spPr>
          <a:xfrm flipH="1">
            <a:off x="8777165" y="3830320"/>
            <a:ext cx="597936" cy="1930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FCB4EBC1-05F2-4EC0-912B-0CBE87F933C6}"/>
              </a:ext>
            </a:extLst>
          </p:cNvPr>
          <p:cNvCxnSpPr/>
          <p:nvPr/>
        </p:nvCxnSpPr>
        <p:spPr>
          <a:xfrm>
            <a:off x="8530287" y="4851401"/>
            <a:ext cx="246878" cy="9093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6236E69-3EDD-433A-AEC0-3A3CCEDB8A95}"/>
              </a:ext>
            </a:extLst>
          </p:cNvPr>
          <p:cNvSpPr txBox="1"/>
          <p:nvPr/>
        </p:nvSpPr>
        <p:spPr>
          <a:xfrm>
            <a:off x="2483681" y="604133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Френель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EE57888-F74D-42ED-9FF8-E00974B5711D}"/>
              </a:ext>
            </a:extLst>
          </p:cNvPr>
          <p:cNvSpPr txBox="1"/>
          <p:nvPr/>
        </p:nvSpPr>
        <p:spPr>
          <a:xfrm>
            <a:off x="8362521" y="6041330"/>
            <a:ext cx="1518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Фраунгофер</a:t>
            </a:r>
          </a:p>
        </p:txBody>
      </p: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5C1508AB-3E13-4021-984F-A8514012E4C9}"/>
              </a:ext>
            </a:extLst>
          </p:cNvPr>
          <p:cNvCxnSpPr/>
          <p:nvPr/>
        </p:nvCxnSpPr>
        <p:spPr>
          <a:xfrm>
            <a:off x="9375101" y="3840480"/>
            <a:ext cx="0" cy="8839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Дуга 52">
            <a:extLst>
              <a:ext uri="{FF2B5EF4-FFF2-40B4-BE49-F238E27FC236}">
                <a16:creationId xmlns:a16="http://schemas.microsoft.com/office/drawing/2014/main" id="{0368191E-AF00-4028-810C-D535F5B4E040}"/>
              </a:ext>
            </a:extLst>
          </p:cNvPr>
          <p:cNvSpPr/>
          <p:nvPr/>
        </p:nvSpPr>
        <p:spPr>
          <a:xfrm>
            <a:off x="8877260" y="3614503"/>
            <a:ext cx="936000" cy="936000"/>
          </a:xfrm>
          <a:prstGeom prst="arc">
            <a:avLst>
              <a:gd name="adj1" fmla="val 5314467"/>
              <a:gd name="adj2" fmla="val 680488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84374A4-A71B-4C54-B263-902387AB1F79}"/>
                  </a:ext>
                </a:extLst>
              </p:cNvPr>
              <p:cNvSpPr txBox="1"/>
              <p:nvPr/>
            </p:nvSpPr>
            <p:spPr>
              <a:xfrm>
                <a:off x="9443564" y="4397963"/>
                <a:ext cx="189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84374A4-A71B-4C54-B263-902387AB1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3564" y="4397963"/>
                <a:ext cx="189474" cy="276999"/>
              </a:xfrm>
              <a:prstGeom prst="rect">
                <a:avLst/>
              </a:prstGeom>
              <a:blipFill>
                <a:blip r:embed="rId4"/>
                <a:stretch>
                  <a:fillRect l="-29032" r="-25806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58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0976160-6319-464D-859E-FBCA09341784}"/>
                  </a:ext>
                </a:extLst>
              </p:cNvPr>
              <p:cNvSpPr txBox="1"/>
              <p:nvPr/>
            </p:nvSpPr>
            <p:spPr>
              <a:xfrm>
                <a:off x="1330960" y="1026160"/>
                <a:ext cx="9134873" cy="1244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Френель:  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′2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</m:func>
                      </m:e>
                    </m:ra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</m:func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0976160-6319-464D-859E-FBCA09341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960" y="1026160"/>
                <a:ext cx="9134873" cy="1244443"/>
              </a:xfrm>
              <a:prstGeom prst="rect">
                <a:avLst/>
              </a:prstGeom>
              <a:blipFill>
                <a:blip r:embed="rId2"/>
                <a:stretch>
                  <a:fillRect l="-10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3EA216-B9E6-40FA-A987-52198CD2CFEB}"/>
                  </a:ext>
                </a:extLst>
              </p:cNvPr>
              <p:cNvSpPr txBox="1"/>
              <p:nvPr/>
            </p:nvSpPr>
            <p:spPr>
              <a:xfrm>
                <a:off x="1306227" y="2976880"/>
                <a:ext cx="9579546" cy="1712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Фраунгофер: 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′2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</m:func>
                      </m:e>
                    </m:ra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0" dirty="0"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щели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3EA216-B9E6-40FA-A987-52198CD2C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27" y="2976880"/>
                <a:ext cx="9579546" cy="1712200"/>
              </a:xfrm>
              <a:prstGeom prst="rect">
                <a:avLst/>
              </a:prstGeom>
              <a:blipFill>
                <a:blip r:embed="rId3"/>
                <a:stretch>
                  <a:fillRect l="-954" b="-64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61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AB5542-9E93-4EE0-B6BF-4A0ED3A933F9}"/>
              </a:ext>
            </a:extLst>
          </p:cNvPr>
          <p:cNvSpPr txBox="1"/>
          <p:nvPr/>
        </p:nvSpPr>
        <p:spPr>
          <a:xfrm>
            <a:off x="2022673" y="436880"/>
            <a:ext cx="8146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Дифракция Фраунгофера на одной щели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CAD2FF-D3D1-46D0-99D8-3604E47DD96B}"/>
                  </a:ext>
                </a:extLst>
              </p:cNvPr>
              <p:cNvSpPr txBox="1"/>
              <p:nvPr/>
            </p:nvSpPr>
            <p:spPr>
              <a:xfrm>
                <a:off x="1076960" y="1757680"/>
                <a:ext cx="8928663" cy="834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nary>
                        <m:nary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~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ru-RU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</m:e>
                      </m:func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m:rPr>
                          <m:nor/>
                        </m:rP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m:rPr>
                          <m:nor/>
                        </m:rP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ширина щели</m:t>
                      </m:r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CAD2FF-D3D1-46D0-99D8-3604E47DD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960" y="1757680"/>
                <a:ext cx="8928663" cy="8342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F8C755-4120-4F1D-AC96-95EEA4087AF3}"/>
                  </a:ext>
                </a:extLst>
              </p:cNvPr>
              <p:cNvSpPr txBox="1"/>
              <p:nvPr/>
            </p:nvSpPr>
            <p:spPr>
              <a:xfrm>
                <a:off x="1341120" y="3429000"/>
                <a:ext cx="56936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Условие минимума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=±1,±2,…</m:t>
                    </m:r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F8C755-4120-4F1D-AC96-95EEA4087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120" y="3429000"/>
                <a:ext cx="5693675" cy="400110"/>
              </a:xfrm>
              <a:prstGeom prst="rect">
                <a:avLst/>
              </a:prstGeom>
              <a:blipFill>
                <a:blip r:embed="rId3"/>
                <a:stretch>
                  <a:fillRect l="-1071" t="-9231" b="-2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87DF13-EC54-4871-968F-E17B2F3EC219}"/>
                  </a:ext>
                </a:extLst>
              </p:cNvPr>
              <p:cNvSpPr txBox="1"/>
              <p:nvPr/>
            </p:nvSpPr>
            <p:spPr>
              <a:xfrm>
                <a:off x="1341120" y="4322207"/>
                <a:ext cx="682752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Условие максимума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type m:val="lin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=±1,±2,…</m:t>
                    </m:r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87DF13-EC54-4871-968F-E17B2F3EC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120" y="4322207"/>
                <a:ext cx="6827520" cy="400110"/>
              </a:xfrm>
              <a:prstGeom prst="rect">
                <a:avLst/>
              </a:prstGeom>
              <a:blipFill>
                <a:blip r:embed="rId4"/>
                <a:stretch>
                  <a:fillRect l="-893" t="-115152" b="-1787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B20CF1-D43F-4050-8CEC-70DF5AB9D3E2}"/>
                  </a:ext>
                </a:extLst>
              </p:cNvPr>
              <p:cNvSpPr txBox="1"/>
              <p:nvPr/>
            </p:nvSpPr>
            <p:spPr>
              <a:xfrm>
                <a:off x="1341120" y="5217328"/>
                <a:ext cx="7559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Главный максимум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B20CF1-D43F-4050-8CEC-70DF5AB9D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120" y="5217328"/>
                <a:ext cx="7559040" cy="400110"/>
              </a:xfrm>
              <a:prstGeom prst="rect">
                <a:avLst/>
              </a:prstGeom>
              <a:blipFill>
                <a:blip r:embed="rId5"/>
                <a:stretch>
                  <a:fillRect l="-806" t="-923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D60DCF5-8660-47E6-A53F-499C21882D61}"/>
                  </a:ext>
                </a:extLst>
              </p:cNvPr>
              <p:cNvSpPr txBox="1"/>
              <p:nvPr/>
            </p:nvSpPr>
            <p:spPr>
              <a:xfrm>
                <a:off x="8416031" y="2752101"/>
                <a:ext cx="1324337" cy="516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D60DCF5-8660-47E6-A53F-499C21882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6031" y="2752101"/>
                <a:ext cx="1324337" cy="5166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229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504571A-15E1-403A-A2B1-812F66B00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365" y="924560"/>
            <a:ext cx="8210550" cy="381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16B79BE-0190-4A97-8C1E-76FFDDED2502}"/>
                  </a:ext>
                </a:extLst>
              </p:cNvPr>
              <p:cNvSpPr txBox="1"/>
              <p:nvPr/>
            </p:nvSpPr>
            <p:spPr>
              <a:xfrm>
                <a:off x="934720" y="5344160"/>
                <a:ext cx="10631821" cy="932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Дифракционная картина для щели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мкм и длины волны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=600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нм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Угол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градусах.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Первый максимум примерно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0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ru-RU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=22.2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раза ниже главного.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16B79BE-0190-4A97-8C1E-76FFDDED2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20" y="5344160"/>
                <a:ext cx="10631821" cy="932628"/>
              </a:xfrm>
              <a:prstGeom prst="rect">
                <a:avLst/>
              </a:prstGeom>
              <a:blipFill>
                <a:blip r:embed="rId3"/>
                <a:stretch>
                  <a:fillRect l="-573" t="-3922" b="-13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304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D1D906-C829-43A0-A677-B145CAAF9FC9}"/>
              </a:ext>
            </a:extLst>
          </p:cNvPr>
          <p:cNvSpPr txBox="1"/>
          <p:nvPr/>
        </p:nvSpPr>
        <p:spPr>
          <a:xfrm>
            <a:off x="2281562" y="417251"/>
            <a:ext cx="7965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Дифракция на дифракционной решетке</a:t>
            </a:r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88153063-ECF6-4346-96C3-1E0CCD95A43F}"/>
              </a:ext>
            </a:extLst>
          </p:cNvPr>
          <p:cNvGrpSpPr/>
          <p:nvPr/>
        </p:nvGrpSpPr>
        <p:grpSpPr>
          <a:xfrm>
            <a:off x="700744" y="1961335"/>
            <a:ext cx="2698812" cy="2645546"/>
            <a:chOff x="1127464" y="1935332"/>
            <a:chExt cx="2698812" cy="2645546"/>
          </a:xfrm>
        </p:grpSpPr>
        <p:cxnSp>
          <p:nvCxnSpPr>
            <p:cNvPr id="4" name="Прямая соединительная линия 3">
              <a:extLst>
                <a:ext uri="{FF2B5EF4-FFF2-40B4-BE49-F238E27FC236}">
                  <a16:creationId xmlns:a16="http://schemas.microsoft.com/office/drawing/2014/main" id="{6CAE4AF9-324A-4CD2-96B6-3D4FD28C7228}"/>
                </a:ext>
              </a:extLst>
            </p:cNvPr>
            <p:cNvCxnSpPr/>
            <p:nvPr/>
          </p:nvCxnSpPr>
          <p:spPr>
            <a:xfrm>
              <a:off x="1127464" y="2681056"/>
              <a:ext cx="6569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1E41E8FD-FE78-4E81-950A-97AA392B3941}"/>
                </a:ext>
              </a:extLst>
            </p:cNvPr>
            <p:cNvCxnSpPr/>
            <p:nvPr/>
          </p:nvCxnSpPr>
          <p:spPr>
            <a:xfrm>
              <a:off x="2183907" y="2681056"/>
              <a:ext cx="62143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198E01BE-DCD1-4EDE-85C7-98958D3B2741}"/>
                </a:ext>
              </a:extLst>
            </p:cNvPr>
            <p:cNvCxnSpPr/>
            <p:nvPr/>
          </p:nvCxnSpPr>
          <p:spPr>
            <a:xfrm>
              <a:off x="3187083" y="2681056"/>
              <a:ext cx="6391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E7360ED7-C7D4-4554-B90C-8BFBD35EF168}"/>
                </a:ext>
              </a:extLst>
            </p:cNvPr>
            <p:cNvCxnSpPr/>
            <p:nvPr/>
          </p:nvCxnSpPr>
          <p:spPr>
            <a:xfrm>
              <a:off x="1127464" y="3586579"/>
              <a:ext cx="26988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C024ACA2-3A0F-435C-B57C-FBE278447E6F}"/>
                </a:ext>
              </a:extLst>
            </p:cNvPr>
            <p:cNvCxnSpPr/>
            <p:nvPr/>
          </p:nvCxnSpPr>
          <p:spPr>
            <a:xfrm>
              <a:off x="1127464" y="4580878"/>
              <a:ext cx="26988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EAB89886-9DAE-4AD5-A1CD-07B740905DAE}"/>
                </a:ext>
              </a:extLst>
            </p:cNvPr>
            <p:cNvCxnSpPr/>
            <p:nvPr/>
          </p:nvCxnSpPr>
          <p:spPr>
            <a:xfrm>
              <a:off x="1127464" y="3586579"/>
              <a:ext cx="177553" cy="1509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D91CCC24-485E-4876-BB75-283BE0FA9102}"/>
                </a:ext>
              </a:extLst>
            </p:cNvPr>
            <p:cNvCxnSpPr/>
            <p:nvPr/>
          </p:nvCxnSpPr>
          <p:spPr>
            <a:xfrm flipV="1">
              <a:off x="1127464" y="3429000"/>
              <a:ext cx="177553" cy="1575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544E3D40-EFC9-48F4-96DE-64FCD438A4B9}"/>
                </a:ext>
              </a:extLst>
            </p:cNvPr>
            <p:cNvCxnSpPr/>
            <p:nvPr/>
          </p:nvCxnSpPr>
          <p:spPr>
            <a:xfrm flipH="1">
              <a:off x="3675355" y="3586579"/>
              <a:ext cx="150921" cy="1509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29AF624C-2384-4EAA-B693-B8CC6D9C5226}"/>
                </a:ext>
              </a:extLst>
            </p:cNvPr>
            <p:cNvCxnSpPr/>
            <p:nvPr/>
          </p:nvCxnSpPr>
          <p:spPr>
            <a:xfrm flipH="1" flipV="1">
              <a:off x="3675355" y="3429000"/>
              <a:ext cx="150921" cy="1575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F2833348-9D5C-4D39-88AD-AE8C16A6A236}"/>
                </a:ext>
              </a:extLst>
            </p:cNvPr>
            <p:cNvCxnSpPr/>
            <p:nvPr/>
          </p:nvCxnSpPr>
          <p:spPr>
            <a:xfrm>
              <a:off x="2982897" y="1935332"/>
              <a:ext cx="0" cy="7457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69FBB17C-FFBC-43E3-948D-FA23E33C148E}"/>
                </a:ext>
              </a:extLst>
            </p:cNvPr>
            <p:cNvCxnSpPr/>
            <p:nvPr/>
          </p:nvCxnSpPr>
          <p:spPr>
            <a:xfrm flipH="1">
              <a:off x="2618913" y="2681056"/>
              <a:ext cx="363984" cy="9055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3E2FA353-D2CA-4F1E-97C8-1A454CE62368}"/>
                </a:ext>
              </a:extLst>
            </p:cNvPr>
            <p:cNvCxnSpPr/>
            <p:nvPr/>
          </p:nvCxnSpPr>
          <p:spPr>
            <a:xfrm flipH="1">
              <a:off x="2121763" y="3586579"/>
              <a:ext cx="497150" cy="99429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51C11753-6250-4908-860B-E14E66476D8C}"/>
                </a:ext>
              </a:extLst>
            </p:cNvPr>
            <p:cNvCxnSpPr/>
            <p:nvPr/>
          </p:nvCxnSpPr>
          <p:spPr>
            <a:xfrm>
              <a:off x="1944210" y="1935332"/>
              <a:ext cx="0" cy="7457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BBF4BD1C-02D1-4AE3-92DA-5A21871276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66000" y="2681056"/>
              <a:ext cx="378000" cy="9055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83A75309-CF8F-4A75-9A82-3C95F763D64E}"/>
                </a:ext>
              </a:extLst>
            </p:cNvPr>
            <p:cNvCxnSpPr>
              <a:cxnSpLocks/>
            </p:cNvCxnSpPr>
            <p:nvPr/>
          </p:nvCxnSpPr>
          <p:spPr>
            <a:xfrm>
              <a:off x="1566000" y="3586579"/>
              <a:ext cx="555763" cy="99429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5D2711B-834D-40C9-A303-CEC1C6479228}"/>
                  </a:ext>
                </a:extLst>
              </p:cNvPr>
              <p:cNvSpPr txBox="1"/>
              <p:nvPr/>
            </p:nvSpPr>
            <p:spPr>
              <a:xfrm>
                <a:off x="789520" y="5170433"/>
                <a:ext cx="238078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ширина щелей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период решетки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5D2711B-834D-40C9-A303-CEC1C6479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520" y="5170433"/>
                <a:ext cx="2380780" cy="707886"/>
              </a:xfrm>
              <a:prstGeom prst="rect">
                <a:avLst/>
              </a:prstGeom>
              <a:blipFill>
                <a:blip r:embed="rId2"/>
                <a:stretch>
                  <a:fillRect t="-4310" r="-513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1EC2527-6ECB-4E24-8FF2-372F35672AF9}"/>
                  </a:ext>
                </a:extLst>
              </p:cNvPr>
              <p:cNvSpPr txBox="1"/>
              <p:nvPr/>
            </p:nvSpPr>
            <p:spPr>
              <a:xfrm>
                <a:off x="4000005" y="1686756"/>
                <a:ext cx="7604646" cy="29461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nary>
                            <m:nary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23"/>
                                    </m:r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23"/>
                                    </m:r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m:rPr>
                                  <m:brk m:alnAt="23"/>
                                </m:r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</m:d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−1)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𝑁𝑤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</m:func>
                        </m:den>
                      </m:f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1EC2527-6ECB-4E24-8FF2-372F35672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005" y="1686756"/>
                <a:ext cx="7604646" cy="29461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2FB5DB-5E6A-4571-8D93-A2DBFF61F5C9}"/>
                  </a:ext>
                </a:extLst>
              </p:cNvPr>
              <p:cNvSpPr txBox="1"/>
              <p:nvPr/>
            </p:nvSpPr>
            <p:spPr>
              <a:xfrm>
                <a:off x="6014720" y="5068833"/>
                <a:ext cx="3277756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ru-RU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ru-RU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</m:e>
                      </m:func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2FB5DB-5E6A-4571-8D93-A2DBFF61F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720" y="5068833"/>
                <a:ext cx="3277756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004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BDD30D4-4F73-4B95-AE06-001B8CCEC37F}"/>
              </a:ext>
            </a:extLst>
          </p:cNvPr>
          <p:cNvGrpSpPr/>
          <p:nvPr/>
        </p:nvGrpSpPr>
        <p:grpSpPr>
          <a:xfrm>
            <a:off x="927393" y="1483634"/>
            <a:ext cx="10337214" cy="3038475"/>
            <a:chOff x="748961" y="800053"/>
            <a:chExt cx="10337214" cy="3038475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D932F955-D14E-4458-8962-D1F0FFD26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961" y="800053"/>
              <a:ext cx="2952750" cy="3038475"/>
            </a:xfrm>
            <a:prstGeom prst="rect">
              <a:avLst/>
            </a:prstGeom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BF1A0030-A478-4A41-B686-73763A6501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3526" y="800053"/>
              <a:ext cx="3048000" cy="3038474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3BA77DC5-C308-43AD-A69D-5066D982E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3875" y="814340"/>
              <a:ext cx="3162300" cy="300990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B4C4D2-2C57-4DEB-BFCE-297017CE1C92}"/>
                  </a:ext>
                </a:extLst>
              </p:cNvPr>
              <p:cNvSpPr txBox="1"/>
              <p:nvPr/>
            </p:nvSpPr>
            <p:spPr>
              <a:xfrm>
                <a:off x="3657600" y="560357"/>
                <a:ext cx="4705327" cy="613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𝑁𝑥</m:t>
                                    </m:r>
                                  </m:e>
                                </m:func>
                              </m:num>
                              <m:den>
                                <m:func>
                                  <m:func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B4C4D2-2C57-4DEB-BFCE-297017CE1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60357"/>
                <a:ext cx="4705327" cy="613758"/>
              </a:xfrm>
              <a:prstGeom prst="rect">
                <a:avLst/>
              </a:prstGeom>
              <a:blipFill>
                <a:blip r:embed="rId5"/>
                <a:stretch>
                  <a:fillRect l="-1295" b="-39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362B22D-F92A-4F4C-B907-E97328F2D391}"/>
                  </a:ext>
                </a:extLst>
              </p:cNvPr>
              <p:cNvSpPr txBox="1"/>
              <p:nvPr/>
            </p:nvSpPr>
            <p:spPr>
              <a:xfrm>
                <a:off x="1624613" y="5175413"/>
                <a:ext cx="92318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Главные максимумы 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</a:t>
                </a:r>
                <a:r>
                  <a:rPr lang="ru-RU" dirty="0"/>
                  <a:t>добавочные минимумы при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≠0,±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,±2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362B22D-F92A-4F4C-B907-E97328F2D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613" y="5175413"/>
                <a:ext cx="9231823" cy="369332"/>
              </a:xfrm>
              <a:prstGeom prst="rect">
                <a:avLst/>
              </a:prstGeom>
              <a:blipFill>
                <a:blip r:embed="rId6"/>
                <a:stretch>
                  <a:fillRect l="-594"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3654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207601-CE48-445B-A404-E5CB44434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660" y="2074415"/>
            <a:ext cx="8210550" cy="381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0D44D9-9C76-4700-8069-ADA1592C3A7E}"/>
                  </a:ext>
                </a:extLst>
              </p:cNvPr>
              <p:cNvSpPr txBox="1"/>
              <p:nvPr/>
            </p:nvSpPr>
            <p:spPr>
              <a:xfrm>
                <a:off x="1602430" y="541539"/>
                <a:ext cx="89871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Дифракция от двух щелей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мкм,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=330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мкм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=600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нм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0D44D9-9C76-4700-8069-ADA1592C3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430" y="541539"/>
                <a:ext cx="8987140" cy="461665"/>
              </a:xfrm>
              <a:prstGeom prst="rect">
                <a:avLst/>
              </a:prstGeom>
              <a:blipFill>
                <a:blip r:embed="rId3"/>
                <a:stretch>
                  <a:fillRect l="-1085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0B834C8-9EDD-4A3A-9C37-269EB4816C29}"/>
              </a:ext>
            </a:extLst>
          </p:cNvPr>
          <p:cNvSpPr txBox="1"/>
          <p:nvPr/>
        </p:nvSpPr>
        <p:spPr>
          <a:xfrm>
            <a:off x="2965142" y="1103764"/>
            <a:ext cx="6078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(зеленая кривая – дифракция от одной щели)</a:t>
            </a:r>
          </a:p>
        </p:txBody>
      </p:sp>
    </p:spTree>
    <p:extLst>
      <p:ext uri="{BB962C8B-B14F-4D97-AF65-F5344CB8AC3E}">
        <p14:creationId xmlns:p14="http://schemas.microsoft.com/office/powerpoint/2010/main" val="875774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7EB085-4CE7-4E9B-BE49-F3E0B8446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0" y="2447278"/>
            <a:ext cx="8343900" cy="381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7D97EA-D459-4D33-9D1A-04F2D241C606}"/>
                  </a:ext>
                </a:extLst>
              </p:cNvPr>
              <p:cNvSpPr txBox="1"/>
              <p:nvPr/>
            </p:nvSpPr>
            <p:spPr>
              <a:xfrm>
                <a:off x="1653465" y="693328"/>
                <a:ext cx="907963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Дифракция от 20-ти щелей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мкм,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=330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мкм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=600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нм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7D97EA-D459-4D33-9D1A-04F2D241C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465" y="693328"/>
                <a:ext cx="9079637" cy="461665"/>
              </a:xfrm>
              <a:prstGeom prst="rect">
                <a:avLst/>
              </a:prstGeom>
              <a:blipFill>
                <a:blip r:embed="rId3"/>
                <a:stretch>
                  <a:fillRect l="-100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8B41CD73-DEC6-43E5-A68F-34609DDC87CC}"/>
              </a:ext>
            </a:extLst>
          </p:cNvPr>
          <p:cNvSpPr txBox="1"/>
          <p:nvPr/>
        </p:nvSpPr>
        <p:spPr>
          <a:xfrm>
            <a:off x="3146023" y="1444386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(зеленая кривая – дифракция от одной щели)</a:t>
            </a:r>
          </a:p>
        </p:txBody>
      </p:sp>
    </p:spTree>
    <p:extLst>
      <p:ext uri="{BB962C8B-B14F-4D97-AF65-F5344CB8AC3E}">
        <p14:creationId xmlns:p14="http://schemas.microsoft.com/office/powerpoint/2010/main" val="1382656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9E49B4-236F-4143-B79B-CC7CE55AFC57}"/>
                  </a:ext>
                </a:extLst>
              </p:cNvPr>
              <p:cNvSpPr txBox="1"/>
              <p:nvPr/>
            </p:nvSpPr>
            <p:spPr>
              <a:xfrm>
                <a:off x="1860644" y="1468320"/>
                <a:ext cx="50191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Главные максимумы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func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9E49B4-236F-4143-B79B-CC7CE55AF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644" y="1468320"/>
                <a:ext cx="5019195" cy="461665"/>
              </a:xfrm>
              <a:prstGeom prst="rect">
                <a:avLst/>
              </a:prstGeom>
              <a:blipFill>
                <a:blip r:embed="rId2"/>
                <a:stretch>
                  <a:fillRect l="-1820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D1A2EB9-19FB-4E3B-ABD7-033A6660C15A}"/>
              </a:ext>
            </a:extLst>
          </p:cNvPr>
          <p:cNvSpPr txBox="1"/>
          <p:nvPr/>
        </p:nvSpPr>
        <p:spPr>
          <a:xfrm>
            <a:off x="1860644" y="681789"/>
            <a:ext cx="2650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 по решеткам: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C1E37F1-1161-4BFC-9452-AD0B317C9ABF}"/>
                  </a:ext>
                </a:extLst>
              </p:cNvPr>
              <p:cNvSpPr txBox="1"/>
              <p:nvPr/>
            </p:nvSpPr>
            <p:spPr>
              <a:xfrm>
                <a:off x="1860644" y="2171827"/>
                <a:ext cx="50687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Главные минимумы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C1E37F1-1161-4BFC-9452-AD0B317C9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644" y="2171827"/>
                <a:ext cx="5068760" cy="461665"/>
              </a:xfrm>
              <a:prstGeom prst="rect">
                <a:avLst/>
              </a:prstGeom>
              <a:blipFill>
                <a:blip r:embed="rId3"/>
                <a:stretch>
                  <a:fillRect l="-1803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0D837EC-78A2-4D4F-8C9A-7D0D87435957}"/>
                  </a:ext>
                </a:extLst>
              </p:cNvPr>
              <p:cNvSpPr txBox="1"/>
              <p:nvPr/>
            </p:nvSpPr>
            <p:spPr>
              <a:xfrm>
                <a:off x="1944210" y="2962752"/>
                <a:ext cx="8108502" cy="5407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Добавочные минимумы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≠0,±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,±2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0D837EC-78A2-4D4F-8C9A-7D0D87435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210" y="2962752"/>
                <a:ext cx="8108502" cy="540725"/>
              </a:xfrm>
              <a:prstGeom prst="rect">
                <a:avLst/>
              </a:prstGeom>
              <a:blipFill>
                <a:blip r:embed="rId4"/>
                <a:stretch>
                  <a:fillRect l="-2331" b="-191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8ABF2F-2F40-4B9F-8EFA-3C3C900E14DA}"/>
                  </a:ext>
                </a:extLst>
              </p:cNvPr>
              <p:cNvSpPr txBox="1"/>
              <p:nvPr/>
            </p:nvSpPr>
            <p:spPr>
              <a:xfrm>
                <a:off x="1860644" y="3832737"/>
                <a:ext cx="9485225" cy="9936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Главный максимум отсутствует, если совпадает с главным минимумом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-- целые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8ABF2F-2F40-4B9F-8EFA-3C3C900E14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644" y="3832737"/>
                <a:ext cx="9485225" cy="993605"/>
              </a:xfrm>
              <a:prstGeom prst="rect">
                <a:avLst/>
              </a:prstGeom>
              <a:blipFill>
                <a:blip r:embed="rId5"/>
                <a:stretch>
                  <a:fillRect l="-964" t="-4908" r="-64" b="-4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8326ABB-95AE-4144-82B5-1355125E562B}"/>
                  </a:ext>
                </a:extLst>
              </p:cNvPr>
              <p:cNvSpPr txBox="1"/>
              <p:nvPr/>
            </p:nvSpPr>
            <p:spPr>
              <a:xfrm>
                <a:off x="1860644" y="5007006"/>
                <a:ext cx="5592108" cy="635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Ширина главных максимумов    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𝑁𝑑</m:t>
                        </m:r>
                      </m:den>
                    </m:f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8326ABB-95AE-4144-82B5-1355125E5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644" y="5007006"/>
                <a:ext cx="5592108" cy="635046"/>
              </a:xfrm>
              <a:prstGeom prst="rect">
                <a:avLst/>
              </a:prstGeom>
              <a:blipFill>
                <a:blip r:embed="rId6"/>
                <a:stretch>
                  <a:fillRect l="-1634" b="-7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48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0693" y="638731"/>
            <a:ext cx="7772400" cy="49371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Геометрический смысл условия главных максимумов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A6BDD1B7-5CF9-4A61-AFB2-188D7FDCE686}"/>
              </a:ext>
            </a:extLst>
          </p:cNvPr>
          <p:cNvGrpSpPr/>
          <p:nvPr/>
        </p:nvGrpSpPr>
        <p:grpSpPr>
          <a:xfrm>
            <a:off x="882433" y="1738475"/>
            <a:ext cx="5019676" cy="4616450"/>
            <a:chOff x="892593" y="1718155"/>
            <a:chExt cx="5019676" cy="4616450"/>
          </a:xfrm>
        </p:grpSpPr>
        <p:grpSp>
          <p:nvGrpSpPr>
            <p:cNvPr id="11315" name="Group 11"/>
            <p:cNvGrpSpPr>
              <a:grpSpLocks/>
            </p:cNvGrpSpPr>
            <p:nvPr/>
          </p:nvGrpSpPr>
          <p:grpSpPr bwMode="auto">
            <a:xfrm>
              <a:off x="1587918" y="1718155"/>
              <a:ext cx="3687763" cy="684213"/>
              <a:chOff x="681" y="829"/>
              <a:chExt cx="2323" cy="178"/>
            </a:xfrm>
          </p:grpSpPr>
          <p:sp>
            <p:nvSpPr>
              <p:cNvPr id="11317" name="Line 12"/>
              <p:cNvSpPr>
                <a:spLocks noChangeShapeType="1"/>
              </p:cNvSpPr>
              <p:nvPr/>
            </p:nvSpPr>
            <p:spPr bwMode="auto">
              <a:xfrm>
                <a:off x="681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18" name="Line 13"/>
              <p:cNvSpPr>
                <a:spLocks noChangeShapeType="1"/>
              </p:cNvSpPr>
              <p:nvPr/>
            </p:nvSpPr>
            <p:spPr bwMode="auto">
              <a:xfrm>
                <a:off x="764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19" name="Line 14"/>
              <p:cNvSpPr>
                <a:spLocks noChangeShapeType="1"/>
              </p:cNvSpPr>
              <p:nvPr/>
            </p:nvSpPr>
            <p:spPr bwMode="auto">
              <a:xfrm>
                <a:off x="847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0" name="Line 15"/>
              <p:cNvSpPr>
                <a:spLocks noChangeShapeType="1"/>
              </p:cNvSpPr>
              <p:nvPr/>
            </p:nvSpPr>
            <p:spPr bwMode="auto">
              <a:xfrm>
                <a:off x="930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1" name="Line 16"/>
              <p:cNvSpPr>
                <a:spLocks noChangeShapeType="1"/>
              </p:cNvSpPr>
              <p:nvPr/>
            </p:nvSpPr>
            <p:spPr bwMode="auto">
              <a:xfrm>
                <a:off x="1013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2" name="Line 17"/>
              <p:cNvSpPr>
                <a:spLocks noChangeShapeType="1"/>
              </p:cNvSpPr>
              <p:nvPr/>
            </p:nvSpPr>
            <p:spPr bwMode="auto">
              <a:xfrm>
                <a:off x="1096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3" name="Line 18"/>
              <p:cNvSpPr>
                <a:spLocks noChangeShapeType="1"/>
              </p:cNvSpPr>
              <p:nvPr/>
            </p:nvSpPr>
            <p:spPr bwMode="auto">
              <a:xfrm>
                <a:off x="1179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4" name="Line 19"/>
              <p:cNvSpPr>
                <a:spLocks noChangeShapeType="1"/>
              </p:cNvSpPr>
              <p:nvPr/>
            </p:nvSpPr>
            <p:spPr bwMode="auto">
              <a:xfrm>
                <a:off x="1262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5" name="Line 20"/>
              <p:cNvSpPr>
                <a:spLocks noChangeShapeType="1"/>
              </p:cNvSpPr>
              <p:nvPr/>
            </p:nvSpPr>
            <p:spPr bwMode="auto">
              <a:xfrm>
                <a:off x="1345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6" name="Line 21"/>
              <p:cNvSpPr>
                <a:spLocks noChangeShapeType="1"/>
              </p:cNvSpPr>
              <p:nvPr/>
            </p:nvSpPr>
            <p:spPr bwMode="auto">
              <a:xfrm>
                <a:off x="1428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7" name="Line 22"/>
              <p:cNvSpPr>
                <a:spLocks noChangeShapeType="1"/>
              </p:cNvSpPr>
              <p:nvPr/>
            </p:nvSpPr>
            <p:spPr bwMode="auto">
              <a:xfrm>
                <a:off x="1511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8" name="Line 23"/>
              <p:cNvSpPr>
                <a:spLocks noChangeShapeType="1"/>
              </p:cNvSpPr>
              <p:nvPr/>
            </p:nvSpPr>
            <p:spPr bwMode="auto">
              <a:xfrm>
                <a:off x="1594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9" name="Line 24"/>
              <p:cNvSpPr>
                <a:spLocks noChangeShapeType="1"/>
              </p:cNvSpPr>
              <p:nvPr/>
            </p:nvSpPr>
            <p:spPr bwMode="auto">
              <a:xfrm>
                <a:off x="1677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0" name="Line 25"/>
              <p:cNvSpPr>
                <a:spLocks noChangeShapeType="1"/>
              </p:cNvSpPr>
              <p:nvPr/>
            </p:nvSpPr>
            <p:spPr bwMode="auto">
              <a:xfrm>
                <a:off x="1760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1" name="Line 26"/>
              <p:cNvSpPr>
                <a:spLocks noChangeShapeType="1"/>
              </p:cNvSpPr>
              <p:nvPr/>
            </p:nvSpPr>
            <p:spPr bwMode="auto">
              <a:xfrm>
                <a:off x="1843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2" name="Line 27"/>
              <p:cNvSpPr>
                <a:spLocks noChangeShapeType="1"/>
              </p:cNvSpPr>
              <p:nvPr/>
            </p:nvSpPr>
            <p:spPr bwMode="auto">
              <a:xfrm>
                <a:off x="1926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3" name="Line 28"/>
              <p:cNvSpPr>
                <a:spLocks noChangeShapeType="1"/>
              </p:cNvSpPr>
              <p:nvPr/>
            </p:nvSpPr>
            <p:spPr bwMode="auto">
              <a:xfrm>
                <a:off x="2009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4" name="Line 29"/>
              <p:cNvSpPr>
                <a:spLocks noChangeShapeType="1"/>
              </p:cNvSpPr>
              <p:nvPr/>
            </p:nvSpPr>
            <p:spPr bwMode="auto">
              <a:xfrm>
                <a:off x="2091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5" name="Line 30"/>
              <p:cNvSpPr>
                <a:spLocks noChangeShapeType="1"/>
              </p:cNvSpPr>
              <p:nvPr/>
            </p:nvSpPr>
            <p:spPr bwMode="auto">
              <a:xfrm>
                <a:off x="2174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6" name="Line 31"/>
              <p:cNvSpPr>
                <a:spLocks noChangeShapeType="1"/>
              </p:cNvSpPr>
              <p:nvPr/>
            </p:nvSpPr>
            <p:spPr bwMode="auto">
              <a:xfrm>
                <a:off x="2257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7" name="Line 32"/>
              <p:cNvSpPr>
                <a:spLocks noChangeShapeType="1"/>
              </p:cNvSpPr>
              <p:nvPr/>
            </p:nvSpPr>
            <p:spPr bwMode="auto">
              <a:xfrm>
                <a:off x="2340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8" name="Line 33"/>
              <p:cNvSpPr>
                <a:spLocks noChangeShapeType="1"/>
              </p:cNvSpPr>
              <p:nvPr/>
            </p:nvSpPr>
            <p:spPr bwMode="auto">
              <a:xfrm>
                <a:off x="2423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9" name="Line 34"/>
              <p:cNvSpPr>
                <a:spLocks noChangeShapeType="1"/>
              </p:cNvSpPr>
              <p:nvPr/>
            </p:nvSpPr>
            <p:spPr bwMode="auto">
              <a:xfrm>
                <a:off x="2506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0" name="Line 35"/>
              <p:cNvSpPr>
                <a:spLocks noChangeShapeType="1"/>
              </p:cNvSpPr>
              <p:nvPr/>
            </p:nvSpPr>
            <p:spPr bwMode="auto">
              <a:xfrm>
                <a:off x="2589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1" name="Line 36"/>
              <p:cNvSpPr>
                <a:spLocks noChangeShapeType="1"/>
              </p:cNvSpPr>
              <p:nvPr/>
            </p:nvSpPr>
            <p:spPr bwMode="auto">
              <a:xfrm>
                <a:off x="2672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2" name="Line 37"/>
              <p:cNvSpPr>
                <a:spLocks noChangeShapeType="1"/>
              </p:cNvSpPr>
              <p:nvPr/>
            </p:nvSpPr>
            <p:spPr bwMode="auto">
              <a:xfrm>
                <a:off x="2755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3" name="Line 38"/>
              <p:cNvSpPr>
                <a:spLocks noChangeShapeType="1"/>
              </p:cNvSpPr>
              <p:nvPr/>
            </p:nvSpPr>
            <p:spPr bwMode="auto">
              <a:xfrm>
                <a:off x="2838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4" name="Line 39"/>
              <p:cNvSpPr>
                <a:spLocks noChangeShapeType="1"/>
              </p:cNvSpPr>
              <p:nvPr/>
            </p:nvSpPr>
            <p:spPr bwMode="auto">
              <a:xfrm>
                <a:off x="2921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5" name="Line 40"/>
              <p:cNvSpPr>
                <a:spLocks noChangeShapeType="1"/>
              </p:cNvSpPr>
              <p:nvPr/>
            </p:nvSpPr>
            <p:spPr bwMode="auto">
              <a:xfrm>
                <a:off x="3004" y="829"/>
                <a:ext cx="0" cy="178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1316" name="Text Box 41"/>
            <p:cNvSpPr txBox="1">
              <a:spLocks noChangeArrowheads="1"/>
            </p:cNvSpPr>
            <p:nvPr/>
          </p:nvSpPr>
          <p:spPr bwMode="auto">
            <a:xfrm>
              <a:off x="1000543" y="1848330"/>
              <a:ext cx="3524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ru-RU" b="1" dirty="0">
                  <a:solidFill>
                    <a:srgbClr val="000000"/>
                  </a:solidFill>
                  <a:latin typeface="Symbol" pitchFamily="18" charset="2"/>
                </a:rPr>
                <a:t>l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grpSp>
          <p:nvGrpSpPr>
            <p:cNvPr id="11291" name="Group 3"/>
            <p:cNvGrpSpPr>
              <a:grpSpLocks/>
            </p:cNvGrpSpPr>
            <p:nvPr/>
          </p:nvGrpSpPr>
          <p:grpSpPr bwMode="auto">
            <a:xfrm>
              <a:off x="1502193" y="3031018"/>
              <a:ext cx="3906838" cy="47625"/>
              <a:chOff x="912" y="816"/>
              <a:chExt cx="4272" cy="48"/>
            </a:xfrm>
          </p:grpSpPr>
          <p:sp>
            <p:nvSpPr>
              <p:cNvPr id="11346" name="Rectangle 4"/>
              <p:cNvSpPr>
                <a:spLocks noChangeArrowheads="1"/>
              </p:cNvSpPr>
              <p:nvPr/>
            </p:nvSpPr>
            <p:spPr bwMode="auto">
              <a:xfrm>
                <a:off x="912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7" name="Rectangle 5"/>
              <p:cNvSpPr>
                <a:spLocks noChangeArrowheads="1"/>
              </p:cNvSpPr>
              <p:nvPr/>
            </p:nvSpPr>
            <p:spPr bwMode="auto">
              <a:xfrm>
                <a:off x="1680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8" name="Rectangle 6"/>
              <p:cNvSpPr>
                <a:spLocks noChangeArrowheads="1"/>
              </p:cNvSpPr>
              <p:nvPr/>
            </p:nvSpPr>
            <p:spPr bwMode="auto">
              <a:xfrm>
                <a:off x="2448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9" name="Rectangle 7"/>
              <p:cNvSpPr>
                <a:spLocks noChangeArrowheads="1"/>
              </p:cNvSpPr>
              <p:nvPr/>
            </p:nvSpPr>
            <p:spPr bwMode="auto">
              <a:xfrm>
                <a:off x="3216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50" name="Rectangle 8"/>
              <p:cNvSpPr>
                <a:spLocks noChangeArrowheads="1"/>
              </p:cNvSpPr>
              <p:nvPr/>
            </p:nvSpPr>
            <p:spPr bwMode="auto">
              <a:xfrm>
                <a:off x="3984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51" name="Rectangle 9"/>
              <p:cNvSpPr>
                <a:spLocks noChangeArrowheads="1"/>
              </p:cNvSpPr>
              <p:nvPr/>
            </p:nvSpPr>
            <p:spPr bwMode="auto">
              <a:xfrm>
                <a:off x="4752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1293" name="Group 42"/>
            <p:cNvGrpSpPr>
              <a:grpSpLocks/>
            </p:cNvGrpSpPr>
            <p:nvPr/>
          </p:nvGrpSpPr>
          <p:grpSpPr bwMode="auto">
            <a:xfrm>
              <a:off x="2588043" y="2527780"/>
              <a:ext cx="311150" cy="558800"/>
              <a:chOff x="1303" y="1194"/>
              <a:chExt cx="196" cy="352"/>
            </a:xfrm>
          </p:grpSpPr>
          <p:sp>
            <p:nvSpPr>
              <p:cNvPr id="11311" name="Line 44"/>
              <p:cNvSpPr>
                <a:spLocks noChangeShapeType="1"/>
              </p:cNvSpPr>
              <p:nvPr/>
            </p:nvSpPr>
            <p:spPr bwMode="auto">
              <a:xfrm flipH="1" flipV="1">
                <a:off x="1314" y="1368"/>
                <a:ext cx="0" cy="1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12" name="Line 45"/>
              <p:cNvSpPr>
                <a:spLocks noChangeShapeType="1"/>
              </p:cNvSpPr>
              <p:nvPr/>
            </p:nvSpPr>
            <p:spPr bwMode="auto">
              <a:xfrm flipV="1">
                <a:off x="1499" y="1365"/>
                <a:ext cx="0" cy="1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14" name="Text Box 47"/>
              <p:cNvSpPr txBox="1">
                <a:spLocks noChangeArrowheads="1"/>
              </p:cNvSpPr>
              <p:nvPr/>
            </p:nvSpPr>
            <p:spPr bwMode="auto">
              <a:xfrm>
                <a:off x="1303" y="1194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 sz="2000" b="1" i="1" dirty="0">
                    <a:solidFill>
                      <a:srgbClr val="000000"/>
                    </a:solidFill>
                  </a:rPr>
                  <a:t>b</a:t>
                </a:r>
                <a:endParaRPr lang="ru-RU" sz="2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94" name="Group 48"/>
            <p:cNvGrpSpPr>
              <a:grpSpLocks/>
            </p:cNvGrpSpPr>
            <p:nvPr/>
          </p:nvGrpSpPr>
          <p:grpSpPr bwMode="auto">
            <a:xfrm>
              <a:off x="4010443" y="2508730"/>
              <a:ext cx="703263" cy="577850"/>
              <a:chOff x="2199" y="1182"/>
              <a:chExt cx="443" cy="364"/>
            </a:xfrm>
          </p:grpSpPr>
          <p:sp>
            <p:nvSpPr>
              <p:cNvPr id="11306" name="Line 49"/>
              <p:cNvSpPr>
                <a:spLocks noChangeShapeType="1"/>
              </p:cNvSpPr>
              <p:nvPr/>
            </p:nvSpPr>
            <p:spPr bwMode="auto">
              <a:xfrm flipV="1">
                <a:off x="2199" y="1386"/>
                <a:ext cx="0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07" name="Line 50"/>
              <p:cNvSpPr>
                <a:spLocks noChangeShapeType="1"/>
              </p:cNvSpPr>
              <p:nvPr/>
            </p:nvSpPr>
            <p:spPr bwMode="auto">
              <a:xfrm flipV="1">
                <a:off x="2642" y="1383"/>
                <a:ext cx="0" cy="1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08" name="Line 51"/>
              <p:cNvSpPr>
                <a:spLocks noChangeShapeType="1"/>
              </p:cNvSpPr>
              <p:nvPr/>
            </p:nvSpPr>
            <p:spPr bwMode="auto">
              <a:xfrm>
                <a:off x="2208" y="1430"/>
                <a:ext cx="4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09" name="Text Box 52"/>
              <p:cNvSpPr txBox="1">
                <a:spLocks noChangeArrowheads="1"/>
              </p:cNvSpPr>
              <p:nvPr/>
            </p:nvSpPr>
            <p:spPr bwMode="auto">
              <a:xfrm>
                <a:off x="2309" y="1182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 sz="2000" b="1" i="1">
                    <a:solidFill>
                      <a:srgbClr val="000000"/>
                    </a:solidFill>
                  </a:rPr>
                  <a:t>d</a:t>
                </a:r>
                <a:endParaRPr lang="ru-RU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95" name="Group 53"/>
            <p:cNvGrpSpPr>
              <a:grpSpLocks/>
            </p:cNvGrpSpPr>
            <p:nvPr/>
          </p:nvGrpSpPr>
          <p:grpSpPr bwMode="auto">
            <a:xfrm>
              <a:off x="913231" y="3661255"/>
              <a:ext cx="4697413" cy="457200"/>
              <a:chOff x="232" y="1900"/>
              <a:chExt cx="2959" cy="288"/>
            </a:xfrm>
          </p:grpSpPr>
          <p:sp>
            <p:nvSpPr>
              <p:cNvPr id="11304" name="Line 54"/>
              <p:cNvSpPr>
                <a:spLocks noChangeShapeType="1"/>
              </p:cNvSpPr>
              <p:nvPr/>
            </p:nvSpPr>
            <p:spPr bwMode="auto">
              <a:xfrm>
                <a:off x="480" y="2043"/>
                <a:ext cx="271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05" name="Text Box 55"/>
              <p:cNvSpPr txBox="1">
                <a:spLocks noChangeArrowheads="1"/>
              </p:cNvSpPr>
              <p:nvPr/>
            </p:nvSpPr>
            <p:spPr bwMode="auto">
              <a:xfrm>
                <a:off x="232" y="1900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00"/>
                    </a:solidFill>
                  </a:rPr>
                  <a:t>Л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96" name="Group 56"/>
            <p:cNvGrpSpPr>
              <a:grpSpLocks/>
            </p:cNvGrpSpPr>
            <p:nvPr/>
          </p:nvGrpSpPr>
          <p:grpSpPr bwMode="auto">
            <a:xfrm>
              <a:off x="892593" y="5524980"/>
              <a:ext cx="4692650" cy="457200"/>
              <a:chOff x="235" y="3082"/>
              <a:chExt cx="2956" cy="288"/>
            </a:xfrm>
          </p:grpSpPr>
          <p:sp>
            <p:nvSpPr>
              <p:cNvPr id="11302" name="Rectangle 57"/>
              <p:cNvSpPr>
                <a:spLocks noChangeArrowheads="1"/>
              </p:cNvSpPr>
              <p:nvPr/>
            </p:nvSpPr>
            <p:spPr bwMode="auto">
              <a:xfrm>
                <a:off x="508" y="3197"/>
                <a:ext cx="2683" cy="29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03" name="Text Box 58"/>
              <p:cNvSpPr txBox="1">
                <a:spLocks noChangeArrowheads="1"/>
              </p:cNvSpPr>
              <p:nvPr/>
            </p:nvSpPr>
            <p:spPr bwMode="auto">
              <a:xfrm>
                <a:off x="235" y="3082"/>
                <a:ext cx="2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00"/>
                    </a:solidFill>
                  </a:rPr>
                  <a:t>Э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97" name="Group 59"/>
            <p:cNvGrpSpPr>
              <a:grpSpLocks/>
            </p:cNvGrpSpPr>
            <p:nvPr/>
          </p:nvGrpSpPr>
          <p:grpSpPr bwMode="auto">
            <a:xfrm>
              <a:off x="1133893" y="3888268"/>
              <a:ext cx="409575" cy="1831975"/>
              <a:chOff x="387" y="2051"/>
              <a:chExt cx="258" cy="1154"/>
            </a:xfrm>
          </p:grpSpPr>
          <p:sp>
            <p:nvSpPr>
              <p:cNvPr id="11300" name="Line 60"/>
              <p:cNvSpPr>
                <a:spLocks noChangeShapeType="1"/>
              </p:cNvSpPr>
              <p:nvPr/>
            </p:nvSpPr>
            <p:spPr bwMode="auto">
              <a:xfrm flipV="1">
                <a:off x="645" y="2051"/>
                <a:ext cx="0" cy="115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01" name="Text Box 61"/>
              <p:cNvSpPr txBox="1">
                <a:spLocks noChangeArrowheads="1"/>
              </p:cNvSpPr>
              <p:nvPr/>
            </p:nvSpPr>
            <p:spPr bwMode="auto">
              <a:xfrm>
                <a:off x="387" y="2496"/>
                <a:ext cx="19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b="1" i="1">
                    <a:solidFill>
                      <a:srgbClr val="000000"/>
                    </a:solidFill>
                  </a:rPr>
                  <a:t>f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298" name="Text Box 71"/>
            <p:cNvSpPr txBox="1">
              <a:spLocks noChangeArrowheads="1"/>
            </p:cNvSpPr>
            <p:nvPr/>
          </p:nvSpPr>
          <p:spPr bwMode="auto">
            <a:xfrm>
              <a:off x="1603793" y="5885343"/>
              <a:ext cx="81438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ru-RU" sz="2000" b="1" i="1" dirty="0">
                  <a:solidFill>
                    <a:srgbClr val="000000"/>
                  </a:solidFill>
                </a:rPr>
                <a:t>М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11299" name="Text Box 72"/>
            <p:cNvSpPr txBox="1">
              <a:spLocks noChangeArrowheads="1"/>
            </p:cNvSpPr>
            <p:nvPr/>
          </p:nvSpPr>
          <p:spPr bwMode="auto">
            <a:xfrm>
              <a:off x="3016668" y="5877405"/>
              <a:ext cx="814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ru-RU" sz="2000" b="1" i="1">
                  <a:solidFill>
                    <a:srgbClr val="000000"/>
                  </a:solidFill>
                </a:rPr>
                <a:t>М</a:t>
              </a:r>
              <a:r>
                <a:rPr lang="ru-RU" b="1" baseline="-250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89" name="Line 63"/>
            <p:cNvSpPr>
              <a:spLocks noChangeShapeType="1"/>
            </p:cNvSpPr>
            <p:nvPr/>
          </p:nvSpPr>
          <p:spPr bwMode="auto">
            <a:xfrm>
              <a:off x="3446881" y="2965930"/>
              <a:ext cx="0" cy="2816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1284" name="Group 68"/>
            <p:cNvGrpSpPr>
              <a:grpSpLocks/>
            </p:cNvGrpSpPr>
            <p:nvPr/>
          </p:nvGrpSpPr>
          <p:grpSpPr bwMode="auto">
            <a:xfrm>
              <a:off x="3632617" y="3115158"/>
              <a:ext cx="544513" cy="646113"/>
              <a:chOff x="1680" y="1571"/>
              <a:chExt cx="343" cy="407"/>
            </a:xfrm>
          </p:grpSpPr>
          <p:sp>
            <p:nvSpPr>
              <p:cNvPr id="11287" name="Line 69"/>
              <p:cNvSpPr>
                <a:spLocks noChangeShapeType="1"/>
              </p:cNvSpPr>
              <p:nvPr/>
            </p:nvSpPr>
            <p:spPr bwMode="auto">
              <a:xfrm>
                <a:off x="1937" y="1571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288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1726"/>
                    <a:ext cx="343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w="31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oMath>
                      </m:oMathPara>
                    </a14:m>
                    <a:endParaRPr lang="ru-RU" sz="2000" b="1" dirty="0">
                      <a:solidFill>
                        <a:srgbClr val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1288" name="Text Box 7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680" y="1726"/>
                    <a:ext cx="343" cy="25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1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1285" name="Line 76"/>
            <p:cNvSpPr>
              <a:spLocks noChangeShapeType="1"/>
            </p:cNvSpPr>
            <p:nvPr/>
          </p:nvSpPr>
          <p:spPr bwMode="auto">
            <a:xfrm flipH="1">
              <a:off x="2141954" y="3089756"/>
              <a:ext cx="1890713" cy="264318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286" name="Freeform 77"/>
            <p:cNvSpPr>
              <a:spLocks/>
            </p:cNvSpPr>
            <p:nvPr/>
          </p:nvSpPr>
          <p:spPr bwMode="auto">
            <a:xfrm>
              <a:off x="2141954" y="3089756"/>
              <a:ext cx="2592388" cy="2643187"/>
            </a:xfrm>
            <a:custGeom>
              <a:avLst/>
              <a:gdLst>
                <a:gd name="T0" fmla="*/ 1633 w 1633"/>
                <a:gd name="T1" fmla="*/ 0 h 1665"/>
                <a:gd name="T2" fmla="*/ 1270 w 1633"/>
                <a:gd name="T3" fmla="*/ 520 h 1665"/>
                <a:gd name="T4" fmla="*/ 0 w 1633"/>
                <a:gd name="T5" fmla="*/ 1665 h 16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3" h="1665">
                  <a:moveTo>
                    <a:pt x="1633" y="0"/>
                  </a:moveTo>
                  <a:lnTo>
                    <a:pt x="1270" y="520"/>
                  </a:lnTo>
                  <a:lnTo>
                    <a:pt x="0" y="1665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280" name="Line 78"/>
            <p:cNvSpPr>
              <a:spLocks noChangeShapeType="1"/>
            </p:cNvSpPr>
            <p:nvPr/>
          </p:nvSpPr>
          <p:spPr bwMode="auto">
            <a:xfrm>
              <a:off x="4734343" y="3064356"/>
              <a:ext cx="412750" cy="2809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281" name="Line 79"/>
            <p:cNvSpPr>
              <a:spLocks noChangeShapeType="1"/>
            </p:cNvSpPr>
            <p:nvPr/>
          </p:nvSpPr>
          <p:spPr bwMode="auto">
            <a:xfrm>
              <a:off x="4058068" y="3104044"/>
              <a:ext cx="850900" cy="5699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282" name="Object 80"/>
                <p:cNvSpPr txBox="1"/>
                <p:nvPr/>
              </p:nvSpPr>
              <p:spPr bwMode="auto">
                <a:xfrm>
                  <a:off x="4962525" y="3379101"/>
                  <a:ext cx="949744" cy="338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ru-RU" b="1" dirty="0"/>
                </a:p>
              </p:txBody>
            </p:sp>
          </mc:Choice>
          <mc:Fallback>
            <p:sp>
              <p:nvSpPr>
                <p:cNvPr id="11282" name="Object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62525" y="3379101"/>
                  <a:ext cx="949744" cy="338613"/>
                </a:xfrm>
                <a:prstGeom prst="rect">
                  <a:avLst/>
                </a:prstGeom>
                <a:blipFill>
                  <a:blip r:embed="rId3"/>
                  <a:stretch>
                    <a:fillRect b="-3636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283" name="Line 81"/>
            <p:cNvSpPr>
              <a:spLocks noChangeShapeType="1"/>
            </p:cNvSpPr>
            <p:nvPr/>
          </p:nvSpPr>
          <p:spPr bwMode="auto">
            <a:xfrm flipV="1">
              <a:off x="4808956" y="3264381"/>
              <a:ext cx="227013" cy="320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1271" name="Text Box 83"/>
          <p:cNvSpPr txBox="1">
            <a:spLocks noChangeArrowheads="1"/>
          </p:cNvSpPr>
          <p:nvPr/>
        </p:nvSpPr>
        <p:spPr bwMode="auto">
          <a:xfrm>
            <a:off x="6915571" y="3460754"/>
            <a:ext cx="418147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ru-RU" sz="2000" b="1" dirty="0">
                <a:solidFill>
                  <a:srgbClr val="FF3300"/>
                </a:solidFill>
              </a:rPr>
              <a:t>Главные максимумы</a:t>
            </a:r>
            <a:r>
              <a:rPr lang="ru-RU" sz="2000" b="1" dirty="0">
                <a:solidFill>
                  <a:srgbClr val="000000"/>
                </a:solidFill>
              </a:rPr>
              <a:t> возникают в результате конструктивной интерференции волн, выходящих из </a:t>
            </a:r>
            <a:r>
              <a:rPr lang="ru-RU" sz="2000" b="1" dirty="0">
                <a:solidFill>
                  <a:srgbClr val="FF3300"/>
                </a:solidFill>
              </a:rPr>
              <a:t>соответствующих точек всех щелей</a:t>
            </a:r>
            <a:r>
              <a:rPr lang="ru-RU" sz="2000" b="1" dirty="0">
                <a:solidFill>
                  <a:srgbClr val="000000"/>
                </a:solidFill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73" name="Text Box 85"/>
              <p:cNvSpPr txBox="1">
                <a:spLocks noChangeArrowheads="1"/>
              </p:cNvSpPr>
              <p:nvPr/>
            </p:nvSpPr>
            <p:spPr bwMode="auto">
              <a:xfrm>
                <a:off x="6916320" y="1648273"/>
                <a:ext cx="4045594" cy="8617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ru-RU" sz="2000" b="1" dirty="0">
                    <a:solidFill>
                      <a:srgbClr val="000000"/>
                    </a:solidFill>
                  </a:rPr>
                  <a:t>Условия  </a:t>
                </a:r>
                <a:r>
                  <a:rPr lang="ru-RU" sz="2000" b="1" dirty="0">
                    <a:solidFill>
                      <a:srgbClr val="FF3300"/>
                    </a:solidFill>
                  </a:rPr>
                  <a:t>главных максимумов</a:t>
                </a:r>
                <a:r>
                  <a:rPr lang="ru-RU" sz="2000" b="1" dirty="0">
                    <a:solidFill>
                      <a:srgbClr val="000000"/>
                    </a:solidFill>
                  </a:rPr>
                  <a:t>:</a:t>
                </a:r>
              </a:p>
              <a:p>
                <a:pPr eaLnBrk="0" hangingPunct="0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func>
                      <m:func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=±</m:t>
                    </m:r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ru-RU" sz="2000" dirty="0"/>
                  <a:t>,  </a:t>
                </a:r>
                <a:r>
                  <a:rPr lang="en-US" sz="2000" i="1" dirty="0">
                    <a:solidFill>
                      <a:srgbClr val="000000"/>
                    </a:solidFill>
                  </a:rPr>
                  <a:t>k </a:t>
                </a:r>
                <a:r>
                  <a:rPr lang="en-US" sz="2000" dirty="0">
                    <a:solidFill>
                      <a:srgbClr val="000000"/>
                    </a:solidFill>
                  </a:rPr>
                  <a:t>= 1,  2, </a:t>
                </a:r>
                <a:r>
                  <a:rPr lang="ru-RU" sz="2000" dirty="0">
                    <a:solidFill>
                      <a:srgbClr val="000000"/>
                    </a:solidFill>
                  </a:rPr>
                  <a:t> </a:t>
                </a:r>
                <a:r>
                  <a:rPr lang="en-US" sz="2000" dirty="0">
                    <a:solidFill>
                      <a:srgbClr val="000000"/>
                    </a:solidFill>
                  </a:rPr>
                  <a:t>3, … </a:t>
                </a:r>
                <a:endParaRPr lang="ru-RU" sz="2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1273" name="Text 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16320" y="1648273"/>
                <a:ext cx="4045594" cy="861774"/>
              </a:xfrm>
              <a:prstGeom prst="rect">
                <a:avLst/>
              </a:prstGeom>
              <a:blipFill>
                <a:blip r:embed="rId4"/>
                <a:stretch>
                  <a:fillRect l="-1659" t="-3521" b="-112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00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29E5A6-B6FA-425B-B1C6-151177D03BED}"/>
                  </a:ext>
                </a:extLst>
              </p:cNvPr>
              <p:cNvSpPr txBox="1"/>
              <p:nvPr/>
            </p:nvSpPr>
            <p:spPr>
              <a:xfrm>
                <a:off x="560070" y="748875"/>
                <a:ext cx="7349490" cy="11880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Приближение Френеля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дифракции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′~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Открыто небольшое число зон Френеля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(например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мм,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600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нм)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29E5A6-B6FA-425B-B1C6-151177D03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" y="748875"/>
                <a:ext cx="7349490" cy="1188018"/>
              </a:xfrm>
              <a:prstGeom prst="rect">
                <a:avLst/>
              </a:prstGeom>
              <a:blipFill>
                <a:blip r:embed="rId2"/>
                <a:stretch>
                  <a:fillRect l="-912" b="-82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963ACD0-783E-46FE-9FFC-D45895CAC21F}"/>
                  </a:ext>
                </a:extLst>
              </p:cNvPr>
              <p:cNvSpPr txBox="1"/>
              <p:nvPr/>
            </p:nvSpPr>
            <p:spPr>
              <a:xfrm>
                <a:off x="7775448" y="1171976"/>
                <a:ext cx="3856482" cy="5724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этом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′2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den>
                    </m:f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≪1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963ACD0-783E-46FE-9FFC-D45895CAC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5448" y="1171976"/>
                <a:ext cx="3856482" cy="572464"/>
              </a:xfrm>
              <a:prstGeom prst="rect">
                <a:avLst/>
              </a:prstGeom>
              <a:blipFill>
                <a:blip r:embed="rId3"/>
                <a:stretch>
                  <a:fillRect l="-1741" b="-6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62A050-6354-4527-BA5B-3BB11F925545}"/>
                  </a:ext>
                </a:extLst>
              </p:cNvPr>
              <p:cNvSpPr txBox="1"/>
              <p:nvPr/>
            </p:nvSpPr>
            <p:spPr>
              <a:xfrm>
                <a:off x="560070" y="2161562"/>
                <a:ext cx="3710178" cy="709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′2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62A050-6354-4527-BA5B-3BB11F925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" y="2161562"/>
                <a:ext cx="3710178" cy="7099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16E7C46-328B-4138-9523-6C583C5984F3}"/>
                  </a:ext>
                </a:extLst>
              </p:cNvPr>
              <p:cNvSpPr txBox="1"/>
              <p:nvPr/>
            </p:nvSpPr>
            <p:spPr>
              <a:xfrm>
                <a:off x="4573270" y="2161562"/>
                <a:ext cx="7718679" cy="7098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′2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</m:e>
                      </m:ra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16E7C46-328B-4138-9523-6C583C598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270" y="2161562"/>
                <a:ext cx="7718679" cy="7098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06E182B-3089-4D75-8A45-7DDFAE45DCE6}"/>
              </a:ext>
            </a:extLst>
          </p:cNvPr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052C9E-E32C-4502-8D81-11409FAC1E32}"/>
                  </a:ext>
                </a:extLst>
              </p:cNvPr>
              <p:cNvSpPr txBox="1"/>
              <p:nvPr/>
            </p:nvSpPr>
            <p:spPr>
              <a:xfrm>
                <a:off x="560070" y="3202632"/>
                <a:ext cx="7666714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: 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nary>
                      <m:nary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p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𝑑𝑟</m:t>
                        </m:r>
                        <m:r>
                          <a:rPr lang="en-US" sz="2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sz="2000" smtClean="0">
                            <a:latin typeface="Cambria Math" panose="02040503050406030204" pitchFamily="18" charset="0"/>
                          </a:rPr>
                          <m:t>exp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den>
                                </m:f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</m:nary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</m:t>
                        </m:r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sSup>
                                  <m:sSupPr>
                                    <m:ctrlPr>
                                      <a:rPr lang="en-US" sz="20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sz="20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0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0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ru-RU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   </a:t>
                </a:r>
                <a:endParaRPr lang="ru-RU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052C9E-E32C-4502-8D81-11409FAC1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" y="3202632"/>
                <a:ext cx="7666714" cy="7838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DEA350E8-176E-47AB-8809-5CAB0212842D}"/>
              </a:ext>
            </a:extLst>
          </p:cNvPr>
          <p:cNvGrpSpPr/>
          <p:nvPr/>
        </p:nvGrpSpPr>
        <p:grpSpPr>
          <a:xfrm>
            <a:off x="718870" y="4441467"/>
            <a:ext cx="3392577" cy="1896743"/>
            <a:chOff x="718870" y="4441467"/>
            <a:chExt cx="3392577" cy="1896743"/>
          </a:xfrm>
        </p:grpSpPr>
        <p:sp>
          <p:nvSpPr>
            <p:cNvPr id="12" name="Дуга 11">
              <a:extLst>
                <a:ext uri="{FF2B5EF4-FFF2-40B4-BE49-F238E27FC236}">
                  <a16:creationId xmlns:a16="http://schemas.microsoft.com/office/drawing/2014/main" id="{7D2A1C8C-9BE6-4209-B183-1CA72637C095}"/>
                </a:ext>
              </a:extLst>
            </p:cNvPr>
            <p:cNvSpPr/>
            <p:nvPr/>
          </p:nvSpPr>
          <p:spPr>
            <a:xfrm>
              <a:off x="718870" y="4441467"/>
              <a:ext cx="1800000" cy="1800000"/>
            </a:xfrm>
            <a:prstGeom prst="arc">
              <a:avLst>
                <a:gd name="adj1" fmla="val 13472439"/>
                <a:gd name="adj2" fmla="val 5373293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AED369B9-3B4A-45A8-9AB6-F60A91F8CAC6}"/>
                </a:ext>
              </a:extLst>
            </p:cNvPr>
            <p:cNvSpPr/>
            <p:nvPr/>
          </p:nvSpPr>
          <p:spPr>
            <a:xfrm>
              <a:off x="1585910" y="5283387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0ED56D9-39B5-475A-B67D-1EAD030C22F1}"/>
                    </a:ext>
                  </a:extLst>
                </p:cNvPr>
                <p:cNvSpPr txBox="1"/>
                <p:nvPr/>
              </p:nvSpPr>
              <p:spPr>
                <a:xfrm>
                  <a:off x="1377149" y="5198887"/>
                  <a:ext cx="13394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0ED56D9-39B5-475A-B67D-1EAD030C22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7149" y="5198887"/>
                  <a:ext cx="133947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5455" r="-36364" b="-888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2A93691-F6DE-498E-B1D5-6E22DA4A1D55}"/>
                    </a:ext>
                  </a:extLst>
                </p:cNvPr>
                <p:cNvSpPr txBox="1"/>
                <p:nvPr/>
              </p:nvSpPr>
              <p:spPr>
                <a:xfrm>
                  <a:off x="1377149" y="6061211"/>
                  <a:ext cx="18114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2A93691-F6DE-498E-B1D5-6E22DA4A1D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7149" y="6061211"/>
                  <a:ext cx="181140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33333" r="-26667" b="-652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0C5083B4-029E-4FEF-8E5D-5CC3354F829D}"/>
                </a:ext>
              </a:extLst>
            </p:cNvPr>
            <p:cNvCxnSpPr>
              <a:endCxn id="13" idx="1"/>
            </p:cNvCxnSpPr>
            <p:nvPr/>
          </p:nvCxnSpPr>
          <p:spPr>
            <a:xfrm>
              <a:off x="972870" y="4715787"/>
              <a:ext cx="628856" cy="5834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8BDC0BAA-3E9E-43B4-8073-CAD34CBD3211}"/>
                </a:ext>
              </a:extLst>
            </p:cNvPr>
            <p:cNvCxnSpPr>
              <a:cxnSpLocks/>
              <a:stCxn id="12" idx="2"/>
              <a:endCxn id="13" idx="4"/>
            </p:cNvCxnSpPr>
            <p:nvPr/>
          </p:nvCxnSpPr>
          <p:spPr>
            <a:xfrm flipV="1">
              <a:off x="1625862" y="5391387"/>
              <a:ext cx="14048" cy="850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F9847C41-2AC7-41C6-9F5C-A0F4BE2A60F3}"/>
                    </a:ext>
                  </a:extLst>
                </p:cNvPr>
                <p:cNvSpPr txBox="1"/>
                <p:nvPr/>
              </p:nvSpPr>
              <p:spPr>
                <a:xfrm>
                  <a:off x="2662076" y="4575646"/>
                  <a:ext cx="1449371" cy="48013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ru-RU" sz="2000" dirty="0">
                      <a:ea typeface="Cambria Math" panose="02040503050406030204" pitchFamily="18" charset="0"/>
                    </a:rPr>
                    <a:t>Дуга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a14:m>
                  <a:endParaRPr lang="ru-RU" sz="20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F9847C41-2AC7-41C6-9F5C-A0F4BE2A60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2076" y="4575646"/>
                  <a:ext cx="1449371" cy="480131"/>
                </a:xfrm>
                <a:prstGeom prst="rect">
                  <a:avLst/>
                </a:prstGeom>
                <a:blipFill>
                  <a:blip r:embed="rId9"/>
                  <a:stretch>
                    <a:fillRect l="-10970" b="-1923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Прямая со стрелкой 29">
              <a:extLst>
                <a:ext uri="{FF2B5EF4-FFF2-40B4-BE49-F238E27FC236}">
                  <a16:creationId xmlns:a16="http://schemas.microsoft.com/office/drawing/2014/main" id="{50EB64F7-649C-4BA2-BC48-4E2559EDDC02}"/>
                </a:ext>
              </a:extLst>
            </p:cNvPr>
            <p:cNvCxnSpPr>
              <a:stCxn id="12" idx="2"/>
            </p:cNvCxnSpPr>
            <p:nvPr/>
          </p:nvCxnSpPr>
          <p:spPr>
            <a:xfrm flipH="1" flipV="1">
              <a:off x="972870" y="4715787"/>
              <a:ext cx="652992" cy="152565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CF2A563E-D4E4-4AA1-8E7F-1F18BAF8597D}"/>
                    </a:ext>
                  </a:extLst>
                </p:cNvPr>
                <p:cNvSpPr txBox="1"/>
                <p:nvPr/>
              </p:nvSpPr>
              <p:spPr>
                <a:xfrm>
                  <a:off x="1027733" y="5389839"/>
                  <a:ext cx="20621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CF2A563E-D4E4-4AA1-8E7F-1F18BAF859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733" y="5389839"/>
                  <a:ext cx="206210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30303" r="-24242" b="-652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22BC4912-83A5-4750-9511-1E8B074BD53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359" y="4317633"/>
            <a:ext cx="52768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70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68"/>
          <p:cNvSpPr>
            <a:spLocks noGrp="1" noChangeArrowheads="1"/>
          </p:cNvSpPr>
          <p:nvPr>
            <p:ph type="title"/>
          </p:nvPr>
        </p:nvSpPr>
        <p:spPr>
          <a:xfrm>
            <a:off x="2209800" y="489090"/>
            <a:ext cx="7772400" cy="58578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Геометрический смысл условия главных минимумов</a:t>
            </a:r>
          </a:p>
        </p:txBody>
      </p:sp>
      <p:sp>
        <p:nvSpPr>
          <p:cNvPr id="10257" name="Text Box 81"/>
          <p:cNvSpPr txBox="1">
            <a:spLocks noChangeArrowheads="1"/>
          </p:cNvSpPr>
          <p:nvPr/>
        </p:nvSpPr>
        <p:spPr bwMode="auto">
          <a:xfrm>
            <a:off x="6733679" y="3932582"/>
            <a:ext cx="41259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ru-RU" sz="2000" b="1" dirty="0">
                <a:solidFill>
                  <a:srgbClr val="FF3300"/>
                </a:solidFill>
              </a:rPr>
              <a:t>Главные минимумы</a:t>
            </a:r>
            <a:r>
              <a:rPr lang="ru-RU" sz="2000" b="1" dirty="0">
                <a:solidFill>
                  <a:srgbClr val="000000"/>
                </a:solidFill>
              </a:rPr>
              <a:t> возникают в результате деструктивной интерференции волн, выходящих из каждой  </a:t>
            </a:r>
            <a:r>
              <a:rPr lang="ru-RU" sz="2000" b="1" dirty="0">
                <a:solidFill>
                  <a:srgbClr val="FF3300"/>
                </a:solidFill>
              </a:rPr>
              <a:t>отдельно взятой щели</a:t>
            </a:r>
            <a:r>
              <a:rPr lang="ru-RU" sz="2000" b="1" dirty="0">
                <a:solidFill>
                  <a:srgbClr val="000000"/>
                </a:solidFill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58" name="Text Box 82"/>
              <p:cNvSpPr txBox="1">
                <a:spLocks noChangeArrowheads="1"/>
              </p:cNvSpPr>
              <p:nvPr/>
            </p:nvSpPr>
            <p:spPr bwMode="auto">
              <a:xfrm>
                <a:off x="6738984" y="2072843"/>
                <a:ext cx="3825875" cy="8617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ru-RU" sz="2000" b="1" dirty="0">
                    <a:solidFill>
                      <a:srgbClr val="000000"/>
                    </a:solidFill>
                  </a:rPr>
                  <a:t>Условия  </a:t>
                </a:r>
                <a:r>
                  <a:rPr lang="ru-RU" sz="2000" b="1" dirty="0">
                    <a:solidFill>
                      <a:srgbClr val="FF3300"/>
                    </a:solidFill>
                  </a:rPr>
                  <a:t>главных минимумов</a:t>
                </a:r>
                <a:r>
                  <a:rPr lang="ru-RU" sz="2000" b="1" dirty="0">
                    <a:solidFill>
                      <a:srgbClr val="000000"/>
                    </a:solidFill>
                  </a:rPr>
                  <a:t>:</a:t>
                </a:r>
              </a:p>
              <a:p>
                <a:pPr eaLnBrk="0" hangingPunct="0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func>
                      <m:func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=±</m:t>
                        </m:r>
                        <m:r>
                          <a:rPr lang="ru-RU" sz="20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ru-RU" sz="20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func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=1,</m:t>
                    </m:r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2,</m:t>
                    </m:r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3...</m:t>
                    </m:r>
                  </m:oMath>
                </a14:m>
                <a:endParaRPr lang="ru-RU" sz="2000" dirty="0"/>
              </a:p>
            </p:txBody>
          </p:sp>
        </mc:Choice>
        <mc:Fallback>
          <p:sp>
            <p:nvSpPr>
              <p:cNvPr id="10258" name="Text 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8984" y="2072843"/>
                <a:ext cx="3825875" cy="861774"/>
              </a:xfrm>
              <a:prstGeom prst="rect">
                <a:avLst/>
              </a:prstGeom>
              <a:blipFill>
                <a:blip r:embed="rId2"/>
                <a:stretch>
                  <a:fillRect l="-1592" t="-3546" b="-120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 txBox="1"/>
          <p:nvPr/>
        </p:nvSpPr>
        <p:spPr bwMode="auto">
          <a:xfrm>
            <a:off x="7419975" y="5978525"/>
            <a:ext cx="1438275" cy="396875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/>
            <a:endParaRPr lang="ru-RU" dirty="0"/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E84D13A6-2D2E-46F2-90C3-7F6B1C8969E6}"/>
              </a:ext>
            </a:extLst>
          </p:cNvPr>
          <p:cNvGrpSpPr/>
          <p:nvPr/>
        </p:nvGrpSpPr>
        <p:grpSpPr>
          <a:xfrm>
            <a:off x="731396" y="1758951"/>
            <a:ext cx="4721621" cy="4616449"/>
            <a:chOff x="734966" y="1752461"/>
            <a:chExt cx="4721621" cy="4616449"/>
          </a:xfrm>
        </p:grpSpPr>
        <p:grpSp>
          <p:nvGrpSpPr>
            <p:cNvPr id="10243" name="Group 2"/>
            <p:cNvGrpSpPr>
              <a:grpSpLocks/>
            </p:cNvGrpSpPr>
            <p:nvPr/>
          </p:nvGrpSpPr>
          <p:grpSpPr bwMode="auto">
            <a:xfrm>
              <a:off x="1319167" y="3078024"/>
              <a:ext cx="3906837" cy="47625"/>
              <a:chOff x="912" y="816"/>
              <a:chExt cx="4272" cy="48"/>
            </a:xfrm>
          </p:grpSpPr>
          <p:sp>
            <p:nvSpPr>
              <p:cNvPr id="10312" name="Rectangle 3"/>
              <p:cNvSpPr>
                <a:spLocks noChangeArrowheads="1"/>
              </p:cNvSpPr>
              <p:nvPr/>
            </p:nvSpPr>
            <p:spPr bwMode="auto">
              <a:xfrm>
                <a:off x="912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3" name="Rectangle 4"/>
              <p:cNvSpPr>
                <a:spLocks noChangeArrowheads="1"/>
              </p:cNvSpPr>
              <p:nvPr/>
            </p:nvSpPr>
            <p:spPr bwMode="auto">
              <a:xfrm>
                <a:off x="1680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4" name="Rectangle 5"/>
              <p:cNvSpPr>
                <a:spLocks noChangeArrowheads="1"/>
              </p:cNvSpPr>
              <p:nvPr/>
            </p:nvSpPr>
            <p:spPr bwMode="auto">
              <a:xfrm>
                <a:off x="2448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5" name="Rectangle 6"/>
              <p:cNvSpPr>
                <a:spLocks noChangeArrowheads="1"/>
              </p:cNvSpPr>
              <p:nvPr/>
            </p:nvSpPr>
            <p:spPr bwMode="auto">
              <a:xfrm>
                <a:off x="3216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6" name="Rectangle 7"/>
              <p:cNvSpPr>
                <a:spLocks noChangeArrowheads="1"/>
              </p:cNvSpPr>
              <p:nvPr/>
            </p:nvSpPr>
            <p:spPr bwMode="auto">
              <a:xfrm>
                <a:off x="3984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17" name="Rectangle 8"/>
              <p:cNvSpPr>
                <a:spLocks noChangeArrowheads="1"/>
              </p:cNvSpPr>
              <p:nvPr/>
            </p:nvSpPr>
            <p:spPr bwMode="auto">
              <a:xfrm>
                <a:off x="4752" y="816"/>
                <a:ext cx="432" cy="4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244" name="Group 86"/>
            <p:cNvGrpSpPr>
              <a:grpSpLocks/>
            </p:cNvGrpSpPr>
            <p:nvPr/>
          </p:nvGrpSpPr>
          <p:grpSpPr bwMode="auto">
            <a:xfrm>
              <a:off x="842917" y="1752461"/>
              <a:ext cx="4275137" cy="684213"/>
              <a:chOff x="303" y="684"/>
              <a:chExt cx="2693" cy="431"/>
            </a:xfrm>
          </p:grpSpPr>
          <p:grpSp>
            <p:nvGrpSpPr>
              <p:cNvPr id="10281" name="Group 71"/>
              <p:cNvGrpSpPr>
                <a:grpSpLocks/>
              </p:cNvGrpSpPr>
              <p:nvPr/>
            </p:nvGrpSpPr>
            <p:grpSpPr bwMode="auto">
              <a:xfrm>
                <a:off x="673" y="684"/>
                <a:ext cx="2323" cy="431"/>
                <a:chOff x="681" y="829"/>
                <a:chExt cx="2323" cy="178"/>
              </a:xfrm>
            </p:grpSpPr>
            <p:sp>
              <p:nvSpPr>
                <p:cNvPr id="10283" name="Line 13"/>
                <p:cNvSpPr>
                  <a:spLocks noChangeShapeType="1"/>
                </p:cNvSpPr>
                <p:nvPr/>
              </p:nvSpPr>
              <p:spPr bwMode="auto">
                <a:xfrm>
                  <a:off x="681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84" name="Line 14"/>
                <p:cNvSpPr>
                  <a:spLocks noChangeShapeType="1"/>
                </p:cNvSpPr>
                <p:nvPr/>
              </p:nvSpPr>
              <p:spPr bwMode="auto">
                <a:xfrm>
                  <a:off x="764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85" name="Line 15"/>
                <p:cNvSpPr>
                  <a:spLocks noChangeShapeType="1"/>
                </p:cNvSpPr>
                <p:nvPr/>
              </p:nvSpPr>
              <p:spPr bwMode="auto">
                <a:xfrm>
                  <a:off x="847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86" name="Line 16"/>
                <p:cNvSpPr>
                  <a:spLocks noChangeShapeType="1"/>
                </p:cNvSpPr>
                <p:nvPr/>
              </p:nvSpPr>
              <p:spPr bwMode="auto">
                <a:xfrm>
                  <a:off x="930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87" name="Line 17"/>
                <p:cNvSpPr>
                  <a:spLocks noChangeShapeType="1"/>
                </p:cNvSpPr>
                <p:nvPr/>
              </p:nvSpPr>
              <p:spPr bwMode="auto">
                <a:xfrm>
                  <a:off x="1013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88" name="Line 18"/>
                <p:cNvSpPr>
                  <a:spLocks noChangeShapeType="1"/>
                </p:cNvSpPr>
                <p:nvPr/>
              </p:nvSpPr>
              <p:spPr bwMode="auto">
                <a:xfrm>
                  <a:off x="1096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89" name="Line 19"/>
                <p:cNvSpPr>
                  <a:spLocks noChangeShapeType="1"/>
                </p:cNvSpPr>
                <p:nvPr/>
              </p:nvSpPr>
              <p:spPr bwMode="auto">
                <a:xfrm>
                  <a:off x="1179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90" name="Line 20"/>
                <p:cNvSpPr>
                  <a:spLocks noChangeShapeType="1"/>
                </p:cNvSpPr>
                <p:nvPr/>
              </p:nvSpPr>
              <p:spPr bwMode="auto">
                <a:xfrm>
                  <a:off x="1262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91" name="Line 21"/>
                <p:cNvSpPr>
                  <a:spLocks noChangeShapeType="1"/>
                </p:cNvSpPr>
                <p:nvPr/>
              </p:nvSpPr>
              <p:spPr bwMode="auto">
                <a:xfrm>
                  <a:off x="1345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92" name="Line 22"/>
                <p:cNvSpPr>
                  <a:spLocks noChangeShapeType="1"/>
                </p:cNvSpPr>
                <p:nvPr/>
              </p:nvSpPr>
              <p:spPr bwMode="auto">
                <a:xfrm>
                  <a:off x="1428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93" name="Line 23"/>
                <p:cNvSpPr>
                  <a:spLocks noChangeShapeType="1"/>
                </p:cNvSpPr>
                <p:nvPr/>
              </p:nvSpPr>
              <p:spPr bwMode="auto">
                <a:xfrm>
                  <a:off x="1511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94" name="Line 25"/>
                <p:cNvSpPr>
                  <a:spLocks noChangeShapeType="1"/>
                </p:cNvSpPr>
                <p:nvPr/>
              </p:nvSpPr>
              <p:spPr bwMode="auto">
                <a:xfrm>
                  <a:off x="1594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95" name="Line 26"/>
                <p:cNvSpPr>
                  <a:spLocks noChangeShapeType="1"/>
                </p:cNvSpPr>
                <p:nvPr/>
              </p:nvSpPr>
              <p:spPr bwMode="auto">
                <a:xfrm>
                  <a:off x="1677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96" name="Line 27"/>
                <p:cNvSpPr>
                  <a:spLocks noChangeShapeType="1"/>
                </p:cNvSpPr>
                <p:nvPr/>
              </p:nvSpPr>
              <p:spPr bwMode="auto">
                <a:xfrm>
                  <a:off x="1760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97" name="Line 28"/>
                <p:cNvSpPr>
                  <a:spLocks noChangeShapeType="1"/>
                </p:cNvSpPr>
                <p:nvPr/>
              </p:nvSpPr>
              <p:spPr bwMode="auto">
                <a:xfrm>
                  <a:off x="1843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98" name="Line 29"/>
                <p:cNvSpPr>
                  <a:spLocks noChangeShapeType="1"/>
                </p:cNvSpPr>
                <p:nvPr/>
              </p:nvSpPr>
              <p:spPr bwMode="auto">
                <a:xfrm>
                  <a:off x="1926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299" name="Line 30"/>
                <p:cNvSpPr>
                  <a:spLocks noChangeShapeType="1"/>
                </p:cNvSpPr>
                <p:nvPr/>
              </p:nvSpPr>
              <p:spPr bwMode="auto">
                <a:xfrm>
                  <a:off x="2009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00" name="Line 31"/>
                <p:cNvSpPr>
                  <a:spLocks noChangeShapeType="1"/>
                </p:cNvSpPr>
                <p:nvPr/>
              </p:nvSpPr>
              <p:spPr bwMode="auto">
                <a:xfrm>
                  <a:off x="2091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01" name="Line 32"/>
                <p:cNvSpPr>
                  <a:spLocks noChangeShapeType="1"/>
                </p:cNvSpPr>
                <p:nvPr/>
              </p:nvSpPr>
              <p:spPr bwMode="auto">
                <a:xfrm>
                  <a:off x="2174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02" name="Line 33"/>
                <p:cNvSpPr>
                  <a:spLocks noChangeShapeType="1"/>
                </p:cNvSpPr>
                <p:nvPr/>
              </p:nvSpPr>
              <p:spPr bwMode="auto">
                <a:xfrm>
                  <a:off x="2257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03" name="Line 34"/>
                <p:cNvSpPr>
                  <a:spLocks noChangeShapeType="1"/>
                </p:cNvSpPr>
                <p:nvPr/>
              </p:nvSpPr>
              <p:spPr bwMode="auto">
                <a:xfrm>
                  <a:off x="2340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04" name="Line 35"/>
                <p:cNvSpPr>
                  <a:spLocks noChangeShapeType="1"/>
                </p:cNvSpPr>
                <p:nvPr/>
              </p:nvSpPr>
              <p:spPr bwMode="auto">
                <a:xfrm>
                  <a:off x="2423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05" name="Line 36"/>
                <p:cNvSpPr>
                  <a:spLocks noChangeShapeType="1"/>
                </p:cNvSpPr>
                <p:nvPr/>
              </p:nvSpPr>
              <p:spPr bwMode="auto">
                <a:xfrm>
                  <a:off x="2506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06" name="Line 37"/>
                <p:cNvSpPr>
                  <a:spLocks noChangeShapeType="1"/>
                </p:cNvSpPr>
                <p:nvPr/>
              </p:nvSpPr>
              <p:spPr bwMode="auto">
                <a:xfrm>
                  <a:off x="2589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07" name="Line 38"/>
                <p:cNvSpPr>
                  <a:spLocks noChangeShapeType="1"/>
                </p:cNvSpPr>
                <p:nvPr/>
              </p:nvSpPr>
              <p:spPr bwMode="auto">
                <a:xfrm>
                  <a:off x="2672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08" name="Line 39"/>
                <p:cNvSpPr>
                  <a:spLocks noChangeShapeType="1"/>
                </p:cNvSpPr>
                <p:nvPr/>
              </p:nvSpPr>
              <p:spPr bwMode="auto">
                <a:xfrm>
                  <a:off x="2755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09" name="Line 40"/>
                <p:cNvSpPr>
                  <a:spLocks noChangeShapeType="1"/>
                </p:cNvSpPr>
                <p:nvPr/>
              </p:nvSpPr>
              <p:spPr bwMode="auto">
                <a:xfrm>
                  <a:off x="2838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10" name="Line 41"/>
                <p:cNvSpPr>
                  <a:spLocks noChangeShapeType="1"/>
                </p:cNvSpPr>
                <p:nvPr/>
              </p:nvSpPr>
              <p:spPr bwMode="auto">
                <a:xfrm>
                  <a:off x="2921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11" name="Line 42"/>
                <p:cNvSpPr>
                  <a:spLocks noChangeShapeType="1"/>
                </p:cNvSpPr>
                <p:nvPr/>
              </p:nvSpPr>
              <p:spPr bwMode="auto">
                <a:xfrm>
                  <a:off x="3004" y="829"/>
                  <a:ext cx="0" cy="178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0282" name="Text Box 52"/>
              <p:cNvSpPr txBox="1">
                <a:spLocks noChangeArrowheads="1"/>
              </p:cNvSpPr>
              <p:nvPr/>
            </p:nvSpPr>
            <p:spPr bwMode="auto">
              <a:xfrm>
                <a:off x="303" y="766"/>
                <a:ext cx="22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00"/>
                    </a:solidFill>
                    <a:latin typeface="Symbol" pitchFamily="18" charset="2"/>
                  </a:rPr>
                  <a:t>l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277" name="Line 45"/>
            <p:cNvSpPr>
              <a:spLocks noChangeShapeType="1"/>
            </p:cNvSpPr>
            <p:nvPr/>
          </p:nvSpPr>
          <p:spPr bwMode="auto">
            <a:xfrm flipH="1" flipV="1">
              <a:off x="2422480" y="2851011"/>
              <a:ext cx="0" cy="2825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78" name="Line 46"/>
            <p:cNvSpPr>
              <a:spLocks noChangeShapeType="1"/>
            </p:cNvSpPr>
            <p:nvPr/>
          </p:nvSpPr>
          <p:spPr bwMode="auto">
            <a:xfrm flipV="1">
              <a:off x="2716167" y="2846249"/>
              <a:ext cx="0" cy="2825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80" name="Text Box 54"/>
            <p:cNvSpPr txBox="1">
              <a:spLocks noChangeArrowheads="1"/>
            </p:cNvSpPr>
            <p:nvPr/>
          </p:nvSpPr>
          <p:spPr bwMode="auto">
            <a:xfrm>
              <a:off x="2405017" y="2555734"/>
              <a:ext cx="3111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ru-RU" sz="2000" b="1" i="1" dirty="0">
                  <a:solidFill>
                    <a:srgbClr val="000000"/>
                  </a:solidFill>
                </a:rPr>
                <a:t>b</a:t>
              </a:r>
              <a:endParaRPr lang="ru-RU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10246" name="Group 77"/>
            <p:cNvGrpSpPr>
              <a:grpSpLocks/>
            </p:cNvGrpSpPr>
            <p:nvPr/>
          </p:nvGrpSpPr>
          <p:grpSpPr bwMode="auto">
            <a:xfrm>
              <a:off x="3827416" y="2555735"/>
              <a:ext cx="703262" cy="577850"/>
              <a:chOff x="2199" y="1182"/>
              <a:chExt cx="443" cy="364"/>
            </a:xfrm>
          </p:grpSpPr>
          <p:sp>
            <p:nvSpPr>
              <p:cNvPr id="10272" name="Line 47"/>
              <p:cNvSpPr>
                <a:spLocks noChangeShapeType="1"/>
              </p:cNvSpPr>
              <p:nvPr/>
            </p:nvSpPr>
            <p:spPr bwMode="auto">
              <a:xfrm flipV="1">
                <a:off x="2199" y="1386"/>
                <a:ext cx="0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3" name="Line 48"/>
              <p:cNvSpPr>
                <a:spLocks noChangeShapeType="1"/>
              </p:cNvSpPr>
              <p:nvPr/>
            </p:nvSpPr>
            <p:spPr bwMode="auto">
              <a:xfrm flipV="1">
                <a:off x="2642" y="1383"/>
                <a:ext cx="0" cy="1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4" name="Line 51"/>
              <p:cNvSpPr>
                <a:spLocks noChangeShapeType="1"/>
              </p:cNvSpPr>
              <p:nvPr/>
            </p:nvSpPr>
            <p:spPr bwMode="auto">
              <a:xfrm>
                <a:off x="2208" y="1430"/>
                <a:ext cx="4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5" name="Text Box 55"/>
              <p:cNvSpPr txBox="1">
                <a:spLocks noChangeArrowheads="1"/>
              </p:cNvSpPr>
              <p:nvPr/>
            </p:nvSpPr>
            <p:spPr bwMode="auto">
              <a:xfrm>
                <a:off x="2309" y="1182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 sz="2000" b="1" i="1">
                    <a:solidFill>
                      <a:srgbClr val="000000"/>
                    </a:solidFill>
                  </a:rPr>
                  <a:t>d</a:t>
                </a:r>
                <a:endParaRPr lang="ru-RU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247" name="Group 72"/>
            <p:cNvGrpSpPr>
              <a:grpSpLocks/>
            </p:cNvGrpSpPr>
            <p:nvPr/>
          </p:nvGrpSpPr>
          <p:grpSpPr bwMode="auto">
            <a:xfrm>
              <a:off x="755604" y="3695560"/>
              <a:ext cx="4697413" cy="457200"/>
              <a:chOff x="232" y="1900"/>
              <a:chExt cx="2959" cy="288"/>
            </a:xfrm>
          </p:grpSpPr>
          <p:sp>
            <p:nvSpPr>
              <p:cNvPr id="10270" name="Line 9"/>
              <p:cNvSpPr>
                <a:spLocks noChangeShapeType="1"/>
              </p:cNvSpPr>
              <p:nvPr/>
            </p:nvSpPr>
            <p:spPr bwMode="auto">
              <a:xfrm>
                <a:off x="480" y="2043"/>
                <a:ext cx="271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71" name="Text Box 56"/>
              <p:cNvSpPr txBox="1">
                <a:spLocks noChangeArrowheads="1"/>
              </p:cNvSpPr>
              <p:nvPr/>
            </p:nvSpPr>
            <p:spPr bwMode="auto">
              <a:xfrm>
                <a:off x="232" y="1900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00"/>
                    </a:solidFill>
                  </a:rPr>
                  <a:t>Л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248" name="Group 73"/>
            <p:cNvGrpSpPr>
              <a:grpSpLocks/>
            </p:cNvGrpSpPr>
            <p:nvPr/>
          </p:nvGrpSpPr>
          <p:grpSpPr bwMode="auto">
            <a:xfrm>
              <a:off x="734966" y="5559285"/>
              <a:ext cx="4692650" cy="457200"/>
              <a:chOff x="235" y="3082"/>
              <a:chExt cx="2956" cy="288"/>
            </a:xfrm>
          </p:grpSpPr>
          <p:sp>
            <p:nvSpPr>
              <p:cNvPr id="10268" name="Rectangle 10"/>
              <p:cNvSpPr>
                <a:spLocks noChangeArrowheads="1"/>
              </p:cNvSpPr>
              <p:nvPr/>
            </p:nvSpPr>
            <p:spPr bwMode="auto">
              <a:xfrm>
                <a:off x="508" y="3197"/>
                <a:ext cx="2683" cy="29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9" name="Text Box 57"/>
              <p:cNvSpPr txBox="1">
                <a:spLocks noChangeArrowheads="1"/>
              </p:cNvSpPr>
              <p:nvPr/>
            </p:nvSpPr>
            <p:spPr bwMode="auto">
              <a:xfrm>
                <a:off x="235" y="3082"/>
                <a:ext cx="2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00"/>
                    </a:solidFill>
                  </a:rPr>
                  <a:t>Э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249" name="Group 75"/>
            <p:cNvGrpSpPr>
              <a:grpSpLocks/>
            </p:cNvGrpSpPr>
            <p:nvPr/>
          </p:nvGrpSpPr>
          <p:grpSpPr bwMode="auto">
            <a:xfrm>
              <a:off x="976267" y="3922574"/>
              <a:ext cx="409575" cy="1831975"/>
              <a:chOff x="387" y="2051"/>
              <a:chExt cx="258" cy="1154"/>
            </a:xfrm>
          </p:grpSpPr>
          <p:sp>
            <p:nvSpPr>
              <p:cNvPr id="10266" name="Line 58"/>
              <p:cNvSpPr>
                <a:spLocks noChangeShapeType="1"/>
              </p:cNvSpPr>
              <p:nvPr/>
            </p:nvSpPr>
            <p:spPr bwMode="auto">
              <a:xfrm flipV="1">
                <a:off x="645" y="2051"/>
                <a:ext cx="0" cy="115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67" name="Text Box 59"/>
              <p:cNvSpPr txBox="1">
                <a:spLocks noChangeArrowheads="1"/>
              </p:cNvSpPr>
              <p:nvPr/>
            </p:nvSpPr>
            <p:spPr bwMode="auto">
              <a:xfrm>
                <a:off x="387" y="2496"/>
                <a:ext cx="19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b="1" i="1">
                    <a:solidFill>
                      <a:srgbClr val="000000"/>
                    </a:solidFill>
                  </a:rPr>
                  <a:t>f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250" name="Line 43"/>
            <p:cNvSpPr>
              <a:spLocks noChangeShapeType="1"/>
            </p:cNvSpPr>
            <p:nvPr/>
          </p:nvSpPr>
          <p:spPr bwMode="auto">
            <a:xfrm>
              <a:off x="3262266" y="2974836"/>
              <a:ext cx="0" cy="2816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62" name="Line 60"/>
            <p:cNvSpPr>
              <a:spLocks noChangeShapeType="1"/>
            </p:cNvSpPr>
            <p:nvPr/>
          </p:nvSpPr>
          <p:spPr bwMode="auto">
            <a:xfrm flipH="1">
              <a:off x="3366370" y="3129902"/>
              <a:ext cx="468982" cy="79267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63" name="Line 61"/>
            <p:cNvSpPr>
              <a:spLocks noChangeShapeType="1"/>
            </p:cNvSpPr>
            <p:nvPr/>
          </p:nvSpPr>
          <p:spPr bwMode="auto">
            <a:xfrm flipH="1">
              <a:off x="3701059" y="3122473"/>
              <a:ext cx="438846" cy="80803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64" name="Line 62"/>
            <p:cNvSpPr>
              <a:spLocks noChangeShapeType="1"/>
            </p:cNvSpPr>
            <p:nvPr/>
          </p:nvSpPr>
          <p:spPr bwMode="auto">
            <a:xfrm flipH="1">
              <a:off x="1693814" y="3922574"/>
              <a:ext cx="2007241" cy="183197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65" name="Line 63"/>
            <p:cNvSpPr>
              <a:spLocks noChangeShapeType="1"/>
            </p:cNvSpPr>
            <p:nvPr/>
          </p:nvSpPr>
          <p:spPr bwMode="auto">
            <a:xfrm flipH="1">
              <a:off x="1679529" y="3919399"/>
              <a:ext cx="1686831" cy="183197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60" name="Line 64"/>
            <p:cNvSpPr>
              <a:spLocks noChangeShapeType="1"/>
            </p:cNvSpPr>
            <p:nvPr/>
          </p:nvSpPr>
          <p:spPr bwMode="auto">
            <a:xfrm flipH="1">
              <a:off x="3819481" y="3128824"/>
              <a:ext cx="1817" cy="4190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261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457528" y="3430828"/>
                  <a:ext cx="544513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0" hangingPunct="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oMath>
                    </m:oMathPara>
                  </a14:m>
                  <a:endParaRPr lang="ru-RU" sz="2000" b="1" dirty="0">
                    <a:solidFill>
                      <a:srgbClr val="000000"/>
                    </a:solidFill>
                  </a:endParaRPr>
                </a:p>
              </p:txBody>
            </p:sp>
          </mc:Choice>
          <mc:Fallback>
            <p:sp>
              <p:nvSpPr>
                <p:cNvPr id="10261" name="Text 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7528" y="3430828"/>
                  <a:ext cx="544513" cy="40005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253" name="Text Box 66"/>
            <p:cNvSpPr txBox="1">
              <a:spLocks noChangeArrowheads="1"/>
            </p:cNvSpPr>
            <p:nvPr/>
          </p:nvSpPr>
          <p:spPr bwMode="auto">
            <a:xfrm>
              <a:off x="1169942" y="5927555"/>
              <a:ext cx="81438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ru-RU" sz="2000" b="1" i="1" dirty="0">
                  <a:solidFill>
                    <a:srgbClr val="000000"/>
                  </a:solidFill>
                </a:rPr>
                <a:t>М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10255" name="Text Box 79"/>
            <p:cNvSpPr txBox="1">
              <a:spLocks noChangeArrowheads="1"/>
            </p:cNvSpPr>
            <p:nvPr/>
          </p:nvSpPr>
          <p:spPr bwMode="auto">
            <a:xfrm>
              <a:off x="2859042" y="5911710"/>
              <a:ext cx="814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ru-RU" sz="2000" b="1" i="1">
                  <a:solidFill>
                    <a:srgbClr val="000000"/>
                  </a:solidFill>
                </a:rPr>
                <a:t>М</a:t>
              </a:r>
              <a:r>
                <a:rPr lang="ru-RU" b="1" baseline="-250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ru-RU">
                <a:solidFill>
                  <a:srgbClr val="000000"/>
                </a:solidFill>
              </a:endParaRP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43ADB954-6762-49C8-80C6-C626E07C46DB}"/>
                </a:ext>
              </a:extLst>
            </p:cNvPr>
            <p:cNvCxnSpPr>
              <a:stCxn id="10260" idx="0"/>
            </p:cNvCxnSpPr>
            <p:nvPr/>
          </p:nvCxnSpPr>
          <p:spPr>
            <a:xfrm>
              <a:off x="3821298" y="3128824"/>
              <a:ext cx="769706" cy="41900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FD4A997D-E311-4FA5-8C75-B64381D4CD6D}"/>
                </a:ext>
              </a:extLst>
            </p:cNvPr>
            <p:cNvCxnSpPr>
              <a:cxnSpLocks/>
              <a:stCxn id="10263" idx="0"/>
            </p:cNvCxnSpPr>
            <p:nvPr/>
          </p:nvCxnSpPr>
          <p:spPr>
            <a:xfrm>
              <a:off x="4139904" y="3122473"/>
              <a:ext cx="540000" cy="28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28E5B94E-1E58-4E78-B201-F89C99E3B4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20000" y="3492000"/>
              <a:ext cx="188911" cy="324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>
              <a:extLst>
                <a:ext uri="{FF2B5EF4-FFF2-40B4-BE49-F238E27FC236}">
                  <a16:creationId xmlns:a16="http://schemas.microsoft.com/office/drawing/2014/main" id="{6444DFA6-54C2-437C-9F65-6C1EFCF0F5AF}"/>
                </a:ext>
              </a:extLst>
            </p:cNvPr>
            <p:cNvCxnSpPr/>
            <p:nvPr/>
          </p:nvCxnSpPr>
          <p:spPr>
            <a:xfrm flipH="1">
              <a:off x="4590000" y="2934000"/>
              <a:ext cx="252000" cy="432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4739DB2-0243-48EA-90E3-34497BD7A6C2}"/>
                    </a:ext>
                  </a:extLst>
                </p:cNvPr>
                <p:cNvSpPr txBox="1"/>
                <p:nvPr/>
              </p:nvSpPr>
              <p:spPr>
                <a:xfrm>
                  <a:off x="4716000" y="3403179"/>
                  <a:ext cx="74058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func>
                          <m:func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ru-RU" b="1" dirty="0"/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4739DB2-0243-48EA-90E3-34497BD7A6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6000" y="3403179"/>
                  <a:ext cx="740587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7377" r="-7377" b="-869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13744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565D9F5-D6A6-45E4-9719-C96B7ED0FE0E}"/>
                  </a:ext>
                </a:extLst>
              </p:cNvPr>
              <p:cNvSpPr txBox="1"/>
              <p:nvPr/>
            </p:nvSpPr>
            <p:spPr>
              <a:xfrm>
                <a:off x="951953" y="738089"/>
                <a:ext cx="1048325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14. На щель шириной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мм нормально падает плоская волна</a:t>
                </a:r>
              </a:p>
              <a:p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=0.7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мкм. Какой угол образуют дифрагированные волны, соответствующие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первому и четвертому максимумам?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565D9F5-D6A6-45E4-9719-C96B7ED0F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53" y="738089"/>
                <a:ext cx="10483254" cy="1200329"/>
              </a:xfrm>
              <a:prstGeom prst="rect">
                <a:avLst/>
              </a:prstGeom>
              <a:blipFill>
                <a:blip r:embed="rId2"/>
                <a:stretch>
                  <a:fillRect l="-872" t="-4061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ABFBA37-A876-4F2C-9C67-3B8091558E21}"/>
                  </a:ext>
                </a:extLst>
              </p:cNvPr>
              <p:cNvSpPr txBox="1"/>
              <p:nvPr/>
            </p:nvSpPr>
            <p:spPr>
              <a:xfrm>
                <a:off x="940518" y="3118104"/>
                <a:ext cx="10310964" cy="2463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Условие максимумов имеет вид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type m:val="li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Первый и четвертый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максимумы образуются под углами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условиях задачи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можно считать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Поэтому</a:t>
                </a: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u-R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3∙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0.7∙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0.1∙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=0.021 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рад=1.2°</m:t>
                      </m:r>
                    </m:oMath>
                  </m:oMathPara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ABFBA37-A876-4F2C-9C67-3B8091558E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518" y="3118104"/>
                <a:ext cx="10310964" cy="2463751"/>
              </a:xfrm>
              <a:prstGeom prst="rect">
                <a:avLst/>
              </a:prstGeom>
              <a:blipFill>
                <a:blip r:embed="rId3"/>
                <a:stretch>
                  <a:fillRect l="-887" t="-232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0597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F7D383B-CC31-4B11-A9DD-845C3EBD955A}"/>
                  </a:ext>
                </a:extLst>
              </p:cNvPr>
              <p:cNvSpPr txBox="1"/>
              <p:nvPr/>
            </p:nvSpPr>
            <p:spPr>
              <a:xfrm>
                <a:off x="1356686" y="921413"/>
                <a:ext cx="967258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15. При нормальном падении плоской волны 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мкм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дифракционную решетку, четвертый главный максимум наблюдается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 углом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Сколько штрихов на 1 см имеет решетка?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F7D383B-CC31-4B11-A9DD-845C3EBD9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686" y="921413"/>
                <a:ext cx="9672584" cy="1200329"/>
              </a:xfrm>
              <a:prstGeom prst="rect">
                <a:avLst/>
              </a:prstGeom>
              <a:blipFill>
                <a:blip r:embed="rId2"/>
                <a:stretch>
                  <a:fillRect l="-1009" t="-4061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A9330D-51B5-44A3-995D-5AA75EBD8374}"/>
                  </a:ext>
                </a:extLst>
              </p:cNvPr>
              <p:cNvSpPr txBox="1"/>
              <p:nvPr/>
            </p:nvSpPr>
            <p:spPr>
              <a:xfrm>
                <a:off x="1435608" y="2743200"/>
                <a:ext cx="9331016" cy="2336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штрихов на сантиметр (метр, миллиметр, …) – величина,</a:t>
                </a:r>
              </a:p>
              <a:p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обратная к периоду решетки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Условие главных максимумов</a:t>
                </a:r>
              </a:p>
              <a:p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имеет вид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Поэтому</a:t>
                </a:r>
              </a:p>
              <a:p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func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∙(0.6∙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=1.078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м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=1078 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см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A9330D-51B5-44A3-995D-5AA75EBD8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608" y="2743200"/>
                <a:ext cx="9331016" cy="2336537"/>
              </a:xfrm>
              <a:prstGeom prst="rect">
                <a:avLst/>
              </a:prstGeom>
              <a:blipFill>
                <a:blip r:embed="rId3"/>
                <a:stretch>
                  <a:fillRect l="-1046" t="-2089" r="-1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1549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F5A058D-D3A5-4681-88C2-C1135CDAB663}"/>
                  </a:ext>
                </a:extLst>
              </p:cNvPr>
              <p:cNvSpPr txBox="1"/>
              <p:nvPr/>
            </p:nvSpPr>
            <p:spPr>
              <a:xfrm>
                <a:off x="933310" y="1007793"/>
                <a:ext cx="1053955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16. Чему равно наибольшее число главных максимумов,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которые можно получить с дифракционной решеткой с периодом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мкм,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на нее нормально падает плоская волна с 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мкм?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F5A058D-D3A5-4681-88C2-C1135CDAB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10" y="1007793"/>
                <a:ext cx="10539552" cy="1200329"/>
              </a:xfrm>
              <a:prstGeom prst="rect">
                <a:avLst/>
              </a:prstGeom>
              <a:blipFill>
                <a:blip r:embed="rId2"/>
                <a:stretch>
                  <a:fillRect l="-868" t="-4061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1843D3-F3AA-45CB-8F4E-ABF98C88B458}"/>
                  </a:ext>
                </a:extLst>
              </p:cNvPr>
              <p:cNvSpPr txBox="1"/>
              <p:nvPr/>
            </p:nvSpPr>
            <p:spPr>
              <a:xfrm>
                <a:off x="933310" y="3071674"/>
                <a:ext cx="9038500" cy="19015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условии главных максимумов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синус не может быть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больше единицы. Поэтому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max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1843D3-F3AA-45CB-8F4E-ABF98C88B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10" y="3071674"/>
                <a:ext cx="9038500" cy="1901546"/>
              </a:xfrm>
              <a:prstGeom prst="rect">
                <a:avLst/>
              </a:prstGeom>
              <a:blipFill>
                <a:blip r:embed="rId3"/>
                <a:stretch>
                  <a:fillRect l="-1011" t="-2564" r="-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561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FD7DE3-51F2-445D-A4D0-C22ADC8E41F6}"/>
                  </a:ext>
                </a:extLst>
              </p:cNvPr>
              <p:cNvSpPr txBox="1"/>
              <p:nvPr/>
            </p:nvSpPr>
            <p:spPr>
              <a:xfrm>
                <a:off x="766764" y="692103"/>
                <a:ext cx="10919079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17. Дифракционная решетка, имеющая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=200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штрихов на 1 мм длины,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освещается нормально падающей плоской волной. При какой ширине щели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третий главный максимум будет отсутствовать?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FD7DE3-51F2-445D-A4D0-C22ADC8E4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64" y="692103"/>
                <a:ext cx="10919079" cy="1200329"/>
              </a:xfrm>
              <a:prstGeom prst="rect">
                <a:avLst/>
              </a:prstGeom>
              <a:blipFill>
                <a:blip r:embed="rId2"/>
                <a:stretch>
                  <a:fillRect l="-893" t="-4082" b="-112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96A2687-A6D7-463B-9202-D62862A1FE65}"/>
              </a:ext>
            </a:extLst>
          </p:cNvPr>
          <p:cNvSpPr txBox="1"/>
          <p:nvPr/>
        </p:nvSpPr>
        <p:spPr>
          <a:xfrm>
            <a:off x="5637276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BD386BA-0A24-4131-904E-D8FC3881C506}"/>
                  </a:ext>
                </a:extLst>
              </p:cNvPr>
              <p:cNvSpPr txBox="1"/>
              <p:nvPr/>
            </p:nvSpPr>
            <p:spPr>
              <a:xfrm>
                <a:off x="766764" y="2391362"/>
                <a:ext cx="10130979" cy="4031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Главный максимум отсутствует, если совпадает с главным минимумом.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Условия главных максимумов и минимумов имеют вид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где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=1/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--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период  решетки, а 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ширина щели.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Поэтому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𝑚𝑑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𝑘𝑁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условию задачи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Поскольку ширина щели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может быть больше периода решетки, то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или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Итого</a:t>
                </a: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∙(200∙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м=1.7 мкм,</m:t>
                      </m:r>
                    </m:oMath>
                  </m:oMathPara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либо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мкм.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BD386BA-0A24-4131-904E-D8FC3881C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64" y="2391362"/>
                <a:ext cx="10130979" cy="4031488"/>
              </a:xfrm>
              <a:prstGeom prst="rect">
                <a:avLst/>
              </a:prstGeom>
              <a:blipFill>
                <a:blip r:embed="rId3"/>
                <a:stretch>
                  <a:fillRect l="-963" t="-1208" b="-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34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BC3F6CA-3C05-4254-9937-98B90326CD8B}"/>
                  </a:ext>
                </a:extLst>
              </p:cNvPr>
              <p:cNvSpPr txBox="1"/>
              <p:nvPr/>
            </p:nvSpPr>
            <p:spPr>
              <a:xfrm>
                <a:off x="777240" y="324990"/>
                <a:ext cx="7124386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Общий случай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nary>
                      <m:nary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p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𝑑𝑟</m:t>
                        </m:r>
                        <m:r>
                          <a:rPr lang="en-US" sz="2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sz="2000" smtClean="0">
                            <a:latin typeface="Cambria Math" panose="02040503050406030204" pitchFamily="18" charset="0"/>
                          </a:rPr>
                          <m:t>exp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den>
                                </m:f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</m:nary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BC3F6CA-3C05-4254-9937-98B90326C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" y="324990"/>
                <a:ext cx="7124386" cy="783869"/>
              </a:xfrm>
              <a:prstGeom prst="rect">
                <a:avLst/>
              </a:prstGeom>
              <a:blipFill>
                <a:blip r:embed="rId2"/>
                <a:stretch>
                  <a:fillRect l="-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289E6CE-9FF1-48DB-B37D-ADF71128C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" y="1278637"/>
            <a:ext cx="2590800" cy="259079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49797B1-95EB-4C0D-8CBD-B2F1D30ED4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949" y="1278637"/>
            <a:ext cx="2609850" cy="259080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A6D9BC76-0B80-4F06-81A2-B7D266E361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" y="4039215"/>
            <a:ext cx="2590800" cy="2619375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C69EACB-927E-4D5E-AB7E-DE1061683B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949" y="4039215"/>
            <a:ext cx="2609850" cy="2619375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7C1166AA-65BC-4BED-B919-5DB1EE49B5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485" y="4044910"/>
            <a:ext cx="2728595" cy="261368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B54A12B-4E93-4481-A5CA-83C737C317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680" y="450532"/>
            <a:ext cx="3810000" cy="2238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5CCB423-F953-45C9-A890-980875FFA5CE}"/>
                  </a:ext>
                </a:extLst>
              </p:cNvPr>
              <p:cNvSpPr txBox="1"/>
              <p:nvPr/>
            </p:nvSpPr>
            <p:spPr>
              <a:xfrm>
                <a:off x="8697221" y="2813090"/>
                <a:ext cx="27175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 Бесселя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5CCB423-F953-45C9-A890-980875FFA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7221" y="2813090"/>
                <a:ext cx="2717539" cy="400110"/>
              </a:xfrm>
              <a:prstGeom prst="rect">
                <a:avLst/>
              </a:prstGeom>
              <a:blipFill>
                <a:blip r:embed="rId9"/>
                <a:stretch>
                  <a:fillRect l="-2466" t="-75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661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0EF5AE-BFF1-4F7A-B03F-4B0E0D209DA4}"/>
              </a:ext>
            </a:extLst>
          </p:cNvPr>
          <p:cNvSpPr txBox="1"/>
          <p:nvPr/>
        </p:nvSpPr>
        <p:spPr>
          <a:xfrm>
            <a:off x="1657622" y="526552"/>
            <a:ext cx="9007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Дифракция Френеля плоской волны на щели</a:t>
            </a: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D4530669-5618-425D-9D32-D2D6253B71E6}"/>
              </a:ext>
            </a:extLst>
          </p:cNvPr>
          <p:cNvGrpSpPr/>
          <p:nvPr/>
        </p:nvGrpSpPr>
        <p:grpSpPr>
          <a:xfrm>
            <a:off x="744728" y="1806214"/>
            <a:ext cx="5170761" cy="4211035"/>
            <a:chOff x="765048" y="1450614"/>
            <a:chExt cx="5170761" cy="4211035"/>
          </a:xfrm>
        </p:grpSpPr>
        <p:cxnSp>
          <p:nvCxnSpPr>
            <p:cNvPr id="4" name="Прямая соединительная линия 3">
              <a:extLst>
                <a:ext uri="{FF2B5EF4-FFF2-40B4-BE49-F238E27FC236}">
                  <a16:creationId xmlns:a16="http://schemas.microsoft.com/office/drawing/2014/main" id="{EB3D3CA3-F25D-4F60-B3E7-AA1CC8F8026D}"/>
                </a:ext>
              </a:extLst>
            </p:cNvPr>
            <p:cNvCxnSpPr>
              <a:cxnSpLocks/>
            </p:cNvCxnSpPr>
            <p:nvPr/>
          </p:nvCxnSpPr>
          <p:spPr>
            <a:xfrm>
              <a:off x="765048" y="5286248"/>
              <a:ext cx="5020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F86E9A1E-17E3-40AF-8B4A-33A2AE99CAC5}"/>
                </a:ext>
              </a:extLst>
            </p:cNvPr>
            <p:cNvCxnSpPr/>
            <p:nvPr/>
          </p:nvCxnSpPr>
          <p:spPr>
            <a:xfrm>
              <a:off x="765048" y="3567176"/>
              <a:ext cx="18379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8BF52850-BB95-4253-BDA2-3E1A947B45F6}"/>
                </a:ext>
              </a:extLst>
            </p:cNvPr>
            <p:cNvCxnSpPr/>
            <p:nvPr/>
          </p:nvCxnSpPr>
          <p:spPr>
            <a:xfrm>
              <a:off x="3938016" y="3567176"/>
              <a:ext cx="18470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77E731BA-1241-4F5B-AC69-E2731A3B178C}"/>
                </a:ext>
              </a:extLst>
            </p:cNvPr>
            <p:cNvCxnSpPr>
              <a:cxnSpLocks/>
            </p:cNvCxnSpPr>
            <p:nvPr/>
          </p:nvCxnSpPr>
          <p:spPr>
            <a:xfrm>
              <a:off x="2870225" y="1834708"/>
              <a:ext cx="7391" cy="173989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id="{A810D6F1-7FCC-4A03-AAF7-B0A65890229F}"/>
                </a:ext>
              </a:extLst>
            </p:cNvPr>
            <p:cNvCxnSpPr/>
            <p:nvPr/>
          </p:nvCxnSpPr>
          <p:spPr>
            <a:xfrm>
              <a:off x="2877616" y="3567176"/>
              <a:ext cx="891744" cy="171907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2708086-26E1-46A7-B062-507E6866427A}"/>
                    </a:ext>
                  </a:extLst>
                </p:cNvPr>
                <p:cNvSpPr txBox="1"/>
                <p:nvPr/>
              </p:nvSpPr>
              <p:spPr>
                <a:xfrm>
                  <a:off x="1567001" y="4288213"/>
                  <a:ext cx="18299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2708086-26E1-46A7-B062-507E686642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7001" y="4288213"/>
                  <a:ext cx="182999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33333" r="-26667" b="-888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A8143E56-D480-46E2-9183-DDC3FFAAC3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4245" y="5286997"/>
              <a:ext cx="4131564" cy="133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82CBE9F2-9AC1-4109-971A-FDDCA5992B7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252982" y="1483360"/>
              <a:ext cx="34777" cy="38028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9591B709-102D-4D8A-8B42-9741FE8D080F}"/>
                </a:ext>
              </a:extLst>
            </p:cNvPr>
            <p:cNvCxnSpPr>
              <a:cxnSpLocks/>
            </p:cNvCxnSpPr>
            <p:nvPr/>
          </p:nvCxnSpPr>
          <p:spPr>
            <a:xfrm>
              <a:off x="2877614" y="3567176"/>
              <a:ext cx="2" cy="721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20DAAE72-A981-4E45-8DA2-0075FDCDDE2E}"/>
                    </a:ext>
                  </a:extLst>
                </p:cNvPr>
                <p:cNvSpPr txBox="1"/>
                <p:nvPr/>
              </p:nvSpPr>
              <p:spPr>
                <a:xfrm>
                  <a:off x="5752490" y="5384650"/>
                  <a:ext cx="18331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20DAAE72-A981-4E45-8DA2-0075FDCDDE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2490" y="5384650"/>
                  <a:ext cx="183319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20000" r="-13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D64AFF00-D35E-4FF4-AAE6-4086E56EE9B9}"/>
                    </a:ext>
                  </a:extLst>
                </p:cNvPr>
                <p:cNvSpPr txBox="1"/>
                <p:nvPr/>
              </p:nvSpPr>
              <p:spPr>
                <a:xfrm>
                  <a:off x="3359474" y="1450614"/>
                  <a:ext cx="16908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D64AFF00-D35E-4FF4-AAE6-4086E56EE9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9474" y="1450614"/>
                  <a:ext cx="169085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22222" r="-1851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Дуга 17">
              <a:extLst>
                <a:ext uri="{FF2B5EF4-FFF2-40B4-BE49-F238E27FC236}">
                  <a16:creationId xmlns:a16="http://schemas.microsoft.com/office/drawing/2014/main" id="{B89E5EB3-C88A-4BEC-86A6-F92AD4965764}"/>
                </a:ext>
              </a:extLst>
            </p:cNvPr>
            <p:cNvSpPr/>
            <p:nvPr/>
          </p:nvSpPr>
          <p:spPr>
            <a:xfrm rot="5400000">
              <a:off x="2273445" y="2991486"/>
              <a:ext cx="1208338" cy="1160610"/>
            </a:xfrm>
            <a:prstGeom prst="arc">
              <a:avLst>
                <a:gd name="adj1" fmla="val 19923236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77A5AC30-AF77-4698-A150-DE071FF0343D}"/>
                </a:ext>
              </a:extLst>
            </p:cNvPr>
            <p:cNvCxnSpPr/>
            <p:nvPr/>
          </p:nvCxnSpPr>
          <p:spPr>
            <a:xfrm>
              <a:off x="2602992" y="3574606"/>
              <a:ext cx="1335024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6D839C3E-868C-43C3-933F-0292DB8905D4}"/>
                    </a:ext>
                  </a:extLst>
                </p:cNvPr>
                <p:cNvSpPr txBox="1"/>
                <p:nvPr/>
              </p:nvSpPr>
              <p:spPr>
                <a:xfrm>
                  <a:off x="3436899" y="5383224"/>
                  <a:ext cx="18331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6D839C3E-868C-43C3-933F-0292DB8905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6899" y="5383224"/>
                  <a:ext cx="183319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9355" r="-967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9884B66-D51E-4061-8047-E92BA0610E05}"/>
                    </a:ext>
                  </a:extLst>
                </p:cNvPr>
                <p:cNvSpPr txBox="1"/>
                <p:nvPr/>
              </p:nvSpPr>
              <p:spPr>
                <a:xfrm>
                  <a:off x="2973403" y="3269857"/>
                  <a:ext cx="23564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9884B66-D51E-4061-8047-E92BA0610E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3403" y="3269857"/>
                  <a:ext cx="235642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28205" t="-4444" r="-25641" b="-1111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C390B05-F8F1-472D-BE32-BD79A7A3FA5A}"/>
                    </a:ext>
                  </a:extLst>
                </p:cNvPr>
                <p:cNvSpPr txBox="1"/>
                <p:nvPr/>
              </p:nvSpPr>
              <p:spPr>
                <a:xfrm>
                  <a:off x="3868062" y="3220927"/>
                  <a:ext cx="43531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C390B05-F8F1-472D-BE32-BD79A7A3FA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8062" y="3220927"/>
                  <a:ext cx="435311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2500" t="-4444" r="-12500" b="-3555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71777595-8FBD-4095-BA76-6C30621B01F8}"/>
                    </a:ext>
                  </a:extLst>
                </p:cNvPr>
                <p:cNvSpPr txBox="1"/>
                <p:nvPr/>
              </p:nvSpPr>
              <p:spPr>
                <a:xfrm>
                  <a:off x="3499619" y="4407895"/>
                  <a:ext cx="1635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𝐫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71777595-8FBD-4095-BA76-6C30621B01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9619" y="4407895"/>
                  <a:ext cx="163506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25926" r="-1851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157D6C8-A31A-4A46-8C55-9ECCB18B3B45}"/>
                  </a:ext>
                </a:extLst>
              </p:cNvPr>
              <p:cNvSpPr txBox="1"/>
              <p:nvPr/>
            </p:nvSpPr>
            <p:spPr>
              <a:xfrm>
                <a:off x="7252412" y="1474000"/>
                <a:ext cx="3637406" cy="9403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nary>
                        <m:nary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den>
                                  </m:f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157D6C8-A31A-4A46-8C55-9ECCB18B3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412" y="1474000"/>
                <a:ext cx="3637406" cy="9403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8B1EFFB-8189-4EBC-BF60-6FDE504B2438}"/>
                  </a:ext>
                </a:extLst>
              </p:cNvPr>
              <p:cNvSpPr txBox="1"/>
              <p:nvPr/>
            </p:nvSpPr>
            <p:spPr>
              <a:xfrm>
                <a:off x="7952493" y="2643711"/>
                <a:ext cx="194219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,0,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8B1EFFB-8189-4EBC-BF60-6FDE504B2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493" y="2643711"/>
                <a:ext cx="1942198" cy="307777"/>
              </a:xfrm>
              <a:prstGeom prst="rect">
                <a:avLst/>
              </a:prstGeom>
              <a:blipFill>
                <a:blip r:embed="rId10"/>
                <a:stretch>
                  <a:fillRect l="-314" t="-4000" r="-2830" b="-3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55F4C6C-AC66-4183-AB8A-776A0468D512}"/>
                  </a:ext>
                </a:extLst>
              </p:cNvPr>
              <p:cNvSpPr txBox="1"/>
              <p:nvPr/>
            </p:nvSpPr>
            <p:spPr>
              <a:xfrm>
                <a:off x="6508725" y="3371110"/>
                <a:ext cx="5381923" cy="28331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Ширины зон Френеля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+…=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000" b="0" dirty="0"/>
              </a:p>
              <a:p>
                <a:endParaRPr lang="en-US" sz="2000" dirty="0"/>
              </a:p>
              <a:p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rad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rad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rad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55F4C6C-AC66-4183-AB8A-776A0468D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725" y="3371110"/>
                <a:ext cx="5381923" cy="2833148"/>
              </a:xfrm>
              <a:prstGeom prst="rect">
                <a:avLst/>
              </a:prstGeom>
              <a:blipFill>
                <a:blip r:embed="rId11"/>
                <a:stretch>
                  <a:fillRect l="-1246" t="-10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51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37BE75-1F07-422E-97E4-85583405EB30}"/>
              </a:ext>
            </a:extLst>
          </p:cNvPr>
          <p:cNvSpPr txBox="1"/>
          <p:nvPr/>
        </p:nvSpPr>
        <p:spPr>
          <a:xfrm>
            <a:off x="1209040" y="822960"/>
            <a:ext cx="2556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Векторная диаграмма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8A22A0F0-A4D6-4622-8A02-EEB616DA1B12}"/>
              </a:ext>
            </a:extLst>
          </p:cNvPr>
          <p:cNvGrpSpPr/>
          <p:nvPr/>
        </p:nvGrpSpPr>
        <p:grpSpPr>
          <a:xfrm>
            <a:off x="1554479" y="4326949"/>
            <a:ext cx="1544320" cy="1249680"/>
            <a:chOff x="2072640" y="2489200"/>
            <a:chExt cx="1544320" cy="1249680"/>
          </a:xfrm>
        </p:grpSpPr>
        <p:cxnSp>
          <p:nvCxnSpPr>
            <p:cNvPr id="4" name="Прямая со стрелкой 3">
              <a:extLst>
                <a:ext uri="{FF2B5EF4-FFF2-40B4-BE49-F238E27FC236}">
                  <a16:creationId xmlns:a16="http://schemas.microsoft.com/office/drawing/2014/main" id="{E17A73C9-EABE-4807-8CDD-23DD93DFD504}"/>
                </a:ext>
              </a:extLst>
            </p:cNvPr>
            <p:cNvCxnSpPr/>
            <p:nvPr/>
          </p:nvCxnSpPr>
          <p:spPr>
            <a:xfrm flipV="1">
              <a:off x="2072640" y="3429000"/>
              <a:ext cx="1280160" cy="3098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>
              <a:extLst>
                <a:ext uri="{FF2B5EF4-FFF2-40B4-BE49-F238E27FC236}">
                  <a16:creationId xmlns:a16="http://schemas.microsoft.com/office/drawing/2014/main" id="{F65B0792-B2FD-43D0-8086-04EFEDBB24B8}"/>
                </a:ext>
              </a:extLst>
            </p:cNvPr>
            <p:cNvCxnSpPr/>
            <p:nvPr/>
          </p:nvCxnSpPr>
          <p:spPr>
            <a:xfrm flipV="1">
              <a:off x="3352800" y="3078480"/>
              <a:ext cx="264160" cy="350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0C17A6AF-95B1-4530-A3E3-C9C42C25A707}"/>
                </a:ext>
              </a:extLst>
            </p:cNvPr>
            <p:cNvCxnSpPr/>
            <p:nvPr/>
          </p:nvCxnSpPr>
          <p:spPr>
            <a:xfrm flipV="1">
              <a:off x="3616960" y="277368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>
              <a:extLst>
                <a:ext uri="{FF2B5EF4-FFF2-40B4-BE49-F238E27FC236}">
                  <a16:creationId xmlns:a16="http://schemas.microsoft.com/office/drawing/2014/main" id="{126135B3-23F3-468E-84EC-2BDD546849B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84880" y="2570480"/>
              <a:ext cx="132080" cy="203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39639C14-26F1-41BA-B6A3-D4F99B9F4D57}"/>
                </a:ext>
              </a:extLst>
            </p:cNvPr>
            <p:cNvCxnSpPr/>
            <p:nvPr/>
          </p:nvCxnSpPr>
          <p:spPr>
            <a:xfrm flipH="1" flipV="1">
              <a:off x="3352800" y="2489200"/>
              <a:ext cx="132080" cy="812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F6A926CB-5A42-49C7-89B9-71F22EE6F39B}"/>
                </a:ext>
              </a:extLst>
            </p:cNvPr>
            <p:cNvCxnSpPr/>
            <p:nvPr/>
          </p:nvCxnSpPr>
          <p:spPr>
            <a:xfrm flipH="1">
              <a:off x="3220720" y="2489200"/>
              <a:ext cx="13208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6FD6AC75-26C0-4D48-B1BE-961464BB0924}"/>
                </a:ext>
              </a:extLst>
            </p:cNvPr>
            <p:cNvCxnSpPr/>
            <p:nvPr/>
          </p:nvCxnSpPr>
          <p:spPr>
            <a:xfrm flipH="1">
              <a:off x="3108960" y="2489200"/>
              <a:ext cx="111760" cy="812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78503CE1-AB24-4533-9152-4EAD384AFC1F}"/>
                </a:ext>
              </a:extLst>
            </p:cNvPr>
            <p:cNvCxnSpPr/>
            <p:nvPr/>
          </p:nvCxnSpPr>
          <p:spPr>
            <a:xfrm flipH="1">
              <a:off x="3027680" y="2570480"/>
              <a:ext cx="81280" cy="10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>
              <a:extLst>
                <a:ext uri="{FF2B5EF4-FFF2-40B4-BE49-F238E27FC236}">
                  <a16:creationId xmlns:a16="http://schemas.microsoft.com/office/drawing/2014/main" id="{61601CF1-602D-4278-A599-619A7A484A25}"/>
                </a:ext>
              </a:extLst>
            </p:cNvPr>
            <p:cNvCxnSpPr>
              <a:cxnSpLocks/>
            </p:cNvCxnSpPr>
            <p:nvPr/>
          </p:nvCxnSpPr>
          <p:spPr>
            <a:xfrm>
              <a:off x="3027680" y="2672080"/>
              <a:ext cx="0" cy="1676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>
              <a:extLst>
                <a:ext uri="{FF2B5EF4-FFF2-40B4-BE49-F238E27FC236}">
                  <a16:creationId xmlns:a16="http://schemas.microsoft.com/office/drawing/2014/main" id="{E4C0CF22-815C-47D9-93F8-D58F83E7E8F0}"/>
                </a:ext>
              </a:extLst>
            </p:cNvPr>
            <p:cNvCxnSpPr/>
            <p:nvPr/>
          </p:nvCxnSpPr>
          <p:spPr>
            <a:xfrm>
              <a:off x="3027680" y="2839721"/>
              <a:ext cx="137160" cy="8635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CE9E0F97-15C4-4BC9-A04A-148F2FDC0317}"/>
              </a:ext>
            </a:extLst>
          </p:cNvPr>
          <p:cNvGrpSpPr/>
          <p:nvPr/>
        </p:nvGrpSpPr>
        <p:grpSpPr>
          <a:xfrm>
            <a:off x="1686560" y="1654205"/>
            <a:ext cx="1300480" cy="1432560"/>
            <a:chOff x="1036320" y="2306320"/>
            <a:chExt cx="1300480" cy="1432560"/>
          </a:xfrm>
        </p:grpSpPr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id="{F04D93D3-4A2E-44A1-B1ED-925BD9A307F7}"/>
                </a:ext>
              </a:extLst>
            </p:cNvPr>
            <p:cNvCxnSpPr/>
            <p:nvPr/>
          </p:nvCxnSpPr>
          <p:spPr>
            <a:xfrm flipV="1">
              <a:off x="1574800" y="3627120"/>
              <a:ext cx="426720" cy="111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id="{BC6C5EB0-09E3-4B8E-9AB2-556787717512}"/>
                </a:ext>
              </a:extLst>
            </p:cNvPr>
            <p:cNvCxnSpPr/>
            <p:nvPr/>
          </p:nvCxnSpPr>
          <p:spPr>
            <a:xfrm flipV="1">
              <a:off x="2001520" y="3317240"/>
              <a:ext cx="254000" cy="3098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>
              <a:extLst>
                <a:ext uri="{FF2B5EF4-FFF2-40B4-BE49-F238E27FC236}">
                  <a16:creationId xmlns:a16="http://schemas.microsoft.com/office/drawing/2014/main" id="{CFE2AB72-4D4C-4227-B081-62C3D5AE9095}"/>
                </a:ext>
              </a:extLst>
            </p:cNvPr>
            <p:cNvCxnSpPr/>
            <p:nvPr/>
          </p:nvCxnSpPr>
          <p:spPr>
            <a:xfrm flipV="1">
              <a:off x="2255520" y="2966720"/>
              <a:ext cx="81280" cy="350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>
              <a:extLst>
                <a:ext uri="{FF2B5EF4-FFF2-40B4-BE49-F238E27FC236}">
                  <a16:creationId xmlns:a16="http://schemas.microsoft.com/office/drawing/2014/main" id="{AB738E88-C03E-4AD1-B899-74209D3F5197}"/>
                </a:ext>
              </a:extLst>
            </p:cNvPr>
            <p:cNvCxnSpPr/>
            <p:nvPr/>
          </p:nvCxnSpPr>
          <p:spPr>
            <a:xfrm flipH="1" flipV="1">
              <a:off x="2255520" y="2644140"/>
              <a:ext cx="81280" cy="3225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>
              <a:extLst>
                <a:ext uri="{FF2B5EF4-FFF2-40B4-BE49-F238E27FC236}">
                  <a16:creationId xmlns:a16="http://schemas.microsoft.com/office/drawing/2014/main" id="{886A7E8E-0D2B-4EED-B85D-0F7EBCEF3E0E}"/>
                </a:ext>
              </a:extLst>
            </p:cNvPr>
            <p:cNvCxnSpPr/>
            <p:nvPr/>
          </p:nvCxnSpPr>
          <p:spPr>
            <a:xfrm flipH="1" flipV="1">
              <a:off x="2001520" y="2418080"/>
              <a:ext cx="254000" cy="2260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>
              <a:extLst>
                <a:ext uri="{FF2B5EF4-FFF2-40B4-BE49-F238E27FC236}">
                  <a16:creationId xmlns:a16="http://schemas.microsoft.com/office/drawing/2014/main" id="{F0376F38-F720-414D-B7D9-9CEDE173ECF3}"/>
                </a:ext>
              </a:extLst>
            </p:cNvPr>
            <p:cNvCxnSpPr/>
            <p:nvPr/>
          </p:nvCxnSpPr>
          <p:spPr>
            <a:xfrm flipH="1" flipV="1">
              <a:off x="1676400" y="2306320"/>
              <a:ext cx="325120" cy="111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>
              <a:extLst>
                <a:ext uri="{FF2B5EF4-FFF2-40B4-BE49-F238E27FC236}">
                  <a16:creationId xmlns:a16="http://schemas.microsoft.com/office/drawing/2014/main" id="{38DAFFD2-89EC-4BD9-8EF3-A989C7316E05}"/>
                </a:ext>
              </a:extLst>
            </p:cNvPr>
            <p:cNvCxnSpPr/>
            <p:nvPr/>
          </p:nvCxnSpPr>
          <p:spPr>
            <a:xfrm flipH="1">
              <a:off x="1341120" y="2306320"/>
              <a:ext cx="335280" cy="111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>
              <a:extLst>
                <a:ext uri="{FF2B5EF4-FFF2-40B4-BE49-F238E27FC236}">
                  <a16:creationId xmlns:a16="http://schemas.microsoft.com/office/drawing/2014/main" id="{1F9FB699-9AD9-4B9F-AC78-11C9139B38DB}"/>
                </a:ext>
              </a:extLst>
            </p:cNvPr>
            <p:cNvCxnSpPr/>
            <p:nvPr/>
          </p:nvCxnSpPr>
          <p:spPr>
            <a:xfrm flipH="1">
              <a:off x="1127760" y="2418080"/>
              <a:ext cx="213360" cy="2260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>
              <a:extLst>
                <a:ext uri="{FF2B5EF4-FFF2-40B4-BE49-F238E27FC236}">
                  <a16:creationId xmlns:a16="http://schemas.microsoft.com/office/drawing/2014/main" id="{7A483887-0849-47F0-A4B5-85CC9ACE0FB6}"/>
                </a:ext>
              </a:extLst>
            </p:cNvPr>
            <p:cNvCxnSpPr/>
            <p:nvPr/>
          </p:nvCxnSpPr>
          <p:spPr>
            <a:xfrm flipH="1">
              <a:off x="1036320" y="2644140"/>
              <a:ext cx="91440" cy="3225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>
              <a:extLst>
                <a:ext uri="{FF2B5EF4-FFF2-40B4-BE49-F238E27FC236}">
                  <a16:creationId xmlns:a16="http://schemas.microsoft.com/office/drawing/2014/main" id="{3B109374-66E4-46BB-9561-6DAD94EDD0E2}"/>
                </a:ext>
              </a:extLst>
            </p:cNvPr>
            <p:cNvCxnSpPr/>
            <p:nvPr/>
          </p:nvCxnSpPr>
          <p:spPr>
            <a:xfrm>
              <a:off x="1036320" y="2966720"/>
              <a:ext cx="91440" cy="350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>
              <a:extLst>
                <a:ext uri="{FF2B5EF4-FFF2-40B4-BE49-F238E27FC236}">
                  <a16:creationId xmlns:a16="http://schemas.microsoft.com/office/drawing/2014/main" id="{28942114-9E99-4329-B003-A1D60C4D4109}"/>
                </a:ext>
              </a:extLst>
            </p:cNvPr>
            <p:cNvCxnSpPr/>
            <p:nvPr/>
          </p:nvCxnSpPr>
          <p:spPr>
            <a:xfrm>
              <a:off x="1127760" y="3317240"/>
              <a:ext cx="213360" cy="228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72BA5334-9B50-448E-AF05-AE5331884D65}"/>
              </a:ext>
            </a:extLst>
          </p:cNvPr>
          <p:cNvSpPr txBox="1"/>
          <p:nvPr/>
        </p:nvSpPr>
        <p:spPr>
          <a:xfrm>
            <a:off x="1218259" y="3343969"/>
            <a:ext cx="2216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Круглое отверстие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7141776-BCD4-4CCF-95AC-6145ED1DB10F}"/>
              </a:ext>
            </a:extLst>
          </p:cNvPr>
          <p:cNvSpPr txBox="1"/>
          <p:nvPr/>
        </p:nvSpPr>
        <p:spPr>
          <a:xfrm>
            <a:off x="1905000" y="5920858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Щель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209EA1E-023D-4585-A736-D084A5B618E1}"/>
                  </a:ext>
                </a:extLst>
              </p:cNvPr>
              <p:cNvSpPr txBox="1"/>
              <p:nvPr/>
            </p:nvSpPr>
            <p:spPr>
              <a:xfrm>
                <a:off x="4967370" y="129181"/>
                <a:ext cx="6096000" cy="10938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nary>
                        <m:nary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nary>
                        <m:nary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rad>
                        </m:sub>
                        <m: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rad>
                        </m:sup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209EA1E-023D-4585-A736-D084A5B618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370" y="129181"/>
                <a:ext cx="6096000" cy="1093889"/>
              </a:xfrm>
              <a:prstGeom prst="rect">
                <a:avLst/>
              </a:prstGeom>
              <a:blipFill>
                <a:blip r:embed="rId2"/>
                <a:stretch>
                  <a:fillRect r="-123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Группа 73">
            <a:extLst>
              <a:ext uri="{FF2B5EF4-FFF2-40B4-BE49-F238E27FC236}">
                <a16:creationId xmlns:a16="http://schemas.microsoft.com/office/drawing/2014/main" id="{29657276-1766-48DF-BA6E-5BC8270CA650}"/>
              </a:ext>
            </a:extLst>
          </p:cNvPr>
          <p:cNvGrpSpPr/>
          <p:nvPr/>
        </p:nvGrpSpPr>
        <p:grpSpPr>
          <a:xfrm>
            <a:off x="4949190" y="1765965"/>
            <a:ext cx="4591050" cy="4522767"/>
            <a:chOff x="5822950" y="1774914"/>
            <a:chExt cx="4591050" cy="4522767"/>
          </a:xfrm>
        </p:grpSpPr>
        <p:pic>
          <p:nvPicPr>
            <p:cNvPr id="65" name="Рисунок 64">
              <a:extLst>
                <a:ext uri="{FF2B5EF4-FFF2-40B4-BE49-F238E27FC236}">
                  <a16:creationId xmlns:a16="http://schemas.microsoft.com/office/drawing/2014/main" id="{0DE6C996-5C7C-4DB6-8C49-D43970190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2950" y="1774914"/>
              <a:ext cx="4591050" cy="4522767"/>
            </a:xfrm>
            <a:prstGeom prst="rect">
              <a:avLst/>
            </a:prstGeom>
          </p:spPr>
        </p:pic>
        <p:cxnSp>
          <p:nvCxnSpPr>
            <p:cNvPr id="67" name="Прямая со стрелкой 66">
              <a:extLst>
                <a:ext uri="{FF2B5EF4-FFF2-40B4-BE49-F238E27FC236}">
                  <a16:creationId xmlns:a16="http://schemas.microsoft.com/office/drawing/2014/main" id="{A7435A5A-2888-4F72-938A-2781DE8C30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61200" y="2072640"/>
              <a:ext cx="2621280" cy="28041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889BE89C-4F9B-42E1-AB3D-55E263D5E46A}"/>
                    </a:ext>
                  </a:extLst>
                </p:cNvPr>
                <p:cNvSpPr txBox="1"/>
                <p:nvPr/>
              </p:nvSpPr>
              <p:spPr>
                <a:xfrm>
                  <a:off x="7912265" y="3467080"/>
                  <a:ext cx="20621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889BE89C-4F9B-42E1-AB3D-55E263D5E4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2265" y="3467080"/>
                  <a:ext cx="20621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30303" r="-24242" b="-652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CB378D17-A847-4910-BCBD-E0CE38308176}"/>
              </a:ext>
            </a:extLst>
          </p:cNvPr>
          <p:cNvSpPr txBox="1"/>
          <p:nvPr/>
        </p:nvSpPr>
        <p:spPr>
          <a:xfrm>
            <a:off x="10046970" y="3907274"/>
            <a:ext cx="152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Спираль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Корню</a:t>
            </a:r>
          </a:p>
        </p:txBody>
      </p:sp>
    </p:spTree>
    <p:extLst>
      <p:ext uri="{BB962C8B-B14F-4D97-AF65-F5344CB8AC3E}">
        <p14:creationId xmlns:p14="http://schemas.microsoft.com/office/powerpoint/2010/main" val="100334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FED513-B7F4-4662-802D-CFCB526A1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110" y="328613"/>
            <a:ext cx="2981325" cy="291958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F52196F-C7D7-402E-960C-A2AC81E63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" y="3557587"/>
            <a:ext cx="3238500" cy="30956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1B939BA-A03C-436B-81F9-C46BFDC424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210" y="3557587"/>
            <a:ext cx="3314700" cy="309562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458B94D-ACC2-4775-8BAF-1C13E9DF7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590" y="3557587"/>
            <a:ext cx="3371850" cy="3095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827840-5D18-4E58-B07D-D5649BB03681}"/>
                  </a:ext>
                </a:extLst>
              </p:cNvPr>
              <p:cNvSpPr txBox="1"/>
              <p:nvPr/>
            </p:nvSpPr>
            <p:spPr>
              <a:xfrm>
                <a:off x="568960" y="1126684"/>
                <a:ext cx="7271286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Зависимость освещенности напротив центра щели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ее размера(справа) и дифракционные картины при разном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количестве открытых зон Френеля (внизу, открыты 1, 2 и 3 зоны)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=600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нм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827840-5D18-4E58-B07D-D5649BB03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60" y="1126684"/>
                <a:ext cx="7271286" cy="1323439"/>
              </a:xfrm>
              <a:prstGeom prst="rect">
                <a:avLst/>
              </a:prstGeom>
              <a:blipFill>
                <a:blip r:embed="rId6"/>
                <a:stretch>
                  <a:fillRect l="-838" t="-2765" r="-671" b="-73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51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95DBE1-E99C-4B03-B6DB-A0C6CD5D069C}"/>
                  </a:ext>
                </a:extLst>
              </p:cNvPr>
              <p:cNvSpPr txBox="1"/>
              <p:nvPr/>
            </p:nvSpPr>
            <p:spPr>
              <a:xfrm>
                <a:off x="640080" y="574378"/>
                <a:ext cx="11125200" cy="1938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Между точечным источником света и экраном помещают диафрагму с круглым отверстием. Расстояния от диафрагмы до источника и экрана соответственно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=1.5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м. Определите длину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световой волны, если максимум освещенности в центре дифракционной картины наблюдается при радиусе отверстия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мм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 следующий максимум при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=1.5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мм.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95DBE1-E99C-4B03-B6DB-A0C6CD5D0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" y="574378"/>
                <a:ext cx="11125200" cy="1938992"/>
              </a:xfrm>
              <a:prstGeom prst="rect">
                <a:avLst/>
              </a:prstGeom>
              <a:blipFill>
                <a:blip r:embed="rId2"/>
                <a:stretch>
                  <a:fillRect l="-822" t="-2516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8C3326-3CE7-468C-AA9C-CD910DF2E397}"/>
                  </a:ext>
                </a:extLst>
              </p:cNvPr>
              <p:cNvSpPr txBox="1"/>
              <p:nvPr/>
            </p:nvSpPr>
            <p:spPr>
              <a:xfrm>
                <a:off x="640080" y="2875280"/>
                <a:ext cx="10178236" cy="31602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Максимумы наблюдаются при нечетном количестве открытых зон Френеля,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есть при радиусах отверстия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ra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Из условия двух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последовательных максимумов 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rad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ra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исключаем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Итого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ru-RU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ru-RU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𝑎𝑏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(2+1.5)(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1.5∙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1∙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2∙2∙1.5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=0.729∙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м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=729 нм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8C3326-3CE7-468C-AA9C-CD910DF2E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" y="2875280"/>
                <a:ext cx="10178236" cy="3160224"/>
              </a:xfrm>
              <a:prstGeom prst="rect">
                <a:avLst/>
              </a:prstGeom>
              <a:blipFill>
                <a:blip r:embed="rId3"/>
                <a:stretch>
                  <a:fillRect l="-898" t="-1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2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079C8A3-9805-4AE7-8974-956765A7A7B0}"/>
                  </a:ext>
                </a:extLst>
              </p:cNvPr>
              <p:cNvSpPr txBox="1"/>
              <p:nvPr/>
            </p:nvSpPr>
            <p:spPr>
              <a:xfrm>
                <a:off x="701040" y="721360"/>
                <a:ext cx="10926837" cy="199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12. Плоская волна с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мкм падает нормально на экран с круглым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отверстием радиуса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=0.6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мм. На каком расстоянии от экрана находится точка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наблюдения, если на отверстии укладываются три зоны Френеля? Как изменится 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интенсивность волны в этой точке, если в центр отверстия поместить диск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радиусом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079C8A3-9805-4AE7-8974-956765A7A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721360"/>
                <a:ext cx="10926837" cy="1990930"/>
              </a:xfrm>
              <a:prstGeom prst="rect">
                <a:avLst/>
              </a:prstGeom>
              <a:blipFill>
                <a:blip r:embed="rId2"/>
                <a:stretch>
                  <a:fillRect l="-837" t="-2446" b="-51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A42826-C9AD-4BCC-921E-122DBFD729F4}"/>
                  </a:ext>
                </a:extLst>
              </p:cNvPr>
              <p:cNvSpPr txBox="1"/>
              <p:nvPr/>
            </p:nvSpPr>
            <p:spPr>
              <a:xfrm>
                <a:off x="713404" y="3048000"/>
                <a:ext cx="10765191" cy="3204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формуле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радиусов зон Френеля для плоской волны нужно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положить радиус падающего фронта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=∞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Тогда из условия задачи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поэтому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0.6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−3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∙(0.6∙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=0.2 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м=20 см</m:t>
                      </m:r>
                    </m:oMath>
                  </m:oMathPara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Первая зона Френеля имеет радиус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есть как раз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поэтому диск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закроет первую зону, а интенсивность станет равной нулю.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A42826-C9AD-4BCC-921E-122DBFD72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04" y="3048000"/>
                <a:ext cx="10765191" cy="3204916"/>
              </a:xfrm>
              <a:prstGeom prst="rect">
                <a:avLst/>
              </a:prstGeom>
              <a:blipFill>
                <a:blip r:embed="rId3"/>
                <a:stretch>
                  <a:fillRect l="-849" b="-3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18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96F7D37-AE9F-465B-94F8-B6D50CCDD657}"/>
                  </a:ext>
                </a:extLst>
              </p:cNvPr>
              <p:cNvSpPr txBox="1"/>
              <p:nvPr/>
            </p:nvSpPr>
            <p:spPr>
              <a:xfrm>
                <a:off x="822960" y="579120"/>
                <a:ext cx="1059688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13. На круглое отверстие диаметром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см в экране падает нормально плоская волна с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=500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нм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Точка наблюдения находится на оси отверстия на расстоянии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 от экрана. Темное или светлое пятно будет в центре дифракционной картины, если в точке наблюдения поместить второй экран?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96F7D37-AE9F-465B-94F8-B6D50CCDD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" y="579120"/>
                <a:ext cx="10596880" cy="1938992"/>
              </a:xfrm>
              <a:prstGeom prst="rect">
                <a:avLst/>
              </a:prstGeom>
              <a:blipFill>
                <a:blip r:embed="rId2"/>
                <a:stretch>
                  <a:fillRect l="-863" t="-2516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E8482D-C30A-4701-B2F4-20E2E3D2DB70}"/>
                  </a:ext>
                </a:extLst>
              </p:cNvPr>
              <p:cNvSpPr txBox="1"/>
              <p:nvPr/>
            </p:nvSpPr>
            <p:spPr>
              <a:xfrm>
                <a:off x="894081" y="3271520"/>
                <a:ext cx="10403840" cy="241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формулы радиусов зон Френеля (для плоской падающей волны)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𝑏𝑘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найдем количество зон,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укладывающихся в отверстии диаметром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0.4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∙(500∙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)∙1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количество открытых зон четно, в центре картины будет темное пятно.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E8482D-C30A-4701-B2F4-20E2E3D2D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81" y="3271520"/>
                <a:ext cx="10403840" cy="2414828"/>
              </a:xfrm>
              <a:prstGeom prst="rect">
                <a:avLst/>
              </a:prstGeom>
              <a:blipFill>
                <a:blip r:embed="rId3"/>
                <a:stretch>
                  <a:fillRect l="-938" t="-253" b="-50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652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1426</Words>
  <Application>Microsoft Office PowerPoint</Application>
  <PresentationFormat>Широкоэкранный</PresentationFormat>
  <Paragraphs>181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Геометрический смысл условия главных максимумов</vt:lpstr>
      <vt:lpstr>Геометрический смысл условия главных минимумов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dvp1234567@outlook.com</dc:creator>
  <cp:lastModifiedBy>dvp1234567@outlook.com</cp:lastModifiedBy>
  <cp:revision>37</cp:revision>
  <dcterms:created xsi:type="dcterms:W3CDTF">2022-03-07T15:17:26Z</dcterms:created>
  <dcterms:modified xsi:type="dcterms:W3CDTF">2022-03-10T10:32:11Z</dcterms:modified>
</cp:coreProperties>
</file>