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10" r:id="rId2"/>
  </p:sldMasterIdLst>
  <p:notesMasterIdLst>
    <p:notesMasterId r:id="rId12"/>
  </p:notesMasterIdLst>
  <p:sldIdLst>
    <p:sldId id="330" r:id="rId3"/>
    <p:sldId id="282" r:id="rId4"/>
    <p:sldId id="331" r:id="rId5"/>
    <p:sldId id="283" r:id="rId6"/>
    <p:sldId id="322" r:id="rId7"/>
    <p:sldId id="323" r:id="rId8"/>
    <p:sldId id="325" r:id="rId9"/>
    <p:sldId id="326" r:id="rId10"/>
    <p:sldId id="281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6F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8" y="19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ACC95-3470-4C69-8D1B-338DACA10CA4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A5657-F666-465D-AF9A-82E7531B7C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99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2CA-05F1-4060-96B2-75CB83D976F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4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E9FA4-BE1B-46D0-A9B5-8F2CAB5BA16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1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AEA72-71F5-4A7E-A3D3-AB31BE98C8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45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58AA6-F7AD-4AB1-B1C5-98EAA3333C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50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DE827-8FBA-4A65-8DD8-13CE0687D3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92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409B-13E4-4664-A4F2-A938BD1EF6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80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68872-B91C-4E02-9633-37C9619AF3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93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83EC-6299-47A4-86C0-1FA4C969BE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813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91CC2-2B97-4205-8EF4-742FA481F2D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49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B8369-CD34-4211-8A3E-5905DF51E90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33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4BAD2-0D99-4EF2-8F10-FB8BD47874F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0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DCF0D-6AF1-4E50-9F9C-4868A99ED21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92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76594-90C3-4397-A348-5CE6986DEC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8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ABB4D-2EB1-43A7-A00E-FE4C0C4D4C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68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7D2B-780B-42AD-98A6-1453BD4336B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84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F19BC-64BE-476B-B784-6F12936A95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0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57134-C362-4BF0-A830-19779E5E5C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9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D08E1-573D-49EC-B701-45E2323B04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8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BCD12-8AE8-4CE8-BC7F-521D4EA47B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9AEAE-DA68-4599-A305-925B93B8B8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76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301D6-8948-4017-93D2-8DD209A0A9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9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67D5D-322F-46BC-A080-01F6923407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hangingPunct="0"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hangingPunct="0"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hangingPunct="0">
              <a:defRPr/>
            </a:pPr>
            <a:fld id="{FEB20667-02FE-4FD6-BD06-20DB8A40393E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0" hangingPunct="0"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556114E-3B43-4650-BE60-E559E5B3FB7D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4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0.wmf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501302" y="4558725"/>
            <a:ext cx="8534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ru-RU" dirty="0">
                <a:solidFill>
                  <a:srgbClr val="000000"/>
                </a:solidFill>
              </a:rPr>
              <a:t>Дифракцию рентгеновского излучения можно рассматривать как результат его отражения от системы параллельных </a:t>
            </a:r>
            <a:r>
              <a:rPr lang="ru-RU" dirty="0">
                <a:solidFill>
                  <a:srgbClr val="FF0000"/>
                </a:solidFill>
              </a:rPr>
              <a:t>плоскостей кристалла</a:t>
            </a:r>
            <a:r>
              <a:rPr lang="ru-RU" dirty="0">
                <a:solidFill>
                  <a:srgbClr val="000000"/>
                </a:solidFill>
              </a:rPr>
              <a:t>, в которых лежат узлы кристаллической решетки (Брэгг, Вульф, 1913)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999846" y="611109"/>
            <a:ext cx="81923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ru-RU" sz="3600" dirty="0">
                <a:solidFill>
                  <a:srgbClr val="FF0000"/>
                </a:solidFill>
              </a:rPr>
              <a:t>Дифракция на кристаллической решетке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388E88-B2EA-4347-97C8-58D270E45464}"/>
                  </a:ext>
                </a:extLst>
              </p:cNvPr>
              <p:cNvSpPr txBox="1"/>
              <p:nvPr/>
            </p:nvSpPr>
            <p:spPr>
              <a:xfrm>
                <a:off x="1524000" y="1837611"/>
                <a:ext cx="91409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Максимальный порядок дифракционного максимума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a:rPr lang="en-US" sz="2400" b="0" i="1" smtClean="0">
                        <a:latin typeface="+mn-lt"/>
                      </a:rPr>
                      <m:t>=</m:t>
                    </m:r>
                    <m:r>
                      <a:rPr lang="en-US" sz="2400" b="0" i="1" smtClean="0">
                        <a:latin typeface="+mn-lt"/>
                      </a:rPr>
                      <m:t>𝑑</m:t>
                    </m:r>
                    <m:r>
                      <a:rPr lang="en-US" sz="2400" b="0" i="1" smtClean="0">
                        <a:latin typeface="+mn-lt"/>
                      </a:rPr>
                      <m:t>/</m:t>
                    </m:r>
                    <m:r>
                      <a:rPr lang="en-US" sz="2400" b="0" i="1" smtClean="0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ru-RU" sz="2400" dirty="0">
                  <a:latin typeface="+mn-lt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388E88-B2EA-4347-97C8-58D270E45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837611"/>
                <a:ext cx="9140900" cy="461665"/>
              </a:xfrm>
              <a:prstGeom prst="rect">
                <a:avLst/>
              </a:prstGeom>
              <a:blipFill>
                <a:blip r:embed="rId2"/>
                <a:stretch>
                  <a:fillRect l="-100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C62BCD-2C68-4D06-A27E-86AC8C68AAAE}"/>
                  </a:ext>
                </a:extLst>
              </p:cNvPr>
              <p:cNvSpPr txBox="1"/>
              <p:nvPr/>
            </p:nvSpPr>
            <p:spPr>
              <a:xfrm>
                <a:off x="1524001" y="2710330"/>
                <a:ext cx="9067799" cy="1587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В кристаллах межатомные расстояния порядка </a:t>
                </a:r>
                <a14:m>
                  <m:oMath xmlns:m="http://schemas.openxmlformats.org/officeDocument/2006/math">
                    <m:r>
                      <a:rPr lang="ru-RU" sz="2400" i="1" dirty="0" smtClean="0">
                        <a:latin typeface="+mn-lt"/>
                      </a:rPr>
                      <m:t>1 </m:t>
                    </m:r>
                    <m:r>
                      <a:rPr lang="en-US" sz="2400" i="1" dirty="0" smtClean="0">
                        <a:latin typeface="+mn-lt"/>
                      </a:rPr>
                      <m:t>Å</m:t>
                    </m:r>
                    <m:r>
                      <a:rPr lang="ru-RU" sz="2400" i="1" dirty="0" smtClean="0">
                        <a:latin typeface="+mn-lt"/>
                      </a:rPr>
                      <m:t> = 0.1 </m:t>
                    </m:r>
                    <m:r>
                      <a:rPr lang="ru-RU" sz="2400" i="1" dirty="0" err="1" smtClean="0">
                        <a:latin typeface="+mn-lt"/>
                      </a:rPr>
                      <m:t>нм</m:t>
                    </m:r>
                  </m:oMath>
                </a14:m>
                <a:r>
                  <a:rPr lang="ru-RU" sz="2400" dirty="0">
                    <a:latin typeface="+mn-lt"/>
                  </a:rPr>
                  <a:t>,</a:t>
                </a:r>
              </a:p>
              <a:p>
                <a:r>
                  <a:rPr lang="ru-RU" sz="2400" dirty="0">
                    <a:latin typeface="+mn-lt"/>
                  </a:rPr>
                  <a:t>поэтому для наблюдения дифракции нужно использовать </a:t>
                </a:r>
                <a:r>
                  <a:rPr lang="ru-RU" sz="2400" dirty="0">
                    <a:solidFill>
                      <a:srgbClr val="FF0000"/>
                    </a:solidFill>
                    <a:latin typeface="+mn-lt"/>
                  </a:rPr>
                  <a:t>рентгеновское излучение </a:t>
                </a:r>
                <a:r>
                  <a:rPr lang="ru-RU" sz="2400" dirty="0">
                    <a:latin typeface="+mn-lt"/>
                  </a:rPr>
                  <a:t>(рентгеновский диапазон соответствует длинам волн от 100 до 0.001 </a:t>
                </a:r>
                <a:r>
                  <a:rPr lang="ru-RU" sz="2400" dirty="0" err="1">
                    <a:latin typeface="+mn-lt"/>
                  </a:rPr>
                  <a:t>нм</a:t>
                </a:r>
                <a:r>
                  <a:rPr lang="ru-RU" sz="2400" dirty="0">
                    <a:latin typeface="+mn-lt"/>
                  </a:rPr>
                  <a:t>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C62BCD-2C68-4D06-A27E-86AC8C68A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710330"/>
                <a:ext cx="9067799" cy="1587999"/>
              </a:xfrm>
              <a:prstGeom prst="rect">
                <a:avLst/>
              </a:prstGeom>
              <a:blipFill>
                <a:blip r:embed="rId3"/>
                <a:stretch>
                  <a:fillRect l="-1008" t="-1923" b="-8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74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41101"/>
              </p:ext>
            </p:extLst>
          </p:nvPr>
        </p:nvGraphicFramePr>
        <p:xfrm>
          <a:off x="609600" y="1157287"/>
          <a:ext cx="6705600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4" name="Точечный рисунок" r:id="rId3" imgW="5285714" imgH="3580952" progId="Paint.Picture">
                  <p:embed/>
                </p:oleObj>
              </mc:Choice>
              <mc:Fallback>
                <p:oleObj name="Точечный рисунок" r:id="rId3" imgW="5285714" imgH="3580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57287"/>
                        <a:ext cx="6705600" cy="4543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3">
                <a:extLst>
                  <a:ext uri="{FF2B5EF4-FFF2-40B4-BE49-F238E27FC236}">
                    <a16:creationId xmlns:a16="http://schemas.microsoft.com/office/drawing/2014/main" id="{8E8C119D-0857-4185-A8EF-F6B985293A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96200" y="990600"/>
                <a:ext cx="4267200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/>
                <a:r>
                  <a:rPr lang="ru-RU" sz="2000" dirty="0">
                    <a:solidFill>
                      <a:schemeClr val="tx1"/>
                    </a:solidFill>
                    <a:latin typeface="+mn-lt"/>
                    <a:ea typeface="Cambria Math" panose="02040503050406030204" pitchFamily="18" charset="0"/>
                    <a:sym typeface="Symbol" pitchFamily="18" charset="2"/>
                  </a:rPr>
                  <a:t>Оптическая разность хода</a:t>
                </a:r>
              </a:p>
              <a:p>
                <a:pPr eaLnBrk="0" hangingPunct="0"/>
                <a:endParaRPr lang="en-US" sz="2000" dirty="0">
                  <a:solidFill>
                    <a:schemeClr val="tx1"/>
                  </a:solidFill>
                  <a:latin typeface="+mn-lt"/>
                  <a:ea typeface="Cambria Math" panose="02040503050406030204" pitchFamily="18" charset="0"/>
                  <a:sym typeface="Symbol" pitchFamily="18" charset="2"/>
                </a:endParaRPr>
              </a:p>
              <a:p>
                <a:pPr eaLnBrk="0" hangingPunct="0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𝛿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𝐴𝐵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𝐵𝐶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=2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+mn-lt"/>
                        <a:ea typeface="Cambria Math" panose="02040503050406030204" pitchFamily="18" charset="0"/>
                        <a:sym typeface="Symbol" pitchFamily="18" charset="2"/>
                      </a:rPr>
                      <m:t>𝑑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+mn-lt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+mn-lt"/>
                            <a:ea typeface="Cambria Math" panose="02040503050406030204" pitchFamily="18" charset="0"/>
                            <a:sym typeface="Symbol" pitchFamily="18" charset="2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sz="2000" b="0" i="1" smtClean="0">
                            <a:solidFill>
                              <a:schemeClr val="tx1"/>
                            </a:solidFill>
                            <a:latin typeface="+mn-lt"/>
                            <a:ea typeface="Cambria Math" panose="02040503050406030204" pitchFamily="18" charset="0"/>
                            <a:sym typeface="Symbol" pitchFamily="18" charset="2"/>
                          </a:rPr>
                          <m:t>Θ</m:t>
                        </m:r>
                      </m:e>
                    </m:func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+mn-lt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+mn-lt"/>
                </a:endParaRPr>
              </a:p>
              <a:p>
                <a:pPr eaLnBrk="0" hangingPunct="0"/>
                <a:endParaRPr lang="ru-RU" sz="2000" dirty="0">
                  <a:solidFill>
                    <a:schemeClr val="tx1"/>
                  </a:solidFill>
                  <a:latin typeface="+mn-lt"/>
                </a:endParaRPr>
              </a:p>
              <a:p>
                <a:pPr eaLnBrk="0" hangingPunct="0"/>
                <a:r>
                  <a:rPr lang="ru-RU" sz="2000" dirty="0">
                    <a:solidFill>
                      <a:srgbClr val="000000"/>
                    </a:solidFill>
                    <a:latin typeface="+mn-lt"/>
                  </a:rPr>
                  <a:t>где  </a:t>
                </a:r>
                <a:r>
                  <a:rPr lang="en-US" sz="2000" dirty="0">
                    <a:solidFill>
                      <a:srgbClr val="000000"/>
                    </a:solidFill>
                    <a:latin typeface="+mn-lt"/>
                  </a:rPr>
                  <a:t>d</a:t>
                </a:r>
                <a:r>
                  <a:rPr lang="ru-RU" sz="2000" dirty="0">
                    <a:solidFill>
                      <a:srgbClr val="000000"/>
                    </a:solidFill>
                    <a:latin typeface="+mn-lt"/>
                  </a:rPr>
                  <a:t> – межплоскостное расстояние, </a:t>
                </a:r>
                <a:r>
                  <a:rPr lang="en-US" sz="2000" dirty="0">
                    <a:solidFill>
                      <a:srgbClr val="000000"/>
                    </a:solidFill>
                    <a:latin typeface="+mn-lt"/>
                    <a:sym typeface="Symbol" pitchFamily="18" charset="2"/>
                  </a:rPr>
                  <a:t></a:t>
                </a:r>
                <a:r>
                  <a:rPr lang="ru-RU" sz="2000" dirty="0">
                    <a:solidFill>
                      <a:srgbClr val="000000"/>
                    </a:solidFill>
                    <a:latin typeface="+mn-lt"/>
                  </a:rPr>
                  <a:t> – </a:t>
                </a:r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угол скольжения</a:t>
                </a:r>
                <a:r>
                  <a:rPr lang="ru-RU" sz="2000" dirty="0">
                    <a:solidFill>
                      <a:srgbClr val="000000"/>
                    </a:solidFill>
                    <a:latin typeface="+mn-lt"/>
                  </a:rPr>
                  <a:t>. </a:t>
                </a:r>
              </a:p>
            </p:txBody>
          </p:sp>
        </mc:Choice>
        <mc:Fallback>
          <p:sp>
            <p:nvSpPr>
              <p:cNvPr id="3" name="Text Box 3">
                <a:extLst>
                  <a:ext uri="{FF2B5EF4-FFF2-40B4-BE49-F238E27FC236}">
                    <a16:creationId xmlns:a16="http://schemas.microsoft.com/office/drawing/2014/main" id="{8E8C119D-0857-4185-A8EF-F6B985293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96200" y="990600"/>
                <a:ext cx="4267200" cy="1938992"/>
              </a:xfrm>
              <a:prstGeom prst="rect">
                <a:avLst/>
              </a:prstGeom>
              <a:blipFill>
                <a:blip r:embed="rId5"/>
                <a:stretch>
                  <a:fillRect l="-1571" t="-1887" r="-286" b="-44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4">
                <a:extLst>
                  <a:ext uri="{FF2B5EF4-FFF2-40B4-BE49-F238E27FC236}">
                    <a16:creationId xmlns:a16="http://schemas.microsoft.com/office/drawing/2014/main" id="{9A070698-4D0B-4A18-99A1-B7ABEFBA91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96200" y="3429000"/>
                <a:ext cx="3886200" cy="1631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/>
                <a:r>
                  <a:rPr lang="ru-RU" sz="2000" dirty="0">
                    <a:solidFill>
                      <a:srgbClr val="000000"/>
                    </a:solidFill>
                  </a:rPr>
                  <a:t>Дифракционные максимумы удовлетворяют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условию Брэгга–Вульфа</a:t>
                </a:r>
              </a:p>
              <a:p>
                <a:pPr eaLnBrk="0" hangingPunct="0"/>
                <a:endParaRPr lang="ru-RU" sz="2000" b="1" dirty="0">
                  <a:solidFill>
                    <a:srgbClr val="CC0000"/>
                  </a:solidFill>
                </a:endParaRPr>
              </a:p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=1, 2, 3,…</m:t>
                          </m:r>
                        </m:e>
                      </m:func>
                    </m:oMath>
                  </m:oMathPara>
                </a14:m>
                <a:endParaRPr lang="ru-RU" sz="2000" dirty="0">
                  <a:solidFill>
                    <a:srgbClr val="CC0000"/>
                  </a:solidFill>
                </a:endParaRPr>
              </a:p>
            </p:txBody>
          </p:sp>
        </mc:Choice>
        <mc:Fallback>
          <p:sp>
            <p:nvSpPr>
              <p:cNvPr id="4" name="Text Box 4">
                <a:extLst>
                  <a:ext uri="{FF2B5EF4-FFF2-40B4-BE49-F238E27FC236}">
                    <a16:creationId xmlns:a16="http://schemas.microsoft.com/office/drawing/2014/main" id="{9A070698-4D0B-4A18-99A1-B7ABEFBA9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96200" y="3429000"/>
                <a:ext cx="3886200" cy="1631216"/>
              </a:xfrm>
              <a:prstGeom prst="rect">
                <a:avLst/>
              </a:prstGeom>
              <a:blipFill>
                <a:blip r:embed="rId6"/>
                <a:stretch>
                  <a:fillRect l="-1727" t="-22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0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2609C14-5D83-42DC-B290-E9E652EA6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20" y="838200"/>
            <a:ext cx="6350000" cy="4419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E9D58A-C013-4B69-B404-7900ABDE738E}"/>
              </a:ext>
            </a:extLst>
          </p:cNvPr>
          <p:cNvSpPr txBox="1"/>
          <p:nvPr/>
        </p:nvSpPr>
        <p:spPr>
          <a:xfrm>
            <a:off x="457200" y="5710535"/>
            <a:ext cx="7435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>
                <a:latin typeface="+mn-lt"/>
              </a:rPr>
              <a:t>Лауэграмма</a:t>
            </a:r>
            <a:r>
              <a:rPr lang="ru-RU" sz="2400" dirty="0">
                <a:latin typeface="+mn-lt"/>
              </a:rPr>
              <a:t> ориентированного монокристалла берилла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3E9D0-B011-408C-B40F-5F6E51DC6386}"/>
              </a:ext>
            </a:extLst>
          </p:cNvPr>
          <p:cNvSpPr txBox="1"/>
          <p:nvPr/>
        </p:nvSpPr>
        <p:spPr>
          <a:xfrm>
            <a:off x="7892441" y="1143000"/>
            <a:ext cx="3994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+mn-lt"/>
              </a:rPr>
              <a:t>Берилл – класс минералов, включающий драгоценные камни аквамарин и изумруд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FB34D7-20FE-4DCC-9494-67DDA285815F}"/>
              </a:ext>
            </a:extLst>
          </p:cNvPr>
          <p:cNvSpPr txBox="1"/>
          <p:nvPr/>
        </p:nvSpPr>
        <p:spPr>
          <a:xfrm>
            <a:off x="7848600" y="3124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+mn-lt"/>
              </a:rPr>
              <a:t>Макс фон Лауэ –</a:t>
            </a:r>
          </a:p>
          <a:p>
            <a:r>
              <a:rPr lang="ru-RU" sz="2400" dirty="0">
                <a:latin typeface="+mn-lt"/>
              </a:rPr>
              <a:t>немецкий физик, основатель рентгеновского структурного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87060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EFB9E7-F5E2-4390-84BC-56718D743D11}"/>
              </a:ext>
            </a:extLst>
          </p:cNvPr>
          <p:cNvSpPr txBox="1"/>
          <p:nvPr/>
        </p:nvSpPr>
        <p:spPr>
          <a:xfrm>
            <a:off x="965012" y="533400"/>
            <a:ext cx="10261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+mn-lt"/>
              </a:rPr>
              <a:t>Дифракционная решетка как спектральный прибор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D39972-988B-4446-978E-68C165FB41B5}"/>
                  </a:ext>
                </a:extLst>
              </p:cNvPr>
              <p:cNvSpPr txBox="1"/>
              <p:nvPr/>
            </p:nvSpPr>
            <p:spPr>
              <a:xfrm>
                <a:off x="1066800" y="1730633"/>
                <a:ext cx="9265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Условие главных максимумов зависит от длины волны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+mn-lt"/>
                      </a:rPr>
                      <m:t>𝑑</m:t>
                    </m:r>
                    <m:func>
                      <m:funcPr>
                        <m:ctrlPr>
                          <a:rPr lang="en-US" sz="2400" b="0" i="1" smtClean="0">
                            <a:latin typeface="+mn-lt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+mn-lt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func>
                  </m:oMath>
                </a14:m>
                <a:r>
                  <a:rPr lang="ru-RU" sz="2400" dirty="0">
                    <a:latin typeface="+mn-lt"/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D39972-988B-4446-978E-68C165FB4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730633"/>
                <a:ext cx="9265357" cy="461665"/>
              </a:xfrm>
              <a:prstGeom prst="rect">
                <a:avLst/>
              </a:prstGeom>
              <a:blipFill>
                <a:blip r:embed="rId2"/>
                <a:stretch>
                  <a:fillRect l="-98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E8E89E8-F647-4A07-BF08-A30E2E38E797}"/>
              </a:ext>
            </a:extLst>
          </p:cNvPr>
          <p:cNvSpPr txBox="1"/>
          <p:nvPr/>
        </p:nvSpPr>
        <p:spPr>
          <a:xfrm>
            <a:off x="1066800" y="2346751"/>
            <a:ext cx="7995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+mn-lt"/>
              </a:rPr>
              <a:t>Дифракционная решетка раскладывает белый свет в спектр</a:t>
            </a:r>
          </a:p>
        </p:txBody>
      </p:sp>
      <p:pic>
        <p:nvPicPr>
          <p:cNvPr id="7" name="Picture 8" descr="3-10-6">
            <a:extLst>
              <a:ext uri="{FF2B5EF4-FFF2-40B4-BE49-F238E27FC236}">
                <a16:creationId xmlns:a16="http://schemas.microsoft.com/office/drawing/2014/main" id="{E452E468-0606-4D36-A12F-5ABBE4757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8991600" cy="199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C288E1-C039-420B-9C2E-F87E2FDED75A}"/>
              </a:ext>
            </a:extLst>
          </p:cNvPr>
          <p:cNvSpPr txBox="1"/>
          <p:nvPr/>
        </p:nvSpPr>
        <p:spPr>
          <a:xfrm>
            <a:off x="1066800" y="5493603"/>
            <a:ext cx="1026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+mn-lt"/>
              </a:rPr>
              <a:t>Максимумы для длинных волны (красный край спектра) расположены</a:t>
            </a:r>
          </a:p>
          <a:p>
            <a:r>
              <a:rPr lang="ru-RU" sz="2400" dirty="0">
                <a:latin typeface="+mn-lt"/>
              </a:rPr>
              <a:t>при больших углах, чем для коротких (фиолетовый край спектра)</a:t>
            </a:r>
          </a:p>
        </p:txBody>
      </p:sp>
    </p:spTree>
    <p:extLst>
      <p:ext uri="{BB962C8B-B14F-4D97-AF65-F5344CB8AC3E}">
        <p14:creationId xmlns:p14="http://schemas.microsoft.com/office/powerpoint/2010/main" val="20666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3207029" y="600494"/>
            <a:ext cx="57149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rgbClr val="C00000"/>
                </a:solidFill>
              </a:rPr>
              <a:t>Угловая дисперсия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72524A8-87FA-4EA6-AC34-0A66D7D57B8B}"/>
              </a:ext>
            </a:extLst>
          </p:cNvPr>
          <p:cNvGrpSpPr/>
          <p:nvPr/>
        </p:nvGrpSpPr>
        <p:grpSpPr>
          <a:xfrm>
            <a:off x="838200" y="2145413"/>
            <a:ext cx="6257925" cy="3473452"/>
            <a:chOff x="1080906" y="1555952"/>
            <a:chExt cx="6257925" cy="3473452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1526993" y="2994228"/>
              <a:ext cx="4902200" cy="1852613"/>
            </a:xfrm>
            <a:custGeom>
              <a:avLst/>
              <a:gdLst>
                <a:gd name="T0" fmla="*/ 0 w 3904"/>
                <a:gd name="T1" fmla="*/ 1601289377 h 1956"/>
                <a:gd name="T2" fmla="*/ 416261322 w 3904"/>
                <a:gd name="T3" fmla="*/ 1314223393 h 1956"/>
                <a:gd name="T4" fmla="*/ 895593265 w 3904"/>
                <a:gd name="T5" fmla="*/ 1594112869 h 1956"/>
                <a:gd name="T6" fmla="*/ 1387538578 w 3904"/>
                <a:gd name="T7" fmla="*/ 1048687880 h 1956"/>
                <a:gd name="T8" fmla="*/ 1993010506 w 3904"/>
                <a:gd name="T9" fmla="*/ 1579759854 h 1956"/>
                <a:gd name="T10" fmla="*/ 2147483647 w 3904"/>
                <a:gd name="T11" fmla="*/ 896945 h 1956"/>
                <a:gd name="T12" fmla="*/ 2147483647 w 3904"/>
                <a:gd name="T13" fmla="*/ 1572583347 h 1956"/>
                <a:gd name="T14" fmla="*/ 2147483647 w 3904"/>
                <a:gd name="T15" fmla="*/ 1034334864 h 1956"/>
                <a:gd name="T16" fmla="*/ 2147483647 w 3904"/>
                <a:gd name="T17" fmla="*/ 1594112869 h 1956"/>
                <a:gd name="T18" fmla="*/ 2147483647 w 3904"/>
                <a:gd name="T19" fmla="*/ 1307046886 h 1956"/>
                <a:gd name="T20" fmla="*/ 2147483647 w 3904"/>
                <a:gd name="T21" fmla="*/ 1608466831 h 19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04" h="1956">
                  <a:moveTo>
                    <a:pt x="0" y="1785"/>
                  </a:moveTo>
                  <a:cubicBezTo>
                    <a:pt x="84" y="1624"/>
                    <a:pt x="169" y="1466"/>
                    <a:pt x="264" y="1465"/>
                  </a:cubicBezTo>
                  <a:cubicBezTo>
                    <a:pt x="359" y="1464"/>
                    <a:pt x="465" y="1826"/>
                    <a:pt x="568" y="1777"/>
                  </a:cubicBezTo>
                  <a:cubicBezTo>
                    <a:pt x="671" y="1728"/>
                    <a:pt x="764" y="1172"/>
                    <a:pt x="880" y="1169"/>
                  </a:cubicBezTo>
                  <a:cubicBezTo>
                    <a:pt x="996" y="1166"/>
                    <a:pt x="1077" y="1956"/>
                    <a:pt x="1264" y="1761"/>
                  </a:cubicBezTo>
                  <a:cubicBezTo>
                    <a:pt x="1451" y="1566"/>
                    <a:pt x="1753" y="2"/>
                    <a:pt x="2000" y="1"/>
                  </a:cubicBezTo>
                  <a:cubicBezTo>
                    <a:pt x="2247" y="0"/>
                    <a:pt x="2556" y="1561"/>
                    <a:pt x="2744" y="1753"/>
                  </a:cubicBezTo>
                  <a:cubicBezTo>
                    <a:pt x="2932" y="1945"/>
                    <a:pt x="3017" y="1149"/>
                    <a:pt x="3128" y="1153"/>
                  </a:cubicBezTo>
                  <a:cubicBezTo>
                    <a:pt x="3239" y="1157"/>
                    <a:pt x="3313" y="1726"/>
                    <a:pt x="3408" y="1777"/>
                  </a:cubicBezTo>
                  <a:cubicBezTo>
                    <a:pt x="3503" y="1828"/>
                    <a:pt x="3613" y="1454"/>
                    <a:pt x="3696" y="1457"/>
                  </a:cubicBezTo>
                  <a:cubicBezTo>
                    <a:pt x="3779" y="1460"/>
                    <a:pt x="3861" y="1723"/>
                    <a:pt x="3904" y="1793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auto">
            <a:xfrm>
              <a:off x="1284106" y="2989465"/>
              <a:ext cx="5389563" cy="1854200"/>
            </a:xfrm>
            <a:custGeom>
              <a:avLst/>
              <a:gdLst>
                <a:gd name="T0" fmla="*/ 0 w 3904"/>
                <a:gd name="T1" fmla="*/ 1604034673 h 1956"/>
                <a:gd name="T2" fmla="*/ 503142764 w 3904"/>
                <a:gd name="T3" fmla="*/ 1316476312 h 1956"/>
                <a:gd name="T4" fmla="*/ 1082519406 w 3904"/>
                <a:gd name="T5" fmla="*/ 1596845382 h 1956"/>
                <a:gd name="T6" fmla="*/ 1677143928 w 3904"/>
                <a:gd name="T7" fmla="*/ 1050484876 h 1956"/>
                <a:gd name="T8" fmla="*/ 2147483647 w 3904"/>
                <a:gd name="T9" fmla="*/ 1582467748 h 1956"/>
                <a:gd name="T10" fmla="*/ 2147483647 w 3904"/>
                <a:gd name="T11" fmla="*/ 898661 h 1956"/>
                <a:gd name="T12" fmla="*/ 2147483647 w 3904"/>
                <a:gd name="T13" fmla="*/ 1575278458 h 1956"/>
                <a:gd name="T14" fmla="*/ 2147483647 w 3904"/>
                <a:gd name="T15" fmla="*/ 1036107243 h 1956"/>
                <a:gd name="T16" fmla="*/ 2147483647 w 3904"/>
                <a:gd name="T17" fmla="*/ 1596845382 h 1956"/>
                <a:gd name="T18" fmla="*/ 2147483647 w 3904"/>
                <a:gd name="T19" fmla="*/ 1309287021 h 1956"/>
                <a:gd name="T20" fmla="*/ 2147483647 w 3904"/>
                <a:gd name="T21" fmla="*/ 1611223016 h 19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04" h="1956">
                  <a:moveTo>
                    <a:pt x="0" y="1785"/>
                  </a:moveTo>
                  <a:cubicBezTo>
                    <a:pt x="84" y="1624"/>
                    <a:pt x="169" y="1466"/>
                    <a:pt x="264" y="1465"/>
                  </a:cubicBezTo>
                  <a:cubicBezTo>
                    <a:pt x="359" y="1464"/>
                    <a:pt x="465" y="1826"/>
                    <a:pt x="568" y="1777"/>
                  </a:cubicBezTo>
                  <a:cubicBezTo>
                    <a:pt x="671" y="1728"/>
                    <a:pt x="764" y="1172"/>
                    <a:pt x="880" y="1169"/>
                  </a:cubicBezTo>
                  <a:cubicBezTo>
                    <a:pt x="996" y="1166"/>
                    <a:pt x="1077" y="1956"/>
                    <a:pt x="1264" y="1761"/>
                  </a:cubicBezTo>
                  <a:cubicBezTo>
                    <a:pt x="1451" y="1566"/>
                    <a:pt x="1753" y="2"/>
                    <a:pt x="2000" y="1"/>
                  </a:cubicBezTo>
                  <a:cubicBezTo>
                    <a:pt x="2247" y="0"/>
                    <a:pt x="2556" y="1561"/>
                    <a:pt x="2744" y="1753"/>
                  </a:cubicBezTo>
                  <a:cubicBezTo>
                    <a:pt x="2932" y="1945"/>
                    <a:pt x="3017" y="1149"/>
                    <a:pt x="3128" y="1153"/>
                  </a:cubicBezTo>
                  <a:cubicBezTo>
                    <a:pt x="3239" y="1157"/>
                    <a:pt x="3313" y="1726"/>
                    <a:pt x="3408" y="1777"/>
                  </a:cubicBezTo>
                  <a:cubicBezTo>
                    <a:pt x="3503" y="1828"/>
                    <a:pt x="3613" y="1454"/>
                    <a:pt x="3696" y="1457"/>
                  </a:cubicBezTo>
                  <a:cubicBezTo>
                    <a:pt x="3779" y="1460"/>
                    <a:pt x="3861" y="1723"/>
                    <a:pt x="3904" y="1793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93" name="Line 6"/>
            <p:cNvSpPr>
              <a:spLocks noChangeShapeType="1"/>
            </p:cNvSpPr>
            <p:nvPr/>
          </p:nvSpPr>
          <p:spPr bwMode="auto">
            <a:xfrm flipV="1">
              <a:off x="2774254" y="3541914"/>
              <a:ext cx="423863" cy="712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9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986185" y="3180729"/>
                  <a:ext cx="4635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𝜆</m:t>
                        </m:r>
                      </m:oMath>
                    </m:oMathPara>
                  </a14:m>
                  <a:endParaRPr lang="ru-RU" sz="20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15394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86185" y="3180729"/>
                  <a:ext cx="463550" cy="4001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91" name="Line 9"/>
            <p:cNvSpPr>
              <a:spLocks noChangeShapeType="1"/>
            </p:cNvSpPr>
            <p:nvPr/>
          </p:nvSpPr>
          <p:spPr bwMode="auto">
            <a:xfrm flipV="1">
              <a:off x="1642624" y="3501920"/>
              <a:ext cx="508000" cy="8715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86" name="Text Box 13"/>
            <p:cNvSpPr txBox="1">
              <a:spLocks noChangeArrowheads="1"/>
            </p:cNvSpPr>
            <p:nvPr/>
          </p:nvSpPr>
          <p:spPr bwMode="auto">
            <a:xfrm>
              <a:off x="3636781" y="2205241"/>
              <a:ext cx="304800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b="1" i="1" dirty="0">
                  <a:solidFill>
                    <a:srgbClr val="000000"/>
                  </a:solidFill>
                </a:rPr>
                <a:t>I</a:t>
              </a:r>
              <a:endParaRPr lang="ru-RU" b="1" i="1" dirty="0">
                <a:solidFill>
                  <a:srgbClr val="000000"/>
                </a:solidFill>
              </a:endParaRPr>
            </a:p>
          </p:txBody>
        </p:sp>
        <p:grpSp>
          <p:nvGrpSpPr>
            <p:cNvPr id="15387" name="Group 14"/>
            <p:cNvGrpSpPr>
              <a:grpSpLocks/>
            </p:cNvGrpSpPr>
            <p:nvPr/>
          </p:nvGrpSpPr>
          <p:grpSpPr bwMode="auto">
            <a:xfrm>
              <a:off x="1080906" y="2238579"/>
              <a:ext cx="6257925" cy="2790825"/>
              <a:chOff x="964" y="2048"/>
              <a:chExt cx="3942" cy="1758"/>
            </a:xfrm>
          </p:grpSpPr>
          <p:sp>
            <p:nvSpPr>
              <p:cNvPr id="15388" name="Line 15"/>
              <p:cNvSpPr>
                <a:spLocks noChangeShapeType="1"/>
              </p:cNvSpPr>
              <p:nvPr/>
            </p:nvSpPr>
            <p:spPr bwMode="auto">
              <a:xfrm>
                <a:off x="964" y="3597"/>
                <a:ext cx="3942" cy="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89" name="Line 16"/>
              <p:cNvSpPr>
                <a:spLocks noChangeShapeType="1"/>
              </p:cNvSpPr>
              <p:nvPr/>
            </p:nvSpPr>
            <p:spPr bwMode="auto">
              <a:xfrm flipV="1">
                <a:off x="2840" y="2048"/>
                <a:ext cx="0" cy="154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graphicFrame>
                <p:nvGraphicFramePr>
                  <p:cNvPr id="15390" name="Object 17"/>
                  <p:cNvGraphicFramePr>
                    <a:graphicFrameLocks noChangeAspect="1"/>
                  </p:cNvGraphicFramePr>
                  <p:nvPr/>
                </p:nvGraphicFramePr>
                <p:xfrm>
                  <a:off x="4710" y="3686"/>
                  <a:ext cx="128" cy="12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56709" name="Формула" r:id="rId4" imgW="203112" imgH="190417" progId="Equation.3">
                          <p:embed/>
                        </p:oleObj>
                      </mc:Choice>
                      <mc:Fallback>
                        <p:oleObj name="Формула" r:id="rId4" imgW="203112" imgH="190417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5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710" y="3686"/>
                                <a:ext cx="128" cy="12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>
              <p:graphicFrame>
                <p:nvGraphicFramePr>
                  <p:cNvPr id="15390" name="Object 17"/>
                  <p:cNvGraphicFramePr>
                    <a:graphicFrameLocks noChangeAspect="1"/>
                  </p:cNvGraphicFramePr>
                  <p:nvPr/>
                </p:nvGraphicFramePr>
                <p:xfrm>
                  <a:off x="4710" y="3686"/>
                  <a:ext cx="128" cy="12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56709" name="Формула" r:id="rId4" imgW="203112" imgH="190417" progId="Equation.3">
                          <p:embed/>
                        </p:oleObj>
                      </mc:Choice>
                      <mc:Fallback>
                        <p:oleObj name="Формула" r:id="rId4" imgW="203112" imgH="190417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5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710" y="3686"/>
                                <a:ext cx="128" cy="12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p:sp>
          <p:nvSpPr>
            <p:cNvPr id="15369" name="Line 18"/>
            <p:cNvSpPr>
              <a:spLocks noChangeShapeType="1"/>
            </p:cNvSpPr>
            <p:nvPr/>
          </p:nvSpPr>
          <p:spPr bwMode="auto">
            <a:xfrm>
              <a:off x="4043180" y="1555952"/>
              <a:ext cx="1416050" cy="31559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70" name="Line 19"/>
            <p:cNvSpPr>
              <a:spLocks noChangeShapeType="1"/>
            </p:cNvSpPr>
            <p:nvPr/>
          </p:nvSpPr>
          <p:spPr bwMode="auto">
            <a:xfrm>
              <a:off x="4043181" y="1568652"/>
              <a:ext cx="1558925" cy="3113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8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605579" y="2486659"/>
                  <a:ext cx="414338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ru-RU" sz="20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15384" name="Text 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05579" y="2486659"/>
                  <a:ext cx="414338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85" name="Arc 22"/>
            <p:cNvSpPr>
              <a:spLocks/>
            </p:cNvSpPr>
            <p:nvPr/>
          </p:nvSpPr>
          <p:spPr bwMode="auto">
            <a:xfrm rot="4610013">
              <a:off x="4235269" y="2546552"/>
              <a:ext cx="177800" cy="565150"/>
            </a:xfrm>
            <a:custGeom>
              <a:avLst/>
              <a:gdLst>
                <a:gd name="T0" fmla="*/ 0 w 21600"/>
                <a:gd name="T1" fmla="*/ 0 h 23879"/>
                <a:gd name="T2" fmla="*/ 1 w 21600"/>
                <a:gd name="T3" fmla="*/ 5 h 23879"/>
                <a:gd name="T4" fmla="*/ 0 w 21600"/>
                <a:gd name="T5" fmla="*/ 3 h 238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3879" fill="none" extrusionOk="0">
                  <a:moveTo>
                    <a:pt x="16170" y="0"/>
                  </a:moveTo>
                  <a:cubicBezTo>
                    <a:pt x="19668" y="3950"/>
                    <a:pt x="21600" y="9043"/>
                    <a:pt x="21600" y="14320"/>
                  </a:cubicBezTo>
                  <a:cubicBezTo>
                    <a:pt x="21600" y="17635"/>
                    <a:pt x="20836" y="20905"/>
                    <a:pt x="19369" y="23878"/>
                  </a:cubicBezTo>
                </a:path>
                <a:path w="21600" h="23879" stroke="0" extrusionOk="0">
                  <a:moveTo>
                    <a:pt x="16170" y="0"/>
                  </a:moveTo>
                  <a:cubicBezTo>
                    <a:pt x="19668" y="3950"/>
                    <a:pt x="21600" y="9043"/>
                    <a:pt x="21600" y="14320"/>
                  </a:cubicBezTo>
                  <a:cubicBezTo>
                    <a:pt x="21600" y="17635"/>
                    <a:pt x="20836" y="20905"/>
                    <a:pt x="19369" y="23878"/>
                  </a:cubicBezTo>
                  <a:lnTo>
                    <a:pt x="0" y="14320"/>
                  </a:lnTo>
                  <a:lnTo>
                    <a:pt x="16170" y="0"/>
                  </a:ln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8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817394" y="3054495"/>
                  <a:ext cx="1089025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ru-RU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𝛥𝜃</m:t>
                        </m:r>
                      </m:oMath>
                    </m:oMathPara>
                  </a14:m>
                  <a:endParaRPr lang="ru-RU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5382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17394" y="3054495"/>
                  <a:ext cx="1089025" cy="4001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83" name="Arc 25"/>
            <p:cNvSpPr>
              <a:spLocks/>
            </p:cNvSpPr>
            <p:nvPr/>
          </p:nvSpPr>
          <p:spPr bwMode="auto">
            <a:xfrm rot="4610013">
              <a:off x="4373380" y="2991052"/>
              <a:ext cx="249237" cy="912812"/>
            </a:xfrm>
            <a:custGeom>
              <a:avLst/>
              <a:gdLst>
                <a:gd name="T0" fmla="*/ 1 w 21600"/>
                <a:gd name="T1" fmla="*/ 0 h 24745"/>
                <a:gd name="T2" fmla="*/ 1 w 21600"/>
                <a:gd name="T3" fmla="*/ 13 h 24745"/>
                <a:gd name="T4" fmla="*/ 0 w 21600"/>
                <a:gd name="T5" fmla="*/ 9 h 247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4745" fill="none" extrusionOk="0">
                  <a:moveTo>
                    <a:pt x="13178" y="0"/>
                  </a:moveTo>
                  <a:cubicBezTo>
                    <a:pt x="18488" y="4089"/>
                    <a:pt x="21600" y="10411"/>
                    <a:pt x="21600" y="17114"/>
                  </a:cubicBezTo>
                  <a:cubicBezTo>
                    <a:pt x="21600" y="19720"/>
                    <a:pt x="21128" y="22306"/>
                    <a:pt x="20207" y="24745"/>
                  </a:cubicBezTo>
                </a:path>
                <a:path w="21600" h="24745" stroke="0" extrusionOk="0">
                  <a:moveTo>
                    <a:pt x="13178" y="0"/>
                  </a:moveTo>
                  <a:cubicBezTo>
                    <a:pt x="18488" y="4089"/>
                    <a:pt x="21600" y="10411"/>
                    <a:pt x="21600" y="17114"/>
                  </a:cubicBezTo>
                  <a:cubicBezTo>
                    <a:pt x="21600" y="19720"/>
                    <a:pt x="21128" y="22306"/>
                    <a:pt x="20207" y="24745"/>
                  </a:cubicBezTo>
                  <a:lnTo>
                    <a:pt x="0" y="17114"/>
                  </a:lnTo>
                  <a:lnTo>
                    <a:pt x="13178" y="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2E9FAC3-33EA-4570-9755-B2D1EC73F46B}"/>
                    </a:ext>
                  </a:extLst>
                </p:cNvPr>
                <p:cNvSpPr txBox="1"/>
                <p:nvPr/>
              </p:nvSpPr>
              <p:spPr>
                <a:xfrm>
                  <a:off x="1727728" y="3093875"/>
                  <a:ext cx="9886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ru-RU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l-GR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oMath>
                    </m:oMathPara>
                  </a14:m>
                  <a:endParaRPr lang="ru-RU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C2E9FAC3-33EA-4570-9755-B2D1EC73F4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7728" y="3093875"/>
                  <a:ext cx="988668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F7FF39-2584-4C39-8EBE-054E6B60327A}"/>
                  </a:ext>
                </a:extLst>
              </p:cNvPr>
              <p:cNvSpPr txBox="1"/>
              <p:nvPr/>
            </p:nvSpPr>
            <p:spPr>
              <a:xfrm>
                <a:off x="8763000" y="1715889"/>
                <a:ext cx="1183209" cy="696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m:t>𝐷</m:t>
                          </m:r>
                        </m:e>
                        <m:sub>
                          <m:r>
                            <a:rPr lang="ru-RU" sz="240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2400" b="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2400" b="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+mn-lt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F7FF39-2584-4C39-8EBE-054E6B603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715889"/>
                <a:ext cx="1183209" cy="6969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BA8F80-EE9F-4336-A1B5-4A5C78DC761A}"/>
                  </a:ext>
                </a:extLst>
              </p:cNvPr>
              <p:cNvSpPr txBox="1"/>
              <p:nvPr/>
            </p:nvSpPr>
            <p:spPr>
              <a:xfrm>
                <a:off x="7642647" y="2929871"/>
                <a:ext cx="4096827" cy="2664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Условие главных максимумов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+mn-lt"/>
                        </a:rPr>
                        <m:t>𝑑</m:t>
                      </m:r>
                      <m:func>
                        <m:funcPr>
                          <m:ctrlPr>
                            <a:rPr lang="en-US" sz="2400" b="0" i="1" smtClean="0">
                              <a:latin typeface="+mn-lt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+mn-lt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sz="2400" dirty="0">
                  <a:latin typeface="+mn-lt"/>
                </a:endParaRPr>
              </a:p>
              <a:p>
                <a:r>
                  <a:rPr lang="ru-RU" sz="2400" dirty="0">
                    <a:latin typeface="+mn-lt"/>
                  </a:rPr>
                  <a:t>Отсюда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m:rPr>
                          <m:sty m:val="p"/>
                        </m:rP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400" dirty="0">
                  <a:latin typeface="+mn-lt"/>
                  <a:ea typeface="Cambria Math" panose="02040503050406030204" pitchFamily="18" charset="0"/>
                </a:endParaRPr>
              </a:p>
              <a:p>
                <a:r>
                  <a:rPr lang="ru-RU" sz="2400" dirty="0">
                    <a:latin typeface="+mn-lt"/>
                  </a:rPr>
                  <a:t>Угловая дисперсия решетки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+mn-lt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BA8F80-EE9F-4336-A1B5-4A5C78DC7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647" y="2929871"/>
                <a:ext cx="4096827" cy="2664704"/>
              </a:xfrm>
              <a:prstGeom prst="rect">
                <a:avLst/>
              </a:prstGeom>
              <a:blipFill>
                <a:blip r:embed="rId10"/>
                <a:stretch>
                  <a:fillRect l="-2381" t="-1831" r="-1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801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9" name="Rectangle 31"/>
          <p:cNvSpPr>
            <a:spLocks noGrp="1" noChangeArrowheads="1"/>
          </p:cNvSpPr>
          <p:nvPr>
            <p:ph type="title"/>
          </p:nvPr>
        </p:nvSpPr>
        <p:spPr>
          <a:xfrm>
            <a:off x="3650932" y="450993"/>
            <a:ext cx="4991101" cy="468313"/>
          </a:xfrm>
        </p:spPr>
        <p:txBody>
          <a:bodyPr/>
          <a:lstStyle/>
          <a:p>
            <a:pPr eaLnBrk="1" hangingPunct="1"/>
            <a:r>
              <a:rPr lang="ru-RU" sz="3600" dirty="0">
                <a:solidFill>
                  <a:srgbClr val="C00000"/>
                </a:solidFill>
              </a:rPr>
              <a:t>Линейная дисперсия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72491BA-F676-4D3D-823F-F26EF6E22B6C}"/>
              </a:ext>
            </a:extLst>
          </p:cNvPr>
          <p:cNvGrpSpPr/>
          <p:nvPr/>
        </p:nvGrpSpPr>
        <p:grpSpPr>
          <a:xfrm>
            <a:off x="444007" y="2017082"/>
            <a:ext cx="8198026" cy="4079001"/>
            <a:chOff x="685800" y="1981200"/>
            <a:chExt cx="8198026" cy="4079001"/>
          </a:xfrm>
        </p:grpSpPr>
        <p:sp>
          <p:nvSpPr>
            <p:cNvPr id="16387" name="Line 3"/>
            <p:cNvSpPr>
              <a:spLocks noChangeShapeType="1"/>
            </p:cNvSpPr>
            <p:nvPr/>
          </p:nvSpPr>
          <p:spPr bwMode="auto">
            <a:xfrm>
              <a:off x="685800" y="5520382"/>
              <a:ext cx="7912100" cy="111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 flipV="1">
              <a:off x="4543425" y="2091382"/>
              <a:ext cx="0" cy="3429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4075067" y="1981200"/>
              <a:ext cx="30489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b="1" i="1" dirty="0">
                  <a:solidFill>
                    <a:srgbClr val="000000"/>
                  </a:solidFill>
                </a:rPr>
                <a:t>I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auto">
            <a:xfrm>
              <a:off x="1381125" y="2683519"/>
              <a:ext cx="6197600" cy="3105150"/>
            </a:xfrm>
            <a:custGeom>
              <a:avLst/>
              <a:gdLst>
                <a:gd name="T0" fmla="*/ 0 w 3904"/>
                <a:gd name="T1" fmla="*/ 2147483647 h 1956"/>
                <a:gd name="T2" fmla="*/ 665321250 w 3904"/>
                <a:gd name="T3" fmla="*/ 2147483647 h 1956"/>
                <a:gd name="T4" fmla="*/ 1431448750 w 3904"/>
                <a:gd name="T5" fmla="*/ 2147483647 h 1956"/>
                <a:gd name="T6" fmla="*/ 2147483647 w 3904"/>
                <a:gd name="T7" fmla="*/ 2147483647 h 1956"/>
                <a:gd name="T8" fmla="*/ 2147483647 w 3904"/>
                <a:gd name="T9" fmla="*/ 2147483647 h 1956"/>
                <a:gd name="T10" fmla="*/ 2147483647 w 3904"/>
                <a:gd name="T11" fmla="*/ 2520950 h 1956"/>
                <a:gd name="T12" fmla="*/ 2147483647 w 3904"/>
                <a:gd name="T13" fmla="*/ 2147483647 h 1956"/>
                <a:gd name="T14" fmla="*/ 2147483647 w 3904"/>
                <a:gd name="T15" fmla="*/ 2147483647 h 1956"/>
                <a:gd name="T16" fmla="*/ 2147483647 w 3904"/>
                <a:gd name="T17" fmla="*/ 2147483647 h 1956"/>
                <a:gd name="T18" fmla="*/ 2147483647 w 3904"/>
                <a:gd name="T19" fmla="*/ 2147483647 h 1956"/>
                <a:gd name="T20" fmla="*/ 2147483647 w 3904"/>
                <a:gd name="T21" fmla="*/ 2147483647 h 19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04" h="1956">
                  <a:moveTo>
                    <a:pt x="0" y="1785"/>
                  </a:moveTo>
                  <a:cubicBezTo>
                    <a:pt x="84" y="1624"/>
                    <a:pt x="169" y="1466"/>
                    <a:pt x="264" y="1465"/>
                  </a:cubicBezTo>
                  <a:cubicBezTo>
                    <a:pt x="359" y="1464"/>
                    <a:pt x="465" y="1826"/>
                    <a:pt x="568" y="1777"/>
                  </a:cubicBezTo>
                  <a:cubicBezTo>
                    <a:pt x="671" y="1728"/>
                    <a:pt x="764" y="1172"/>
                    <a:pt x="880" y="1169"/>
                  </a:cubicBezTo>
                  <a:cubicBezTo>
                    <a:pt x="996" y="1166"/>
                    <a:pt x="1077" y="1956"/>
                    <a:pt x="1264" y="1761"/>
                  </a:cubicBezTo>
                  <a:cubicBezTo>
                    <a:pt x="1451" y="1566"/>
                    <a:pt x="1753" y="2"/>
                    <a:pt x="2000" y="1"/>
                  </a:cubicBezTo>
                  <a:cubicBezTo>
                    <a:pt x="2247" y="0"/>
                    <a:pt x="2556" y="1561"/>
                    <a:pt x="2744" y="1753"/>
                  </a:cubicBezTo>
                  <a:cubicBezTo>
                    <a:pt x="2932" y="1945"/>
                    <a:pt x="3017" y="1149"/>
                    <a:pt x="3128" y="1153"/>
                  </a:cubicBezTo>
                  <a:cubicBezTo>
                    <a:pt x="3239" y="1157"/>
                    <a:pt x="3313" y="1726"/>
                    <a:pt x="3408" y="1777"/>
                  </a:cubicBezTo>
                  <a:cubicBezTo>
                    <a:pt x="3503" y="1828"/>
                    <a:pt x="3613" y="1454"/>
                    <a:pt x="3696" y="1457"/>
                  </a:cubicBezTo>
                  <a:cubicBezTo>
                    <a:pt x="3779" y="1460"/>
                    <a:pt x="3861" y="1723"/>
                    <a:pt x="3904" y="1793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1073150" y="2677169"/>
              <a:ext cx="6815138" cy="3105150"/>
            </a:xfrm>
            <a:custGeom>
              <a:avLst/>
              <a:gdLst>
                <a:gd name="T0" fmla="*/ 0 w 3904"/>
                <a:gd name="T1" fmla="*/ 2147483647 h 1956"/>
                <a:gd name="T2" fmla="*/ 804514472 w 3904"/>
                <a:gd name="T3" fmla="*/ 2147483647 h 1956"/>
                <a:gd name="T4" fmla="*/ 1730924600 w 3904"/>
                <a:gd name="T5" fmla="*/ 2147483647 h 1956"/>
                <a:gd name="T6" fmla="*/ 2147483647 w 3904"/>
                <a:gd name="T7" fmla="*/ 2147483647 h 1956"/>
                <a:gd name="T8" fmla="*/ 2147483647 w 3904"/>
                <a:gd name="T9" fmla="*/ 2147483647 h 1956"/>
                <a:gd name="T10" fmla="*/ 2147483647 w 3904"/>
                <a:gd name="T11" fmla="*/ 2520950 h 1956"/>
                <a:gd name="T12" fmla="*/ 2147483647 w 3904"/>
                <a:gd name="T13" fmla="*/ 2147483647 h 1956"/>
                <a:gd name="T14" fmla="*/ 2147483647 w 3904"/>
                <a:gd name="T15" fmla="*/ 2147483647 h 1956"/>
                <a:gd name="T16" fmla="*/ 2147483647 w 3904"/>
                <a:gd name="T17" fmla="*/ 2147483647 h 1956"/>
                <a:gd name="T18" fmla="*/ 2147483647 w 3904"/>
                <a:gd name="T19" fmla="*/ 2147483647 h 1956"/>
                <a:gd name="T20" fmla="*/ 2147483647 w 3904"/>
                <a:gd name="T21" fmla="*/ 2147483647 h 19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04" h="1956">
                  <a:moveTo>
                    <a:pt x="0" y="1785"/>
                  </a:moveTo>
                  <a:cubicBezTo>
                    <a:pt x="84" y="1624"/>
                    <a:pt x="169" y="1466"/>
                    <a:pt x="264" y="1465"/>
                  </a:cubicBezTo>
                  <a:cubicBezTo>
                    <a:pt x="359" y="1464"/>
                    <a:pt x="465" y="1826"/>
                    <a:pt x="568" y="1777"/>
                  </a:cubicBezTo>
                  <a:cubicBezTo>
                    <a:pt x="671" y="1728"/>
                    <a:pt x="764" y="1172"/>
                    <a:pt x="880" y="1169"/>
                  </a:cubicBezTo>
                  <a:cubicBezTo>
                    <a:pt x="996" y="1166"/>
                    <a:pt x="1077" y="1956"/>
                    <a:pt x="1264" y="1761"/>
                  </a:cubicBezTo>
                  <a:cubicBezTo>
                    <a:pt x="1451" y="1566"/>
                    <a:pt x="1753" y="2"/>
                    <a:pt x="2000" y="1"/>
                  </a:cubicBezTo>
                  <a:cubicBezTo>
                    <a:pt x="2247" y="0"/>
                    <a:pt x="2556" y="1561"/>
                    <a:pt x="2744" y="1753"/>
                  </a:cubicBezTo>
                  <a:cubicBezTo>
                    <a:pt x="2932" y="1945"/>
                    <a:pt x="3017" y="1149"/>
                    <a:pt x="3128" y="1153"/>
                  </a:cubicBezTo>
                  <a:cubicBezTo>
                    <a:pt x="3239" y="1157"/>
                    <a:pt x="3313" y="1726"/>
                    <a:pt x="3408" y="1777"/>
                  </a:cubicBezTo>
                  <a:cubicBezTo>
                    <a:pt x="3503" y="1828"/>
                    <a:pt x="3613" y="1454"/>
                    <a:pt x="3696" y="1457"/>
                  </a:cubicBezTo>
                  <a:cubicBezTo>
                    <a:pt x="3779" y="1460"/>
                    <a:pt x="3861" y="1723"/>
                    <a:pt x="3904" y="1793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8311973" y="5580776"/>
              <a:ext cx="57185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 dirty="0">
                  <a:solidFill>
                    <a:srgbClr val="000000"/>
                  </a:solidFill>
                </a:rPr>
                <a:t>x</a:t>
              </a:r>
              <a:endParaRPr lang="ru-RU" b="1" i="1" dirty="0">
                <a:solidFill>
                  <a:srgbClr val="000000"/>
                </a:solidFill>
              </a:endParaRPr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 flipV="1">
              <a:off x="5905501" y="4050357"/>
              <a:ext cx="390525" cy="4635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 flipV="1">
              <a:off x="6616700" y="4028132"/>
              <a:ext cx="357188" cy="546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5632451" y="3601094"/>
              <a:ext cx="688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b="1">
                  <a:solidFill>
                    <a:srgbClr val="000000"/>
                  </a:solidFill>
                  <a:sym typeface="Symbol" pitchFamily="18" charset="2"/>
                </a:rPr>
                <a:t></a:t>
              </a: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>
              <a:off x="6911975" y="3623319"/>
              <a:ext cx="914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b="1">
                  <a:solidFill>
                    <a:srgbClr val="000000"/>
                  </a:solidFill>
                  <a:sym typeface="Symbol" pitchFamily="18" charset="2"/>
                </a:rPr>
                <a:t>+</a:t>
              </a: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6415" name="Line 14"/>
            <p:cNvSpPr>
              <a:spLocks noChangeShapeType="1"/>
            </p:cNvSpPr>
            <p:nvPr/>
          </p:nvSpPr>
          <p:spPr bwMode="auto">
            <a:xfrm>
              <a:off x="6339541" y="4540616"/>
              <a:ext cx="15745" cy="13550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16" name="Line 15"/>
            <p:cNvSpPr>
              <a:spLocks noChangeShapeType="1"/>
            </p:cNvSpPr>
            <p:nvPr/>
          </p:nvSpPr>
          <p:spPr bwMode="auto">
            <a:xfrm>
              <a:off x="6530861" y="4513907"/>
              <a:ext cx="38215" cy="13817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17" name="Text Box 16"/>
            <p:cNvSpPr txBox="1">
              <a:spLocks noChangeArrowheads="1"/>
            </p:cNvSpPr>
            <p:nvPr/>
          </p:nvSpPr>
          <p:spPr bwMode="auto">
            <a:xfrm>
              <a:off x="5964005" y="5580776"/>
              <a:ext cx="6651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 dirty="0">
                  <a:solidFill>
                    <a:srgbClr val="000000"/>
                  </a:solidFill>
                  <a:sym typeface="Symbol" pitchFamily="18" charset="2"/>
                </a:rPr>
                <a:t>x</a:t>
              </a:r>
              <a:endParaRPr lang="ru-RU" b="1" i="1" dirty="0">
                <a:solidFill>
                  <a:srgbClr val="000000"/>
                </a:solidFill>
              </a:endParaRPr>
            </a:p>
          </p:txBody>
        </p:sp>
        <p:sp>
          <p:nvSpPr>
            <p:cNvPr id="16418" name="Text Box 17"/>
            <p:cNvSpPr txBox="1">
              <a:spLocks noChangeArrowheads="1"/>
            </p:cNvSpPr>
            <p:nvPr/>
          </p:nvSpPr>
          <p:spPr bwMode="auto">
            <a:xfrm>
              <a:off x="6614475" y="5603001"/>
              <a:ext cx="11398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 dirty="0">
                  <a:solidFill>
                    <a:srgbClr val="000000"/>
                  </a:solidFill>
                  <a:sym typeface="Symbol" pitchFamily="18" charset="2"/>
                </a:rPr>
                <a:t>x</a:t>
              </a:r>
              <a:r>
                <a:rPr lang="ru-RU" b="1" dirty="0">
                  <a:solidFill>
                    <a:srgbClr val="000000"/>
                  </a:solidFill>
                  <a:sym typeface="Symbol" pitchFamily="18" charset="2"/>
                </a:rPr>
                <a:t></a:t>
              </a:r>
              <a:r>
                <a:rPr lang="en-US" b="1" i="1" dirty="0">
                  <a:solidFill>
                    <a:srgbClr val="000000"/>
                  </a:solidFill>
                  <a:sym typeface="Symbol" pitchFamily="18" charset="2"/>
                </a:rPr>
                <a:t>x</a:t>
              </a:r>
              <a:endParaRPr lang="ru-RU" b="1" i="1" dirty="0">
                <a:solidFill>
                  <a:srgbClr val="000000"/>
                </a:solidFill>
              </a:endParaRPr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1035050" y="3529658"/>
              <a:ext cx="2470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>
              <a:off x="1247775" y="2318396"/>
              <a:ext cx="2173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1963737" y="2318396"/>
              <a:ext cx="1270000" cy="121126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1954214" y="2324747"/>
              <a:ext cx="596900" cy="119538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09" name="Arc 25"/>
            <p:cNvSpPr>
              <a:spLocks/>
            </p:cNvSpPr>
            <p:nvPr/>
          </p:nvSpPr>
          <p:spPr bwMode="auto">
            <a:xfrm flipV="1">
              <a:off x="2299164" y="2904184"/>
              <a:ext cx="315913" cy="166688"/>
            </a:xfrm>
            <a:custGeom>
              <a:avLst/>
              <a:gdLst>
                <a:gd name="T0" fmla="*/ 0 w 21284"/>
                <a:gd name="T1" fmla="*/ 0 h 21545"/>
                <a:gd name="T2" fmla="*/ 2 w 21284"/>
                <a:gd name="T3" fmla="*/ 0 h 21545"/>
                <a:gd name="T4" fmla="*/ 0 w 21284"/>
                <a:gd name="T5" fmla="*/ 1 h 215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284" h="21545" fill="none" extrusionOk="0">
                  <a:moveTo>
                    <a:pt x="1540" y="-1"/>
                  </a:moveTo>
                  <a:cubicBezTo>
                    <a:pt x="11444" y="707"/>
                    <a:pt x="19590" y="8077"/>
                    <a:pt x="21283" y="17861"/>
                  </a:cubicBezTo>
                </a:path>
                <a:path w="21284" h="21545" stroke="0" extrusionOk="0">
                  <a:moveTo>
                    <a:pt x="1540" y="-1"/>
                  </a:moveTo>
                  <a:cubicBezTo>
                    <a:pt x="11444" y="707"/>
                    <a:pt x="19590" y="8077"/>
                    <a:pt x="21283" y="17861"/>
                  </a:cubicBezTo>
                  <a:lnTo>
                    <a:pt x="0" y="21545"/>
                  </a:lnTo>
                  <a:lnTo>
                    <a:pt x="1540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1617663" y="2318396"/>
              <a:ext cx="0" cy="1204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11" name="Text Box 27"/>
            <p:cNvSpPr txBox="1">
              <a:spLocks noChangeArrowheads="1"/>
            </p:cNvSpPr>
            <p:nvPr/>
          </p:nvSpPr>
          <p:spPr bwMode="auto">
            <a:xfrm>
              <a:off x="1249363" y="2680346"/>
              <a:ext cx="3032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00"/>
                  </a:solidFill>
                </a:rPr>
                <a:t>f</a:t>
              </a:r>
              <a:endParaRPr lang="ru-RU" b="1" i="1">
                <a:solidFill>
                  <a:srgbClr val="00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41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431515" y="3044712"/>
                  <a:ext cx="440092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ru-RU" sz="2000" b="1" dirty="0">
                    <a:solidFill>
                      <a:srgbClr val="000000"/>
                    </a:solidFill>
                  </a:endParaRPr>
                </a:p>
              </p:txBody>
            </p:sp>
          </mc:Choice>
          <mc:Fallback>
            <p:sp>
              <p:nvSpPr>
                <p:cNvPr id="16412" name="Text 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31515" y="3044712"/>
                  <a:ext cx="440092" cy="400050"/>
                </a:xfrm>
                <a:prstGeom prst="rect">
                  <a:avLst/>
                </a:prstGeom>
                <a:blipFill>
                  <a:blip r:embed="rId2"/>
                  <a:stretch>
                    <a:fillRect r="-125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413" name="Text Box 29"/>
            <p:cNvSpPr txBox="1">
              <a:spLocks noChangeArrowheads="1"/>
            </p:cNvSpPr>
            <p:nvPr/>
          </p:nvSpPr>
          <p:spPr bwMode="auto">
            <a:xfrm>
              <a:off x="774700" y="2046933"/>
              <a:ext cx="4000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b="1">
                  <a:solidFill>
                    <a:srgbClr val="000000"/>
                  </a:solidFill>
                </a:rPr>
                <a:t>Л</a:t>
              </a:r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2663825" y="3470921"/>
              <a:ext cx="6334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b="1" dirty="0">
                  <a:solidFill>
                    <a:srgbClr val="000000"/>
                  </a:solidFill>
                  <a:sym typeface="Symbol" pitchFamily="18" charset="2"/>
                </a:rPr>
                <a:t></a:t>
              </a:r>
              <a:r>
                <a:rPr lang="en-US" b="1" i="1" dirty="0">
                  <a:solidFill>
                    <a:srgbClr val="000000"/>
                  </a:solidFill>
                  <a:sym typeface="Symbol" pitchFamily="18" charset="2"/>
                </a:rPr>
                <a:t>x</a:t>
              </a:r>
              <a:endParaRPr lang="ru-RU" b="1" i="1" dirty="0">
                <a:solidFill>
                  <a:srgbClr val="000000"/>
                </a:solidFill>
              </a:endParaRPr>
            </a:p>
          </p:txBody>
        </p:sp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DF189624-59D9-4FFD-9AAD-7376B4CB2EFC}"/>
                </a:ext>
              </a:extLst>
            </p:cNvPr>
            <p:cNvCxnSpPr>
              <a:stCxn id="16408" idx="0"/>
            </p:cNvCxnSpPr>
            <p:nvPr/>
          </p:nvCxnSpPr>
          <p:spPr bwMode="auto">
            <a:xfrm>
              <a:off x="1954214" y="2324747"/>
              <a:ext cx="15433" cy="122515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Дуга 4">
              <a:extLst>
                <a:ext uri="{FF2B5EF4-FFF2-40B4-BE49-F238E27FC236}">
                  <a16:creationId xmlns:a16="http://schemas.microsoft.com/office/drawing/2014/main" id="{A4C38757-F9A9-4665-BAA0-C95241BA1EDE}"/>
                </a:ext>
              </a:extLst>
            </p:cNvPr>
            <p:cNvSpPr/>
            <p:nvPr/>
          </p:nvSpPr>
          <p:spPr bwMode="auto">
            <a:xfrm>
              <a:off x="1362870" y="2165198"/>
              <a:ext cx="1182687" cy="1011242"/>
            </a:xfrm>
            <a:prstGeom prst="arc">
              <a:avLst>
                <a:gd name="adj1" fmla="val 2771187"/>
                <a:gd name="adj2" fmla="val 5403855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3982BFED-2849-4E88-ADBC-EF5B31275A73}"/>
                    </a:ext>
                  </a:extLst>
                </p:cNvPr>
                <p:cNvSpPr txBox="1"/>
                <p:nvPr/>
              </p:nvSpPr>
              <p:spPr>
                <a:xfrm>
                  <a:off x="2111022" y="3181152"/>
                  <a:ext cx="23083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ru-RU" sz="2000" b="1" dirty="0"/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3982BFED-2849-4E88-ADBC-EF5B31275A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1022" y="3181152"/>
                  <a:ext cx="230832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24324" r="-27027" b="-12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E54925-7F9A-4337-B77B-ADAB5D2AD95E}"/>
                  </a:ext>
                </a:extLst>
              </p:cNvPr>
              <p:cNvSpPr txBox="1"/>
              <p:nvPr/>
            </p:nvSpPr>
            <p:spPr>
              <a:xfrm>
                <a:off x="9466325" y="1323238"/>
                <a:ext cx="113486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E54925-7F9A-4337-B77B-ADAB5D2AD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6325" y="1323238"/>
                <a:ext cx="1134862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5EB3F8-2A07-4A2F-9451-70A4AF02371F}"/>
                  </a:ext>
                </a:extLst>
              </p:cNvPr>
              <p:cNvSpPr txBox="1"/>
              <p:nvPr/>
            </p:nvSpPr>
            <p:spPr>
              <a:xfrm>
                <a:off x="8642033" y="2297717"/>
                <a:ext cx="3434723" cy="4060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Угловая дисперсия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+mn-lt"/>
                            </a:rPr>
                            <m:t>𝐷</m:t>
                          </m:r>
                        </m:e>
                        <m:sub>
                          <m:r>
                            <a:rPr lang="ru-RU" sz="2400" i="1" smtClean="0"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b="0" i="1" smtClean="0"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+mn-lt"/>
                            </a:rPr>
                            <m:t>𝑘</m:t>
                          </m:r>
                        </m:num>
                        <m:den>
                          <m:r>
                            <a:rPr lang="en-US" sz="2400" i="1">
                              <a:latin typeface="+mn-lt"/>
                            </a:rPr>
                            <m:t>𝑑</m:t>
                          </m:r>
                          <m:func>
                            <m:funcPr>
                              <m:ctrlPr>
                                <a:rPr lang="en-US" sz="2400" i="1">
                                  <a:latin typeface="+mn-lt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+mn-lt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latin typeface="+mn-lt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2400" dirty="0">
                  <a:latin typeface="+mn-lt"/>
                </a:endParaRPr>
              </a:p>
              <a:p>
                <a:pPr/>
                <a:r>
                  <a:rPr lang="ru-RU" sz="2400" dirty="0">
                    <a:latin typeface="+mn-lt"/>
                  </a:rPr>
                  <a:t>Связь угла и координаты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400" dirty="0">
                  <a:latin typeface="+mn-lt"/>
                </a:endParaRPr>
              </a:p>
              <a:p>
                <a:pPr/>
                <a:r>
                  <a:rPr lang="ru-RU" sz="2400" dirty="0">
                    <a:latin typeface="+mn-lt"/>
                  </a:rPr>
                  <a:t>Отсюда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2400" dirty="0">
                  <a:latin typeface="+mn-lt"/>
                </a:endParaRPr>
              </a:p>
              <a:p>
                <a:pPr/>
                <a:r>
                  <a:rPr lang="ru-RU" sz="2400" dirty="0">
                    <a:latin typeface="+mn-lt"/>
                  </a:rPr>
                  <a:t>Линейная дисперсия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</m:num>
                        <m:den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l-G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+mn-lt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5EB3F8-2A07-4A2F-9451-70A4AF023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033" y="2297717"/>
                <a:ext cx="3434723" cy="4060663"/>
              </a:xfrm>
              <a:prstGeom prst="rect">
                <a:avLst/>
              </a:prstGeom>
              <a:blipFill>
                <a:blip r:embed="rId5"/>
                <a:stretch>
                  <a:fillRect l="-2842" t="-1201" r="-19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55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3591719" y="498476"/>
            <a:ext cx="5008562" cy="544513"/>
          </a:xfrm>
        </p:spPr>
        <p:txBody>
          <a:bodyPr/>
          <a:lstStyle/>
          <a:p>
            <a:pPr eaLnBrk="1" hangingPunct="1"/>
            <a:r>
              <a:rPr lang="ru-RU" sz="3600" dirty="0">
                <a:solidFill>
                  <a:srgbClr val="C00000"/>
                </a:solidFill>
              </a:rPr>
              <a:t>Дисперсионная область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D48B5E9-AB6A-43AE-A420-3A0D849706F1}"/>
              </a:ext>
            </a:extLst>
          </p:cNvPr>
          <p:cNvGrpSpPr/>
          <p:nvPr/>
        </p:nvGrpSpPr>
        <p:grpSpPr>
          <a:xfrm>
            <a:off x="520700" y="1676400"/>
            <a:ext cx="5246686" cy="4297362"/>
            <a:chOff x="1143000" y="616436"/>
            <a:chExt cx="5246686" cy="4297362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 flipV="1">
              <a:off x="1143000" y="4913796"/>
              <a:ext cx="524668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1" name="Rectangle 6"/>
            <p:cNvSpPr>
              <a:spLocks noChangeArrowheads="1"/>
            </p:cNvSpPr>
            <p:nvPr/>
          </p:nvSpPr>
          <p:spPr bwMode="auto">
            <a:xfrm>
              <a:off x="1773238" y="1273661"/>
              <a:ext cx="257175" cy="1181100"/>
            </a:xfrm>
            <a:prstGeom prst="rect">
              <a:avLst/>
            </a:prstGeom>
            <a:solidFill>
              <a:srgbClr val="8D10FE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2" name="Rectangle 7"/>
            <p:cNvSpPr>
              <a:spLocks noChangeArrowheads="1"/>
            </p:cNvSpPr>
            <p:nvPr/>
          </p:nvSpPr>
          <p:spPr bwMode="auto">
            <a:xfrm>
              <a:off x="2030413" y="1273661"/>
              <a:ext cx="258763" cy="1181100"/>
            </a:xfrm>
            <a:prstGeom prst="rect">
              <a:avLst/>
            </a:prstGeom>
            <a:solidFill>
              <a:srgbClr val="6FA3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3" name="Rectangle 8"/>
            <p:cNvSpPr>
              <a:spLocks noChangeArrowheads="1"/>
            </p:cNvSpPr>
            <p:nvPr/>
          </p:nvSpPr>
          <p:spPr bwMode="auto">
            <a:xfrm>
              <a:off x="2546351" y="1276836"/>
              <a:ext cx="258763" cy="1181100"/>
            </a:xfrm>
            <a:prstGeom prst="rect">
              <a:avLst/>
            </a:prstGeom>
            <a:solidFill>
              <a:srgbClr val="52E8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4" name="Rectangle 9"/>
            <p:cNvSpPr>
              <a:spLocks noChangeArrowheads="1"/>
            </p:cNvSpPr>
            <p:nvPr/>
          </p:nvSpPr>
          <p:spPr bwMode="auto">
            <a:xfrm>
              <a:off x="2805113" y="1276836"/>
              <a:ext cx="257175" cy="1181100"/>
            </a:xfrm>
            <a:prstGeom prst="rect">
              <a:avLst/>
            </a:prstGeom>
            <a:solidFill>
              <a:srgbClr val="B5EA7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5" name="Rectangle 10"/>
            <p:cNvSpPr>
              <a:spLocks noChangeArrowheads="1"/>
            </p:cNvSpPr>
            <p:nvPr/>
          </p:nvSpPr>
          <p:spPr bwMode="auto">
            <a:xfrm>
              <a:off x="3062288" y="1276836"/>
              <a:ext cx="258763" cy="11811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6" name="Rectangle 11"/>
            <p:cNvSpPr>
              <a:spLocks noChangeArrowheads="1"/>
            </p:cNvSpPr>
            <p:nvPr/>
          </p:nvSpPr>
          <p:spPr bwMode="auto">
            <a:xfrm>
              <a:off x="3321051" y="1276836"/>
              <a:ext cx="257175" cy="11811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7" name="Rectangle 12"/>
            <p:cNvSpPr>
              <a:spLocks noChangeArrowheads="1"/>
            </p:cNvSpPr>
            <p:nvPr/>
          </p:nvSpPr>
          <p:spPr bwMode="auto">
            <a:xfrm>
              <a:off x="2289176" y="1276836"/>
              <a:ext cx="257175" cy="1181100"/>
            </a:xfrm>
            <a:prstGeom prst="rect">
              <a:avLst/>
            </a:prstGeom>
            <a:solidFill>
              <a:srgbClr val="9F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68" name="Text Box 13"/>
            <p:cNvSpPr txBox="1">
              <a:spLocks noChangeArrowheads="1"/>
            </p:cNvSpPr>
            <p:nvPr/>
          </p:nvSpPr>
          <p:spPr bwMode="auto">
            <a:xfrm>
              <a:off x="2493963" y="616436"/>
              <a:ext cx="939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00"/>
                  </a:solidFill>
                </a:rPr>
                <a:t>k</a:t>
              </a:r>
              <a:endParaRPr lang="ru-RU" b="1" i="1">
                <a:solidFill>
                  <a:srgbClr val="000000"/>
                </a:solidFill>
              </a:endParaRPr>
            </a:p>
          </p:txBody>
        </p:sp>
        <p:sp>
          <p:nvSpPr>
            <p:cNvPr id="18469" name="Freeform 14"/>
            <p:cNvSpPr>
              <a:spLocks/>
            </p:cNvSpPr>
            <p:nvPr/>
          </p:nvSpPr>
          <p:spPr bwMode="auto">
            <a:xfrm>
              <a:off x="2762251" y="3292961"/>
              <a:ext cx="1333500" cy="1592262"/>
            </a:xfrm>
            <a:custGeom>
              <a:avLst/>
              <a:gdLst>
                <a:gd name="T0" fmla="*/ 0 w 840"/>
                <a:gd name="T1" fmla="*/ 991 h 1003"/>
                <a:gd name="T2" fmla="*/ 102 w 840"/>
                <a:gd name="T3" fmla="*/ 991 h 1003"/>
                <a:gd name="T4" fmla="*/ 216 w 840"/>
                <a:gd name="T5" fmla="*/ 919 h 1003"/>
                <a:gd name="T6" fmla="*/ 306 w 840"/>
                <a:gd name="T7" fmla="*/ 655 h 1003"/>
                <a:gd name="T8" fmla="*/ 435 w 840"/>
                <a:gd name="T9" fmla="*/ 1 h 1003"/>
                <a:gd name="T10" fmla="*/ 555 w 840"/>
                <a:gd name="T11" fmla="*/ 664 h 1003"/>
                <a:gd name="T12" fmla="*/ 645 w 840"/>
                <a:gd name="T13" fmla="*/ 925 h 1003"/>
                <a:gd name="T14" fmla="*/ 723 w 840"/>
                <a:gd name="T15" fmla="*/ 985 h 1003"/>
                <a:gd name="T16" fmla="*/ 840 w 840"/>
                <a:gd name="T17" fmla="*/ 988 h 10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0" h="1003">
                  <a:moveTo>
                    <a:pt x="0" y="991"/>
                  </a:moveTo>
                  <a:cubicBezTo>
                    <a:pt x="17" y="991"/>
                    <a:pt x="66" y="1003"/>
                    <a:pt x="102" y="991"/>
                  </a:cubicBezTo>
                  <a:cubicBezTo>
                    <a:pt x="138" y="979"/>
                    <a:pt x="182" y="975"/>
                    <a:pt x="216" y="919"/>
                  </a:cubicBezTo>
                  <a:cubicBezTo>
                    <a:pt x="250" y="863"/>
                    <a:pt x="270" y="808"/>
                    <a:pt x="306" y="655"/>
                  </a:cubicBezTo>
                  <a:cubicBezTo>
                    <a:pt x="342" y="502"/>
                    <a:pt x="394" y="0"/>
                    <a:pt x="435" y="1"/>
                  </a:cubicBezTo>
                  <a:cubicBezTo>
                    <a:pt x="476" y="2"/>
                    <a:pt x="520" y="510"/>
                    <a:pt x="555" y="664"/>
                  </a:cubicBezTo>
                  <a:cubicBezTo>
                    <a:pt x="590" y="818"/>
                    <a:pt x="617" y="872"/>
                    <a:pt x="645" y="925"/>
                  </a:cubicBezTo>
                  <a:cubicBezTo>
                    <a:pt x="673" y="978"/>
                    <a:pt x="691" y="975"/>
                    <a:pt x="723" y="985"/>
                  </a:cubicBezTo>
                  <a:cubicBezTo>
                    <a:pt x="755" y="995"/>
                    <a:pt x="816" y="988"/>
                    <a:pt x="840" y="988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70" name="Text Box 15"/>
            <p:cNvSpPr txBox="1">
              <a:spLocks noChangeArrowheads="1"/>
            </p:cNvSpPr>
            <p:nvPr/>
          </p:nvSpPr>
          <p:spPr bwMode="auto">
            <a:xfrm>
              <a:off x="1905001" y="3013561"/>
              <a:ext cx="1443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00"/>
                  </a:solidFill>
                </a:rPr>
                <a:t>k</a:t>
              </a:r>
              <a:r>
                <a:rPr lang="ru-RU" b="1">
                  <a:solidFill>
                    <a:srgbClr val="000000"/>
                  </a:solidFill>
                </a:rPr>
                <a:t>;</a:t>
              </a:r>
              <a:r>
                <a:rPr lang="ru-RU" b="1" i="1">
                  <a:solidFill>
                    <a:srgbClr val="000000"/>
                  </a:solidFill>
                </a:rPr>
                <a:t> </a:t>
              </a:r>
              <a:r>
                <a:rPr lang="ru-RU" b="1">
                  <a:solidFill>
                    <a:srgbClr val="000000"/>
                  </a:solidFill>
                  <a:sym typeface="Symbol" pitchFamily="18" charset="2"/>
                </a:rPr>
                <a:t></a:t>
              </a: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8471" name="Line 16"/>
            <p:cNvSpPr>
              <a:spLocks noChangeShapeType="1"/>
            </p:cNvSpPr>
            <p:nvPr/>
          </p:nvSpPr>
          <p:spPr bwMode="auto">
            <a:xfrm flipH="1" flipV="1">
              <a:off x="3041651" y="3380273"/>
              <a:ext cx="315913" cy="2428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8472" name="Object 17"/>
            <p:cNvGraphicFramePr>
              <a:graphicFrameLocks noChangeAspect="1"/>
            </p:cNvGraphicFramePr>
            <p:nvPr/>
          </p:nvGraphicFramePr>
          <p:xfrm>
            <a:off x="1801813" y="2584936"/>
            <a:ext cx="1905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56" name="Формула" r:id="rId3" imgW="190417" imgH="241195" progId="Equation.3">
                    <p:embed/>
                  </p:oleObj>
                </mc:Choice>
                <mc:Fallback>
                  <p:oleObj name="Формула" r:id="rId3" imgW="19041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1813" y="2584936"/>
                          <a:ext cx="1905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73" name="Object 18"/>
            <p:cNvGraphicFramePr>
              <a:graphicFrameLocks noChangeAspect="1"/>
            </p:cNvGraphicFramePr>
            <p:nvPr/>
          </p:nvGraphicFramePr>
          <p:xfrm>
            <a:off x="3133726" y="2580173"/>
            <a:ext cx="736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57" name="Формула" r:id="rId5" imgW="736600" imgH="241300" progId="Equation.3">
                    <p:embed/>
                  </p:oleObj>
                </mc:Choice>
                <mc:Fallback>
                  <p:oleObj name="Формула" r:id="rId5" imgW="7366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3726" y="2580173"/>
                          <a:ext cx="7366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6" name="Freeform 20"/>
            <p:cNvSpPr>
              <a:spLocks/>
            </p:cNvSpPr>
            <p:nvPr/>
          </p:nvSpPr>
          <p:spPr bwMode="auto">
            <a:xfrm>
              <a:off x="3005137" y="3116748"/>
              <a:ext cx="1736725" cy="1797050"/>
            </a:xfrm>
            <a:custGeom>
              <a:avLst/>
              <a:gdLst>
                <a:gd name="T0" fmla="*/ 0 w 840"/>
                <a:gd name="T1" fmla="*/ 1262 h 1003"/>
                <a:gd name="T2" fmla="*/ 173 w 840"/>
                <a:gd name="T3" fmla="*/ 1262 h 1003"/>
                <a:gd name="T4" fmla="*/ 366 w 840"/>
                <a:gd name="T5" fmla="*/ 1170 h 1003"/>
                <a:gd name="T6" fmla="*/ 520 w 840"/>
                <a:gd name="T7" fmla="*/ 834 h 1003"/>
                <a:gd name="T8" fmla="*/ 738 w 840"/>
                <a:gd name="T9" fmla="*/ 1 h 1003"/>
                <a:gd name="T10" fmla="*/ 942 w 840"/>
                <a:gd name="T11" fmla="*/ 845 h 1003"/>
                <a:gd name="T12" fmla="*/ 1094 w 840"/>
                <a:gd name="T13" fmla="*/ 1178 h 1003"/>
                <a:gd name="T14" fmla="*/ 1227 w 840"/>
                <a:gd name="T15" fmla="*/ 1255 h 1003"/>
                <a:gd name="T16" fmla="*/ 1425 w 840"/>
                <a:gd name="T17" fmla="*/ 1258 h 10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40" h="1003">
                  <a:moveTo>
                    <a:pt x="0" y="991"/>
                  </a:moveTo>
                  <a:cubicBezTo>
                    <a:pt x="17" y="991"/>
                    <a:pt x="66" y="1003"/>
                    <a:pt x="102" y="991"/>
                  </a:cubicBezTo>
                  <a:cubicBezTo>
                    <a:pt x="138" y="979"/>
                    <a:pt x="182" y="975"/>
                    <a:pt x="216" y="919"/>
                  </a:cubicBezTo>
                  <a:cubicBezTo>
                    <a:pt x="250" y="863"/>
                    <a:pt x="270" y="808"/>
                    <a:pt x="306" y="655"/>
                  </a:cubicBezTo>
                  <a:cubicBezTo>
                    <a:pt x="342" y="502"/>
                    <a:pt x="394" y="0"/>
                    <a:pt x="435" y="1"/>
                  </a:cubicBezTo>
                  <a:cubicBezTo>
                    <a:pt x="476" y="2"/>
                    <a:pt x="520" y="510"/>
                    <a:pt x="555" y="664"/>
                  </a:cubicBezTo>
                  <a:cubicBezTo>
                    <a:pt x="590" y="818"/>
                    <a:pt x="617" y="872"/>
                    <a:pt x="645" y="925"/>
                  </a:cubicBezTo>
                  <a:cubicBezTo>
                    <a:pt x="673" y="978"/>
                    <a:pt x="691" y="975"/>
                    <a:pt x="723" y="985"/>
                  </a:cubicBezTo>
                  <a:cubicBezTo>
                    <a:pt x="755" y="995"/>
                    <a:pt x="816" y="988"/>
                    <a:pt x="840" y="988"/>
                  </a:cubicBezTo>
                </a:path>
              </a:pathLst>
            </a:custGeom>
            <a:noFill/>
            <a:ln w="38100" cmpd="sng">
              <a:solidFill>
                <a:srgbClr val="E846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9" name="Text Box 22"/>
            <p:cNvSpPr txBox="1">
              <a:spLocks noChangeArrowheads="1"/>
            </p:cNvSpPr>
            <p:nvPr/>
          </p:nvSpPr>
          <p:spPr bwMode="auto">
            <a:xfrm>
              <a:off x="4348163" y="3031023"/>
              <a:ext cx="1276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00"/>
                  </a:solidFill>
                </a:rPr>
                <a:t>k</a:t>
              </a:r>
              <a:r>
                <a:rPr lang="en-US" b="1">
                  <a:solidFill>
                    <a:srgbClr val="000000"/>
                  </a:solidFill>
                </a:rPr>
                <a:t>+1</a:t>
              </a:r>
              <a:r>
                <a:rPr lang="ru-RU" b="1">
                  <a:solidFill>
                    <a:srgbClr val="000000"/>
                  </a:solidFill>
                </a:rPr>
                <a:t>; </a:t>
              </a:r>
              <a:r>
                <a:rPr lang="ru-RU" b="1">
                  <a:solidFill>
                    <a:srgbClr val="000000"/>
                  </a:solidFill>
                  <a:sym typeface="Symbol" pitchFamily="18" charset="2"/>
                </a:rPr>
                <a:t></a:t>
              </a: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8460" name="Line 23"/>
            <p:cNvSpPr>
              <a:spLocks noChangeShapeType="1"/>
            </p:cNvSpPr>
            <p:nvPr/>
          </p:nvSpPr>
          <p:spPr bwMode="auto">
            <a:xfrm flipV="1">
              <a:off x="4048125" y="3404085"/>
              <a:ext cx="425450" cy="431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1" name="Text Box 25"/>
            <p:cNvSpPr txBox="1">
              <a:spLocks noChangeArrowheads="1"/>
            </p:cNvSpPr>
            <p:nvPr/>
          </p:nvSpPr>
          <p:spPr bwMode="auto">
            <a:xfrm>
              <a:off x="4184650" y="651361"/>
              <a:ext cx="10287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000000"/>
                  </a:solidFill>
                </a:rPr>
                <a:t>k</a:t>
              </a:r>
              <a:r>
                <a:rPr lang="en-US" b="1">
                  <a:solidFill>
                    <a:srgbClr val="000000"/>
                  </a:solidFill>
                </a:rPr>
                <a:t>+1</a:t>
              </a: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8452" name="Rectangle 26"/>
            <p:cNvSpPr>
              <a:spLocks noChangeArrowheads="1"/>
            </p:cNvSpPr>
            <p:nvPr/>
          </p:nvSpPr>
          <p:spPr bwMode="auto">
            <a:xfrm>
              <a:off x="3800475" y="1289536"/>
              <a:ext cx="257175" cy="1181100"/>
            </a:xfrm>
            <a:prstGeom prst="rect">
              <a:avLst/>
            </a:prstGeom>
            <a:solidFill>
              <a:srgbClr val="7203E1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3" name="Rectangle 27"/>
            <p:cNvSpPr>
              <a:spLocks noChangeArrowheads="1"/>
            </p:cNvSpPr>
            <p:nvPr/>
          </p:nvSpPr>
          <p:spPr bwMode="auto">
            <a:xfrm>
              <a:off x="4057650" y="1289536"/>
              <a:ext cx="258763" cy="1181100"/>
            </a:xfrm>
            <a:prstGeom prst="rect">
              <a:avLst/>
            </a:prstGeom>
            <a:solidFill>
              <a:srgbClr val="6FA3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4" name="Rectangle 28"/>
            <p:cNvSpPr>
              <a:spLocks noChangeArrowheads="1"/>
            </p:cNvSpPr>
            <p:nvPr/>
          </p:nvSpPr>
          <p:spPr bwMode="auto">
            <a:xfrm>
              <a:off x="4573588" y="1292711"/>
              <a:ext cx="258763" cy="1181100"/>
            </a:xfrm>
            <a:prstGeom prst="rect">
              <a:avLst/>
            </a:prstGeom>
            <a:solidFill>
              <a:srgbClr val="52E8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5" name="Rectangle 29"/>
            <p:cNvSpPr>
              <a:spLocks noChangeArrowheads="1"/>
            </p:cNvSpPr>
            <p:nvPr/>
          </p:nvSpPr>
          <p:spPr bwMode="auto">
            <a:xfrm>
              <a:off x="4832350" y="1292711"/>
              <a:ext cx="257175" cy="1181100"/>
            </a:xfrm>
            <a:prstGeom prst="rect">
              <a:avLst/>
            </a:prstGeom>
            <a:solidFill>
              <a:srgbClr val="B5EA7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6" name="Rectangle 30"/>
            <p:cNvSpPr>
              <a:spLocks noChangeArrowheads="1"/>
            </p:cNvSpPr>
            <p:nvPr/>
          </p:nvSpPr>
          <p:spPr bwMode="auto">
            <a:xfrm>
              <a:off x="5089525" y="1292711"/>
              <a:ext cx="258763" cy="11811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7" name="Rectangle 31"/>
            <p:cNvSpPr>
              <a:spLocks noChangeArrowheads="1"/>
            </p:cNvSpPr>
            <p:nvPr/>
          </p:nvSpPr>
          <p:spPr bwMode="auto">
            <a:xfrm>
              <a:off x="5348288" y="1292711"/>
              <a:ext cx="257175" cy="118110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58" name="Rectangle 32"/>
            <p:cNvSpPr>
              <a:spLocks noChangeArrowheads="1"/>
            </p:cNvSpPr>
            <p:nvPr/>
          </p:nvSpPr>
          <p:spPr bwMode="auto">
            <a:xfrm>
              <a:off x="4316413" y="1292711"/>
              <a:ext cx="257175" cy="1181100"/>
            </a:xfrm>
            <a:prstGeom prst="rect">
              <a:avLst/>
            </a:prstGeom>
            <a:solidFill>
              <a:srgbClr val="9F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8449" name="Object 33"/>
            <p:cNvGraphicFramePr>
              <a:graphicFrameLocks noChangeAspect="1"/>
            </p:cNvGraphicFramePr>
            <p:nvPr/>
          </p:nvGraphicFramePr>
          <p:xfrm>
            <a:off x="3827462" y="1006961"/>
            <a:ext cx="1905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58" name="Формула" r:id="rId7" imgW="190417" imgH="241195" progId="Equation.3">
                    <p:embed/>
                  </p:oleObj>
                </mc:Choice>
                <mc:Fallback>
                  <p:oleObj name="Формула" r:id="rId7" imgW="19041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7462" y="1006961"/>
                          <a:ext cx="1905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0" name="Object 34"/>
            <p:cNvGraphicFramePr>
              <a:graphicFrameLocks noChangeAspect="1"/>
            </p:cNvGraphicFramePr>
            <p:nvPr/>
          </p:nvGraphicFramePr>
          <p:xfrm>
            <a:off x="5291137" y="940286"/>
            <a:ext cx="736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159" name="Формула" r:id="rId8" imgW="736600" imgH="241300" progId="Equation.3">
                    <p:embed/>
                  </p:oleObj>
                </mc:Choice>
                <mc:Fallback>
                  <p:oleObj name="Формула" r:id="rId8" imgW="7366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1137" y="940286"/>
                          <a:ext cx="7366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4825DDAD-8176-4183-95ED-DF013B189CF8}"/>
              </a:ext>
            </a:extLst>
          </p:cNvPr>
          <p:cNvSpPr txBox="1"/>
          <p:nvPr/>
        </p:nvSpPr>
        <p:spPr>
          <a:xfrm>
            <a:off x="6629400" y="1676400"/>
            <a:ext cx="500856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+mn-lt"/>
              </a:rPr>
              <a:t>Ширина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 </a:t>
            </a:r>
            <a:r>
              <a:rPr lang="ru-RU" sz="2000" dirty="0">
                <a:latin typeface="+mn-lt"/>
              </a:rPr>
              <a:t>области дисперсии (</a:t>
            </a:r>
            <a:r>
              <a:rPr lang="ru-RU" sz="2000" dirty="0" err="1">
                <a:solidFill>
                  <a:srgbClr val="FF0000"/>
                </a:solidFill>
                <a:latin typeface="+mn-lt"/>
              </a:rPr>
              <a:t>дисперсионна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область</a:t>
            </a:r>
            <a:r>
              <a:rPr lang="ru-RU" sz="2000" dirty="0">
                <a:latin typeface="+mn-lt"/>
              </a:rPr>
              <a:t>) G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предельная ширина спектрального интервала, при которой еще возможно получение не перекрывающихся максимумов.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DE7B82-A69F-4F59-9D54-EF663024B60C}"/>
                  </a:ext>
                </a:extLst>
              </p:cNvPr>
              <p:cNvSpPr txBox="1"/>
              <p:nvPr/>
            </p:nvSpPr>
            <p:spPr>
              <a:xfrm>
                <a:off x="6624636" y="3982790"/>
                <a:ext cx="5201680" cy="2184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+mn-lt"/>
                  </a:rPr>
                  <a:t>Из условия главных максимумов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+mn-lt"/>
                        </a:rPr>
                        <m:t>𝑑</m:t>
                      </m:r>
                      <m:func>
                        <m:funcPr>
                          <m:ctrlPr>
                            <a:rPr lang="en-US" sz="2000" b="0" i="1" smtClean="0">
                              <a:latin typeface="+mn-lt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+mn-lt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+mn-lt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  <m:r>
                        <a:rPr lang="en-US" sz="2000" b="0" i="1" smtClean="0">
                          <a:latin typeface="+mn-lt"/>
                        </a:rPr>
                        <m:t>=</m:t>
                      </m:r>
                      <m:r>
                        <a:rPr lang="en-US" sz="2000" b="0" i="1" smtClean="0">
                          <a:latin typeface="+mn-lt"/>
                        </a:rPr>
                        <m:t>𝑘</m:t>
                      </m:r>
                      <m:r>
                        <a:rPr lang="en-US" sz="2000" b="0" i="1" smtClean="0">
                          <a:latin typeface="+mn-lt"/>
                        </a:rPr>
                        <m:t>(</m:t>
                      </m:r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latin typeface="+mn-lt"/>
                          <a:ea typeface="Cambria Math" panose="02040503050406030204" pitchFamily="18" charset="0"/>
                        </a:rPr>
                        <m:t>+∆</m:t>
                      </m:r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latin typeface="+mn-lt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+mn-lt"/>
                        </a:rPr>
                        <m:t>𝑑</m:t>
                      </m:r>
                      <m:func>
                        <m:funcPr>
                          <m:ctrlPr>
                            <a:rPr lang="en-US" sz="2000" b="0" i="1" smtClean="0">
                              <a:latin typeface="+mn-lt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+mn-lt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+mn-lt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+mn-lt"/>
                                </a:rPr>
                                <m:t>+1</m:t>
                              </m:r>
                            </m:sub>
                          </m:sSub>
                        </m:e>
                      </m:func>
                      <m:r>
                        <a:rPr lang="en-US" sz="2000" b="0" i="1" smtClean="0">
                          <a:latin typeface="+mn-lt"/>
                        </a:rPr>
                        <m:t>=</m:t>
                      </m:r>
                      <m:r>
                        <a:rPr lang="en-US" sz="2000" b="0" i="1" smtClean="0">
                          <a:latin typeface="+mn-lt"/>
                        </a:rPr>
                        <m:t>(</m:t>
                      </m:r>
                      <m:r>
                        <a:rPr lang="en-US" sz="2000" b="0" i="1" smtClean="0">
                          <a:latin typeface="+mn-lt"/>
                        </a:rPr>
                        <m:t>𝑘</m:t>
                      </m:r>
                      <m:r>
                        <a:rPr lang="en-US" sz="2000" b="0" i="1" smtClean="0">
                          <a:latin typeface="+mn-lt"/>
                        </a:rPr>
                        <m:t>+1)</m:t>
                      </m:r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Наложение происходит 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+mn-lt"/>
                          </a:rPr>
                        </m:ctrlPr>
                      </m:sSubPr>
                      <m:e>
                        <m:r>
                          <a:rPr lang="ru-RU" sz="2000" i="1" smtClean="0">
                            <a:latin typeface="+mn-lt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ru-RU" sz="2000" i="1" smtClean="0">
                            <a:latin typeface="+mn-lt"/>
                          </a:rPr>
                        </m:ctrlPr>
                      </m:sSubPr>
                      <m:e>
                        <m:r>
                          <a:rPr lang="ru-RU" sz="2000" b="0" i="1" smtClean="0">
                            <a:latin typeface="+mn-lt"/>
                          </a:rPr>
                          <m:t>=</m:t>
                        </m:r>
                        <m:r>
                          <a:rPr lang="ru-RU" sz="2000" i="1" smtClean="0">
                            <a:latin typeface="+mn-lt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𝑘</m:t>
                        </m:r>
                        <m:r>
                          <a:rPr lang="en-US" sz="2000" b="0" i="1" smtClean="0">
                            <a:latin typeface="+mn-lt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>
                    <a:latin typeface="+mn-lt"/>
                  </a:rPr>
                  <a:t>, </a:t>
                </a:r>
                <a:r>
                  <a:rPr lang="ru-RU" sz="2000" dirty="0">
                    <a:latin typeface="+mn-lt"/>
                  </a:rPr>
                  <a:t>откуда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+mn-lt"/>
                        </a:rPr>
                        <m:t>𝐺</m:t>
                      </m:r>
                      <m:r>
                        <a:rPr lang="en-US" sz="2000" b="0" i="1" smtClean="0">
                          <a:latin typeface="+mn-lt"/>
                        </a:rPr>
                        <m:t>=∆</m:t>
                      </m:r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latin typeface="+mn-lt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DE7B82-A69F-4F59-9D54-EF663024B6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636" y="3982790"/>
                <a:ext cx="5201680" cy="2184893"/>
              </a:xfrm>
              <a:prstGeom prst="rect">
                <a:avLst/>
              </a:prstGeom>
              <a:blipFill>
                <a:blip r:embed="rId9"/>
                <a:stretch>
                  <a:fillRect l="-1290" t="-1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16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86FB627-4396-4C71-8F8D-53349DD18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54" y="1219200"/>
            <a:ext cx="5694009" cy="5217596"/>
          </a:xfrm>
          <a:prstGeom prst="rect">
            <a:avLst/>
          </a:prstGeom>
        </p:spPr>
      </p:pic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>
          <a:xfrm>
            <a:off x="3200400" y="284956"/>
            <a:ext cx="6019800" cy="598488"/>
          </a:xfrm>
        </p:spPr>
        <p:txBody>
          <a:bodyPr/>
          <a:lstStyle/>
          <a:p>
            <a:pPr eaLnBrk="1" hangingPunct="1"/>
            <a:r>
              <a:rPr lang="ru-RU" sz="3600" dirty="0">
                <a:solidFill>
                  <a:srgbClr val="C00000"/>
                </a:solidFill>
              </a:rPr>
              <a:t>Разрешающая способность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4491EAB-9A1A-4B4C-B216-67DFDE28E113}"/>
                  </a:ext>
                </a:extLst>
              </p:cNvPr>
              <p:cNvSpPr txBox="1"/>
              <p:nvPr/>
            </p:nvSpPr>
            <p:spPr>
              <a:xfrm>
                <a:off x="3810000" y="1524000"/>
                <a:ext cx="2079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4491EAB-9A1A-4B4C-B216-67DFDE28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524000"/>
                <a:ext cx="207941" cy="307777"/>
              </a:xfrm>
              <a:prstGeom prst="rect">
                <a:avLst/>
              </a:prstGeom>
              <a:blipFill>
                <a:blip r:embed="rId3"/>
                <a:stretch>
                  <a:fillRect l="-26471" r="-26471" b="-1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E3B30E8-4BEA-4844-B82C-87929D3C7775}"/>
                  </a:ext>
                </a:extLst>
              </p:cNvPr>
              <p:cNvSpPr txBox="1"/>
              <p:nvPr/>
            </p:nvSpPr>
            <p:spPr>
              <a:xfrm>
                <a:off x="5291997" y="1370111"/>
                <a:ext cx="8040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+∆</m:t>
                      </m:r>
                      <m: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E3B30E8-4BEA-4844-B82C-87929D3C7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997" y="1370111"/>
                <a:ext cx="804003" cy="307777"/>
              </a:xfrm>
              <a:prstGeom prst="rect">
                <a:avLst/>
              </a:prstGeom>
              <a:blipFill>
                <a:blip r:embed="rId4"/>
                <a:stretch>
                  <a:fillRect l="-6818" r="-6061" b="-1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7124B76-CDCE-4284-9A40-7BF8F75D67E7}"/>
                  </a:ext>
                </a:extLst>
              </p:cNvPr>
              <p:cNvSpPr txBox="1"/>
              <p:nvPr/>
            </p:nvSpPr>
            <p:spPr>
              <a:xfrm>
                <a:off x="5683726" y="3155950"/>
                <a:ext cx="2223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7124B76-CDCE-4284-9A40-7BF8F75D6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726" y="3155950"/>
                <a:ext cx="222304" cy="307777"/>
              </a:xfrm>
              <a:prstGeom prst="rect">
                <a:avLst/>
              </a:prstGeom>
              <a:blipFill>
                <a:blip r:embed="rId5"/>
                <a:stretch>
                  <a:fillRect l="-24324" r="-21622" b="-1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AEB70B-B52E-4EB4-86AA-01AA02DE558C}"/>
                  </a:ext>
                </a:extLst>
              </p:cNvPr>
              <p:cNvSpPr txBox="1"/>
              <p:nvPr/>
            </p:nvSpPr>
            <p:spPr>
              <a:xfrm>
                <a:off x="5716059" y="5580000"/>
                <a:ext cx="2223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FAEB70B-B52E-4EB4-86AA-01AA02DE5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059" y="5580000"/>
                <a:ext cx="222304" cy="307777"/>
              </a:xfrm>
              <a:prstGeom prst="rect">
                <a:avLst/>
              </a:prstGeom>
              <a:blipFill>
                <a:blip r:embed="rId6"/>
                <a:stretch>
                  <a:fillRect l="-25000" r="-25000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C508E0-6844-46BE-83E1-1075BD514591}"/>
                  </a:ext>
                </a:extLst>
              </p:cNvPr>
              <p:cNvSpPr txBox="1"/>
              <p:nvPr/>
            </p:nvSpPr>
            <p:spPr>
              <a:xfrm>
                <a:off x="7010400" y="1677888"/>
                <a:ext cx="4648199" cy="4921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+mn-lt"/>
                  </a:rPr>
                  <a:t>Считается, что две линии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>
                    <a:latin typeface="+mn-lt"/>
                  </a:rPr>
                  <a:t> </a:t>
                </a:r>
                <a:r>
                  <a:rPr lang="ru-RU" sz="2000" dirty="0">
                    <a:latin typeface="+mn-lt"/>
                  </a:rPr>
                  <a:t>и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+mn-lt"/>
                        <a:ea typeface="Cambria Math" panose="02040503050406030204" pitchFamily="18" charset="0"/>
                      </a:rPr>
                      <m:t>+∆</m:t>
                    </m:r>
                    <m:r>
                      <a:rPr lang="el-GR" sz="2000" i="1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000" dirty="0">
                    <a:latin typeface="+mn-lt"/>
                  </a:rPr>
                  <a:t> в спектре </a:t>
                </a:r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разрешены</a:t>
                </a:r>
                <a:r>
                  <a:rPr lang="ru-RU" sz="2000" dirty="0">
                    <a:latin typeface="+mn-lt"/>
                  </a:rPr>
                  <a:t>, если главный максимум линии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+mn-lt"/>
                        <a:ea typeface="Cambria Math" panose="02040503050406030204" pitchFamily="18" charset="0"/>
                      </a:rPr>
                      <m:t>+∆</m:t>
                    </m:r>
                    <m:r>
                      <a:rPr lang="el-GR" sz="2000" i="1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000" dirty="0">
                    <a:latin typeface="+mn-lt"/>
                  </a:rPr>
                  <a:t> совпадает с первым побочным минимумом линии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ru-RU" sz="2000" dirty="0">
                  <a:latin typeface="+mn-lt"/>
                </a:endParaRPr>
              </a:p>
              <a:p>
                <a:endParaRPr lang="ru-RU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Условие главного максимума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+mn-lt"/>
                        </a:rPr>
                        <m:t>𝑑</m:t>
                      </m:r>
                      <m:func>
                        <m:funcPr>
                          <m:ctrlPr>
                            <a:rPr lang="en-US" sz="2000" b="0" i="1" smtClean="0">
                              <a:latin typeface="+mn-lt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+mn-lt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b="0" i="1" smtClean="0">
                          <a:latin typeface="+mn-lt"/>
                        </a:rPr>
                        <m:t>=</m:t>
                      </m:r>
                      <m:r>
                        <a:rPr lang="en-US" sz="2000" b="0" i="1" smtClean="0">
                          <a:latin typeface="+mn-lt"/>
                        </a:rPr>
                        <m:t>𝑘</m:t>
                      </m:r>
                      <m:r>
                        <a:rPr lang="en-US" sz="2000" b="0" i="1" smtClean="0">
                          <a:latin typeface="+mn-lt"/>
                        </a:rPr>
                        <m:t>(</m:t>
                      </m:r>
                      <m:r>
                        <a:rPr lang="el-GR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+∆</m:t>
                      </m:r>
                      <m:r>
                        <a:rPr lang="el-GR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latin typeface="+mn-lt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Условие первого побочного минимума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+mn-lt"/>
                        </a:rPr>
                        <m:t>𝑑</m:t>
                      </m:r>
                      <m:func>
                        <m:funcPr>
                          <m:ctrlPr>
                            <a:rPr lang="en-US" sz="2000" b="0" i="1" smtClean="0">
                              <a:latin typeface="+mn-lt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+mn-lt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b="0" i="1" smtClean="0">
                          <a:latin typeface="+mn-lt"/>
                        </a:rPr>
                        <m:t>=</m:t>
                      </m:r>
                      <m:r>
                        <a:rPr lang="en-US" sz="2000" b="0" i="1" smtClean="0">
                          <a:latin typeface="+mn-lt"/>
                        </a:rPr>
                        <m:t>𝑘</m:t>
                      </m:r>
                      <m:r>
                        <a:rPr lang="el-GR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ru-RU" sz="2000" b="0" i="1" smtClean="0">
                          <a:latin typeface="+mn-lt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Отсюда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+mn-lt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l-GR" sz="20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ru-RU" sz="2000" b="0" i="0" smtClean="0">
                          <a:latin typeface="+mn-lt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𝑘𝑁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Разрешающая способность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+mn-lt"/>
                        </a:rPr>
                        <m:t>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</m:ctrlPr>
                        </m:fPr>
                        <m:num>
                          <m:r>
                            <a:rPr lang="el-GR" sz="2000" i="1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l-GR" sz="2000" i="1">
                              <a:solidFill>
                                <a:srgbClr val="FF0000"/>
                              </a:solidFill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2000" b="0" i="1" smtClean="0">
                          <a:latin typeface="+mn-lt"/>
                        </a:rPr>
                        <m:t>=</m:t>
                      </m:r>
                      <m:r>
                        <a:rPr lang="en-US" sz="2000" b="0" i="1" smtClean="0">
                          <a:latin typeface="+mn-lt"/>
                        </a:rPr>
                        <m:t>𝑘𝑁</m:t>
                      </m:r>
                    </m:oMath>
                  </m:oMathPara>
                </a14:m>
                <a:endParaRPr lang="ru-RU" sz="2000" dirty="0">
                  <a:latin typeface="+mn-lt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C508E0-6844-46BE-83E1-1075BD514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7888"/>
                <a:ext cx="4648199" cy="4921475"/>
              </a:xfrm>
              <a:prstGeom prst="rect">
                <a:avLst/>
              </a:prstGeom>
              <a:blipFill>
                <a:blip r:embed="rId7"/>
                <a:stretch>
                  <a:fillRect l="-1312" t="-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144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266" name="Text Box 2"/>
              <p:cNvSpPr txBox="1">
                <a:spLocks noChangeArrowheads="1"/>
              </p:cNvSpPr>
              <p:nvPr/>
            </p:nvSpPr>
            <p:spPr bwMode="auto">
              <a:xfrm>
                <a:off x="533400" y="381000"/>
                <a:ext cx="11277600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/>
                <a:r>
                  <a:rPr lang="ru-RU" dirty="0">
                    <a:solidFill>
                      <a:srgbClr val="FF0000"/>
                    </a:solidFill>
                  </a:rPr>
                  <a:t>Пример</a:t>
                </a:r>
                <a:r>
                  <a:rPr lang="en-US" dirty="0">
                    <a:solidFill>
                      <a:srgbClr val="FF0000"/>
                    </a:solidFill>
                  </a:rPr>
                  <a:t> 18. </a:t>
                </a:r>
                <a:r>
                  <a:rPr lang="ru-RU" dirty="0">
                    <a:solidFill>
                      <a:srgbClr val="FF0000"/>
                    </a:solidFill>
                  </a:rPr>
                  <a:t>При нормальном падении света на прозрачную дифракционную решетку  длиной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мм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>
                    <a:solidFill>
                      <a:srgbClr val="FF0000"/>
                    </a:solidFill>
                  </a:rPr>
                  <a:t>обнаружено, что компоненты желтой линии  с</a:t>
                </a:r>
                <a:r>
                  <a:rPr lang="en-US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=589.0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 и  </a:t>
                </a:r>
                <a14:m>
                  <m:oMath xmlns:m="http://schemas.openxmlformats.org/officeDocument/2006/math">
                    <m:r>
                      <a:rPr lang="el-GR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′′</m:t>
                    </m:r>
                    <m:r>
                      <a:rPr lang="ru-R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=589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.6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ru-RU" dirty="0" err="1">
                    <a:solidFill>
                      <a:srgbClr val="FF0000"/>
                    </a:solidFill>
                  </a:rPr>
                  <a:t>нм</a:t>
                </a:r>
                <a:r>
                  <a:rPr lang="ru-RU" dirty="0">
                    <a:solidFill>
                      <a:srgbClr val="FF0000"/>
                    </a:solidFill>
                  </a:rPr>
                  <a:t> оказываются разрешенными начиная с пятого порядка спектра</a:t>
                </a:r>
                <a:r>
                  <a:rPr lang="en-US" dirty="0">
                    <a:solidFill>
                      <a:srgbClr val="FF0000"/>
                    </a:solidFill>
                  </a:rPr>
                  <a:t>. </a:t>
                </a:r>
                <a:r>
                  <a:rPr lang="ru-RU" dirty="0">
                    <a:solidFill>
                      <a:srgbClr val="FF0000"/>
                    </a:solidFill>
                  </a:rPr>
                  <a:t>Найдите период этой решетки</a:t>
                </a:r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26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381000"/>
                <a:ext cx="11277600" cy="1569660"/>
              </a:xfrm>
              <a:prstGeom prst="rect">
                <a:avLst/>
              </a:prstGeom>
              <a:blipFill>
                <a:blip r:embed="rId2"/>
                <a:stretch>
                  <a:fillRect l="-865" t="-3113" r="-1838" b="-77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EFCDE6-09D2-4B80-9E87-BB174D277E28}"/>
                  </a:ext>
                </a:extLst>
              </p:cNvPr>
              <p:cNvSpPr txBox="1"/>
              <p:nvPr/>
            </p:nvSpPr>
            <p:spPr>
              <a:xfrm>
                <a:off x="533400" y="2514600"/>
                <a:ext cx="11529888" cy="3751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+mn-lt"/>
                  </a:rPr>
                  <a:t>Разрешаются линии с разностью длин волн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+mn-lt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l-GR" sz="2400" i="1">
                          <a:latin typeface="+mn-lt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ru-RU" sz="2400" b="0" i="0" smtClean="0">
                          <a:latin typeface="+mn-lt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𝑘𝑁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+mn-lt"/>
                </a:endParaRPr>
              </a:p>
              <a:p>
                <a:r>
                  <a:rPr lang="ru-RU" sz="2400" dirty="0">
                    <a:latin typeface="+mn-lt"/>
                  </a:rPr>
                  <a:t>Длина решетки связана ее периодом и числом штрихов равенством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+mn-lt"/>
                      </a:rPr>
                      <m:t>𝐿</m:t>
                    </m:r>
                    <m:r>
                      <a:rPr lang="en-US" sz="2400" b="0" i="1" smtClean="0">
                        <a:latin typeface="+mn-lt"/>
                      </a:rPr>
                      <m:t>=</m:t>
                    </m:r>
                    <m:r>
                      <a:rPr lang="en-US" sz="2400" b="0" i="1" smtClean="0">
                        <a:latin typeface="+mn-lt"/>
                      </a:rPr>
                      <m:t>𝑁𝑑</m:t>
                    </m:r>
                  </m:oMath>
                </a14:m>
                <a:r>
                  <a:rPr lang="ru-RU" sz="2400" dirty="0">
                    <a:latin typeface="+mn-lt"/>
                  </a:rPr>
                  <a:t>, поэтому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+mn-lt"/>
                        </a:rPr>
                        <m:t>𝑑</m:t>
                      </m:r>
                      <m:r>
                        <a:rPr lang="en-US" sz="2400" b="0" i="1" smtClean="0"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+mn-lt"/>
                            </a:rPr>
                            <m:t>𝐿</m:t>
                          </m:r>
                        </m:num>
                        <m:den>
                          <m:r>
                            <a:rPr lang="en-US" sz="2400" b="0" i="1" smtClean="0">
                              <a:latin typeface="+mn-lt"/>
                            </a:rPr>
                            <m:t>𝑁</m:t>
                          </m:r>
                        </m:den>
                      </m:f>
                      <m:r>
                        <a:rPr lang="en-US" sz="2400" b="0" i="1" smtClean="0"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+mn-lt"/>
                            </a:rPr>
                            <m:t>𝐿𝑘</m:t>
                          </m:r>
                          <m:r>
                            <a:rPr lang="en-US" sz="2400" i="1">
                              <a:latin typeface="+mn-lt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l-GR" sz="24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l-GR" sz="2400" i="1">
                              <a:latin typeface="+mn-lt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+mn-lt"/>
                </a:endParaRPr>
              </a:p>
              <a:p>
                <a:r>
                  <a:rPr lang="ru-RU" sz="2400" dirty="0">
                    <a:latin typeface="+mn-lt"/>
                  </a:rPr>
                  <a:t>По условию задачи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+mn-lt"/>
                      </a:rPr>
                      <m:t>𝑘</m:t>
                    </m:r>
                    <m:r>
                      <a:rPr lang="en-US" sz="2400" b="0" i="1" smtClean="0">
                        <a:latin typeface="+mn-lt"/>
                      </a:rPr>
                      <m:t>=5</m:t>
                    </m:r>
                  </m:oMath>
                </a14:m>
                <a:r>
                  <a:rPr lang="en-US" sz="2400" dirty="0">
                    <a:latin typeface="+mn-lt"/>
                  </a:rPr>
                  <a:t> </a:t>
                </a:r>
                <a:r>
                  <a:rPr lang="ru-RU" sz="2400" dirty="0">
                    <a:latin typeface="+mn-lt"/>
                  </a:rPr>
                  <a:t>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+mn-lt"/>
                        <a:ea typeface="Cambria Math" panose="02040503050406030204" pitchFamily="18" charset="0"/>
                      </a:rPr>
                      <m:t>∆</m:t>
                    </m:r>
                    <m:r>
                      <a:rPr lang="el-GR" sz="2400" i="1">
                        <a:latin typeface="+mn-lt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400" b="0" i="1" smtClean="0">
                        <a:latin typeface="+mn-lt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i="1">
                            <a:latin typeface="+mn-lt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400" b="0" i="1" smtClean="0">
                        <a:latin typeface="+mn-lt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i="1">
                            <a:latin typeface="+mn-lt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sz="2400" b="0" i="1" smtClean="0">
                            <a:latin typeface="+mn-lt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2400" b="0" i="0" smtClean="0">
                        <a:latin typeface="+mn-lt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400" dirty="0">
                    <a:latin typeface="+mn-lt"/>
                  </a:rPr>
                  <a:t> Окончательно</a:t>
                </a:r>
              </a:p>
              <a:p>
                <a:endParaRPr lang="ru-RU" sz="2400" dirty="0">
                  <a:latin typeface="+mn-lt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+mn-lt"/>
                        </a:rPr>
                        <m:t>𝑑</m:t>
                      </m:r>
                      <m:r>
                        <a:rPr lang="en-US" sz="2400" b="0" i="1" smtClean="0"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+mn-lt"/>
                            </a:rPr>
                            <m:t>(10</m:t>
                          </m:r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+mn-lt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∙5∙(589.6−589.0)∙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+mn-lt"/>
                            </a:rPr>
                            <m:t>589.0</m:t>
                          </m:r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+mn-lt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+mn-lt"/>
                        </a:rPr>
                        <m:t>=5</m:t>
                      </m:r>
                      <m:r>
                        <a:rPr lang="en-US" sz="2400" b="0" i="1" smtClean="0">
                          <a:latin typeface="+mn-lt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+mn-lt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2400" b="0" i="1" smtClean="0">
                          <a:latin typeface="+mn-lt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2400" b="0" i="1" smtClean="0">
                          <a:latin typeface="+mn-lt"/>
                          <a:ea typeface="Cambria Math" panose="02040503050406030204" pitchFamily="18" charset="0"/>
                        </a:rPr>
                        <m:t>м=0</m:t>
                      </m:r>
                      <m:r>
                        <a:rPr lang="en-US" sz="2400" b="0" i="1" smtClean="0">
                          <a:latin typeface="+mn-lt"/>
                          <a:ea typeface="Cambria Math" panose="02040503050406030204" pitchFamily="18" charset="0"/>
                        </a:rPr>
                        <m:t>.05 </m:t>
                      </m:r>
                      <m:r>
                        <a:rPr lang="ru-RU" sz="2400" b="0" i="1" smtClean="0">
                          <a:latin typeface="+mn-lt"/>
                          <a:ea typeface="Cambria Math" panose="02040503050406030204" pitchFamily="18" charset="0"/>
                        </a:rPr>
                        <m:t>мм</m:t>
                      </m:r>
                    </m:oMath>
                  </m:oMathPara>
                </a14:m>
                <a:endParaRPr lang="ru-RU" sz="2400" dirty="0">
                  <a:latin typeface="+mn-lt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EFCDE6-09D2-4B80-9E87-BB174D27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514600"/>
                <a:ext cx="11529888" cy="3751733"/>
              </a:xfrm>
              <a:prstGeom prst="rect">
                <a:avLst/>
              </a:prstGeom>
              <a:blipFill>
                <a:blip r:embed="rId3"/>
                <a:stretch>
                  <a:fillRect l="-846" t="-1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593553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511</Words>
  <Application>Microsoft Office PowerPoint</Application>
  <PresentationFormat>Широкоэкранный</PresentationFormat>
  <Paragraphs>90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1_Оформление по умолчанию</vt:lpstr>
      <vt:lpstr>3_Оформление по умолчанию</vt:lpstr>
      <vt:lpstr>Формула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Линейная дисперсия</vt:lpstr>
      <vt:lpstr>Дисперсионная область</vt:lpstr>
      <vt:lpstr>Разрешающая способность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</dc:creator>
  <cp:lastModifiedBy>dvp1234567@outlook.com</cp:lastModifiedBy>
  <cp:revision>166</cp:revision>
  <cp:lastPrinted>1601-01-01T00:00:00Z</cp:lastPrinted>
  <dcterms:created xsi:type="dcterms:W3CDTF">1601-01-01T00:00:00Z</dcterms:created>
  <dcterms:modified xsi:type="dcterms:W3CDTF">2022-03-15T14:57:13Z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