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293" r:id="rId2"/>
    <p:sldId id="355" r:id="rId3"/>
    <p:sldId id="352" r:id="rId4"/>
    <p:sldId id="354" r:id="rId5"/>
    <p:sldId id="356" r:id="rId6"/>
    <p:sldId id="353" r:id="rId7"/>
    <p:sldId id="357" r:id="rId8"/>
    <p:sldId id="358" r:id="rId9"/>
    <p:sldId id="339" r:id="rId10"/>
    <p:sldId id="341" r:id="rId11"/>
    <p:sldId id="303" r:id="rId12"/>
    <p:sldId id="360" r:id="rId13"/>
    <p:sldId id="361" r:id="rId14"/>
    <p:sldId id="305" r:id="rId15"/>
    <p:sldId id="362" r:id="rId16"/>
    <p:sldId id="363" r:id="rId17"/>
    <p:sldId id="309" r:id="rId18"/>
    <p:sldId id="335" r:id="rId19"/>
    <p:sldId id="338" r:id="rId20"/>
    <p:sldId id="320" r:id="rId21"/>
    <p:sldId id="333" r:id="rId22"/>
    <p:sldId id="350" r:id="rId23"/>
    <p:sldId id="364" r:id="rId24"/>
    <p:sldId id="365" r:id="rId2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4" autoAdjust="0"/>
    <p:restoredTop sz="94660"/>
  </p:normalViewPr>
  <p:slideViewPr>
    <p:cSldViewPr>
      <p:cViewPr varScale="1">
        <p:scale>
          <a:sx n="86" d="100"/>
          <a:sy n="86" d="100"/>
        </p:scale>
        <p:origin x="422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A08E86-A31B-4384-B6D5-ABC18E6E3C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492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038E-F759-42AE-9FAA-0330CB2DCF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25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39B4A-56A7-4FAA-8B47-C0D3673DF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54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1DEFA-B259-44FF-BF97-DF71C0C22F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17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CC8D4-92FA-4C0B-93D9-9FE522FED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78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B7921-E2E7-4070-9A9F-C765C5AC9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33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1FCAD-C781-4B7E-85F0-5578BC258A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3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6E6C7-BD3C-4B69-B56B-979970359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16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45688-F1B0-47B7-BC67-EE5ACB3C4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32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C39E1-6246-4839-8963-6F7B69BAA3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15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E4E9-7105-4E82-891B-AF2DDE6917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63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41F92-1D43-4A41-96F4-7A3F5CAB66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16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0AD0DEE-F04B-4A8B-B2B4-2C1E7A38D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31.png"/><Relationship Id="rId12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image" Target="../media/image33.pn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7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g"/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3863752" y="443598"/>
            <a:ext cx="48576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3600" b="1" dirty="0">
                <a:solidFill>
                  <a:srgbClr val="FF0000"/>
                </a:solidFill>
              </a:rPr>
              <a:t>ДИСПЕРСИЯ СВЕТА</a:t>
            </a: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742088" y="1237132"/>
            <a:ext cx="10801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indent="0"/>
            <a:r>
              <a:rPr lang="ru-RU" dirty="0">
                <a:solidFill>
                  <a:srgbClr val="FF0000"/>
                </a:solidFill>
                <a:cs typeface="Times New Roman" pitchFamily="18" charset="0"/>
              </a:rPr>
              <a:t>Дисперсией света </a:t>
            </a:r>
            <a:r>
              <a:rPr lang="ru-RU" dirty="0">
                <a:solidFill>
                  <a:srgbClr val="000000"/>
                </a:solidFill>
                <a:cs typeface="Times New Roman" pitchFamily="18" charset="0"/>
              </a:rPr>
              <a:t>называются явления, обусловленные зависимостью показателя преломления вещества от длины волны (частоты) света.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Объект 1"/>
              <p:cNvSpPr txBox="1"/>
              <p:nvPr/>
            </p:nvSpPr>
            <p:spPr bwMode="auto">
              <a:xfrm>
                <a:off x="7824192" y="3357393"/>
                <a:ext cx="3456384" cy="14188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r>
                  <a:rPr lang="ru-RU" sz="2000" dirty="0">
                    <a:solidFill>
                      <a:srgbClr val="FF0000"/>
                    </a:solidFill>
                  </a:rPr>
                  <a:t>Первый способ </a:t>
                </a:r>
                <a:r>
                  <a:rPr lang="ru-RU" sz="2000" dirty="0">
                    <a:solidFill>
                      <a:srgbClr val="000000"/>
                    </a:solidFill>
                  </a:rPr>
                  <a:t>определения скорости света в среде –</a:t>
                </a:r>
              </a:p>
              <a:p>
                <a:r>
                  <a:rPr lang="ru-RU" sz="2000" dirty="0">
                    <a:solidFill>
                      <a:srgbClr val="000000"/>
                    </a:solidFill>
                  </a:rPr>
                  <a:t>из закона преломления</a:t>
                </a:r>
              </a:p>
              <a:p>
                <a:r>
                  <a:rPr lang="ru-RU" sz="2000" dirty="0">
                    <a:solidFill>
                      <a:srgbClr val="0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d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7172" name="Объек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24192" y="3357393"/>
                <a:ext cx="3456384" cy="1418874"/>
              </a:xfrm>
              <a:prstGeom prst="rect">
                <a:avLst/>
              </a:prstGeom>
              <a:blipFill>
                <a:blip r:embed="rId2"/>
                <a:stretch>
                  <a:fillRect l="-1764" t="-25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0A57CC3-D7A6-408E-8EA7-64136AF066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062" y="2458568"/>
            <a:ext cx="5892800" cy="31623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975138-DE52-4795-A35E-C2CD6A11E27D}"/>
              </a:ext>
            </a:extLst>
          </p:cNvPr>
          <p:cNvSpPr txBox="1"/>
          <p:nvPr/>
        </p:nvSpPr>
        <p:spPr>
          <a:xfrm>
            <a:off x="2200465" y="5611197"/>
            <a:ext cx="1692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Ньютон, 1672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7"/>
          <p:cNvGrpSpPr>
            <a:grpSpLocks/>
          </p:cNvGrpSpPr>
          <p:nvPr/>
        </p:nvGrpSpPr>
        <p:grpSpPr bwMode="auto">
          <a:xfrm>
            <a:off x="2781300" y="2324100"/>
            <a:ext cx="1422400" cy="1371600"/>
            <a:chOff x="808" y="1480"/>
            <a:chExt cx="896" cy="864"/>
          </a:xfrm>
        </p:grpSpPr>
        <p:sp>
          <p:nvSpPr>
            <p:cNvPr id="19492" name="Oval 5"/>
            <p:cNvSpPr>
              <a:spLocks noChangeArrowheads="1"/>
            </p:cNvSpPr>
            <p:nvPr/>
          </p:nvSpPr>
          <p:spPr bwMode="auto">
            <a:xfrm>
              <a:off x="808" y="1480"/>
              <a:ext cx="896" cy="864"/>
            </a:xfrm>
            <a:prstGeom prst="ellips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9493" name="Group 14"/>
            <p:cNvGrpSpPr>
              <a:grpSpLocks/>
            </p:cNvGrpSpPr>
            <p:nvPr/>
          </p:nvGrpSpPr>
          <p:grpSpPr bwMode="auto">
            <a:xfrm>
              <a:off x="1128" y="1800"/>
              <a:ext cx="256" cy="256"/>
              <a:chOff x="1128" y="1800"/>
              <a:chExt cx="256" cy="256"/>
            </a:xfrm>
          </p:grpSpPr>
          <p:sp>
            <p:nvSpPr>
              <p:cNvPr id="19497" name="Oval 7"/>
              <p:cNvSpPr>
                <a:spLocks noChangeArrowheads="1"/>
              </p:cNvSpPr>
              <p:nvPr/>
            </p:nvSpPr>
            <p:spPr bwMode="auto">
              <a:xfrm>
                <a:off x="1128" y="1800"/>
                <a:ext cx="256" cy="25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9498" name="Group 11"/>
              <p:cNvGrpSpPr>
                <a:grpSpLocks/>
              </p:cNvGrpSpPr>
              <p:nvPr/>
            </p:nvGrpSpPr>
            <p:grpSpPr bwMode="auto">
              <a:xfrm>
                <a:off x="1210" y="1882"/>
                <a:ext cx="90" cy="90"/>
                <a:chOff x="1218" y="1884"/>
                <a:chExt cx="90" cy="90"/>
              </a:xfrm>
            </p:grpSpPr>
            <p:sp>
              <p:nvSpPr>
                <p:cNvPr id="19499" name="Line 9"/>
                <p:cNvSpPr>
                  <a:spLocks noChangeShapeType="1"/>
                </p:cNvSpPr>
                <p:nvPr/>
              </p:nvSpPr>
              <p:spPr bwMode="auto">
                <a:xfrm>
                  <a:off x="1218" y="1928"/>
                  <a:ext cx="90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0" name="Line 10"/>
                <p:cNvSpPr>
                  <a:spLocks noChangeShapeType="1"/>
                </p:cNvSpPr>
                <p:nvPr/>
              </p:nvSpPr>
              <p:spPr bwMode="auto">
                <a:xfrm>
                  <a:off x="1260" y="188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9494" name="Group 13"/>
            <p:cNvGrpSpPr>
              <a:grpSpLocks/>
            </p:cNvGrpSpPr>
            <p:nvPr/>
          </p:nvGrpSpPr>
          <p:grpSpPr bwMode="auto">
            <a:xfrm>
              <a:off x="1480" y="1520"/>
              <a:ext cx="112" cy="112"/>
              <a:chOff x="1480" y="1520"/>
              <a:chExt cx="112" cy="112"/>
            </a:xfrm>
          </p:grpSpPr>
          <p:sp>
            <p:nvSpPr>
              <p:cNvPr id="19495" name="Oval 6"/>
              <p:cNvSpPr>
                <a:spLocks noChangeArrowheads="1"/>
              </p:cNvSpPr>
              <p:nvPr/>
            </p:nvSpPr>
            <p:spPr bwMode="auto">
              <a:xfrm>
                <a:off x="1480" y="1520"/>
                <a:ext cx="112" cy="11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496" name="Line 12"/>
              <p:cNvSpPr>
                <a:spLocks noChangeShapeType="1"/>
              </p:cNvSpPr>
              <p:nvPr/>
            </p:nvSpPr>
            <p:spPr bwMode="auto">
              <a:xfrm>
                <a:off x="1510" y="1570"/>
                <a:ext cx="6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9459" name="Text Box 16"/>
          <p:cNvSpPr txBox="1">
            <a:spLocks noChangeArrowheads="1"/>
          </p:cNvSpPr>
          <p:nvPr/>
        </p:nvSpPr>
        <p:spPr bwMode="auto">
          <a:xfrm>
            <a:off x="6543676" y="4470400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/>
              <a:t>p</a:t>
            </a:r>
            <a:r>
              <a:rPr lang="en-US" baseline="-25000"/>
              <a:t>e</a:t>
            </a:r>
            <a:r>
              <a:rPr lang="en-US"/>
              <a:t> =</a:t>
            </a:r>
            <a:r>
              <a:rPr lang="en-US" sz="1000"/>
              <a:t> </a:t>
            </a:r>
            <a:r>
              <a:rPr lang="en-US" i="1"/>
              <a:t>er</a:t>
            </a:r>
            <a:endParaRPr lang="ru-RU" i="1"/>
          </a:p>
        </p:txBody>
      </p:sp>
      <p:grpSp>
        <p:nvGrpSpPr>
          <p:cNvPr id="19460" name="Group 36"/>
          <p:cNvGrpSpPr>
            <a:grpSpLocks/>
          </p:cNvGrpSpPr>
          <p:nvPr/>
        </p:nvGrpSpPr>
        <p:grpSpPr bwMode="auto">
          <a:xfrm>
            <a:off x="6302375" y="2514600"/>
            <a:ext cx="1803400" cy="876300"/>
            <a:chOff x="3010" y="1616"/>
            <a:chExt cx="1136" cy="552"/>
          </a:xfrm>
        </p:grpSpPr>
        <p:sp>
          <p:nvSpPr>
            <p:cNvPr id="19483" name="Oval 28"/>
            <p:cNvSpPr>
              <a:spLocks noChangeArrowheads="1"/>
            </p:cNvSpPr>
            <p:nvPr/>
          </p:nvSpPr>
          <p:spPr bwMode="auto">
            <a:xfrm>
              <a:off x="3048" y="1616"/>
              <a:ext cx="1098" cy="552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9484" name="Group 17"/>
            <p:cNvGrpSpPr>
              <a:grpSpLocks/>
            </p:cNvGrpSpPr>
            <p:nvPr/>
          </p:nvGrpSpPr>
          <p:grpSpPr bwMode="auto">
            <a:xfrm>
              <a:off x="3696" y="1748"/>
              <a:ext cx="256" cy="262"/>
              <a:chOff x="1128" y="1800"/>
              <a:chExt cx="256" cy="256"/>
            </a:xfrm>
          </p:grpSpPr>
          <p:sp>
            <p:nvSpPr>
              <p:cNvPr id="19488" name="Oval 18"/>
              <p:cNvSpPr>
                <a:spLocks noChangeArrowheads="1"/>
              </p:cNvSpPr>
              <p:nvPr/>
            </p:nvSpPr>
            <p:spPr bwMode="auto">
              <a:xfrm>
                <a:off x="1128" y="1800"/>
                <a:ext cx="256" cy="25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9489" name="Group 19"/>
              <p:cNvGrpSpPr>
                <a:grpSpLocks/>
              </p:cNvGrpSpPr>
              <p:nvPr/>
            </p:nvGrpSpPr>
            <p:grpSpPr bwMode="auto">
              <a:xfrm>
                <a:off x="1210" y="1882"/>
                <a:ext cx="90" cy="90"/>
                <a:chOff x="1218" y="1884"/>
                <a:chExt cx="90" cy="90"/>
              </a:xfrm>
            </p:grpSpPr>
            <p:sp>
              <p:nvSpPr>
                <p:cNvPr id="19490" name="Line 20"/>
                <p:cNvSpPr>
                  <a:spLocks noChangeShapeType="1"/>
                </p:cNvSpPr>
                <p:nvPr/>
              </p:nvSpPr>
              <p:spPr bwMode="auto">
                <a:xfrm>
                  <a:off x="1218" y="1928"/>
                  <a:ext cx="90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491" name="Line 21"/>
                <p:cNvSpPr>
                  <a:spLocks noChangeShapeType="1"/>
                </p:cNvSpPr>
                <p:nvPr/>
              </p:nvSpPr>
              <p:spPr bwMode="auto">
                <a:xfrm>
                  <a:off x="1260" y="188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9485" name="Group 22"/>
            <p:cNvGrpSpPr>
              <a:grpSpLocks/>
            </p:cNvGrpSpPr>
            <p:nvPr/>
          </p:nvGrpSpPr>
          <p:grpSpPr bwMode="auto">
            <a:xfrm>
              <a:off x="3010" y="1816"/>
              <a:ext cx="112" cy="112"/>
              <a:chOff x="1480" y="1520"/>
              <a:chExt cx="112" cy="112"/>
            </a:xfrm>
          </p:grpSpPr>
          <p:sp>
            <p:nvSpPr>
              <p:cNvPr id="19486" name="Oval 23"/>
              <p:cNvSpPr>
                <a:spLocks noChangeArrowheads="1"/>
              </p:cNvSpPr>
              <p:nvPr/>
            </p:nvSpPr>
            <p:spPr bwMode="auto">
              <a:xfrm>
                <a:off x="1480" y="1520"/>
                <a:ext cx="112" cy="11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487" name="Line 24"/>
              <p:cNvSpPr>
                <a:spLocks noChangeShapeType="1"/>
              </p:cNvSpPr>
              <p:nvPr/>
            </p:nvSpPr>
            <p:spPr bwMode="auto">
              <a:xfrm>
                <a:off x="1510" y="1570"/>
                <a:ext cx="6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9461" name="Group 51"/>
          <p:cNvGrpSpPr>
            <a:grpSpLocks/>
          </p:cNvGrpSpPr>
          <p:nvPr/>
        </p:nvGrpSpPr>
        <p:grpSpPr bwMode="auto">
          <a:xfrm>
            <a:off x="6391276" y="3067050"/>
            <a:ext cx="1209675" cy="1060450"/>
            <a:chOff x="3066" y="1932"/>
            <a:chExt cx="762" cy="668"/>
          </a:xfrm>
        </p:grpSpPr>
        <p:sp>
          <p:nvSpPr>
            <p:cNvPr id="19479" name="Line 30"/>
            <p:cNvSpPr>
              <a:spLocks noChangeShapeType="1"/>
            </p:cNvSpPr>
            <p:nvPr/>
          </p:nvSpPr>
          <p:spPr bwMode="auto">
            <a:xfrm>
              <a:off x="3066" y="1932"/>
              <a:ext cx="0" cy="6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0" name="Line 31"/>
            <p:cNvSpPr>
              <a:spLocks noChangeShapeType="1"/>
            </p:cNvSpPr>
            <p:nvPr/>
          </p:nvSpPr>
          <p:spPr bwMode="auto">
            <a:xfrm>
              <a:off x="3828" y="2012"/>
              <a:ext cx="0" cy="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1" name="Line 32"/>
            <p:cNvSpPr>
              <a:spLocks noChangeShapeType="1"/>
            </p:cNvSpPr>
            <p:nvPr/>
          </p:nvSpPr>
          <p:spPr bwMode="auto">
            <a:xfrm>
              <a:off x="3070" y="2544"/>
              <a:ext cx="7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2" name="Text Box 33"/>
            <p:cNvSpPr txBox="1">
              <a:spLocks noChangeArrowheads="1"/>
            </p:cNvSpPr>
            <p:nvPr/>
          </p:nvSpPr>
          <p:spPr bwMode="auto">
            <a:xfrm>
              <a:off x="3362" y="2298"/>
              <a:ext cx="2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i="1"/>
                <a:t>r</a:t>
              </a:r>
              <a:endParaRPr lang="ru-RU" i="1"/>
            </a:p>
          </p:txBody>
        </p:sp>
      </p:grpSp>
      <p:sp>
        <p:nvSpPr>
          <p:cNvPr id="19462" name="Text Box 35"/>
          <p:cNvSpPr txBox="1">
            <a:spLocks noChangeArrowheads="1"/>
          </p:cNvSpPr>
          <p:nvPr/>
        </p:nvSpPr>
        <p:spPr bwMode="auto">
          <a:xfrm>
            <a:off x="2959100" y="41021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/>
              <a:t>p</a:t>
            </a:r>
            <a:r>
              <a:rPr lang="en-US" baseline="-25000"/>
              <a:t>e </a:t>
            </a:r>
            <a:r>
              <a:rPr lang="en-US" sz="1000"/>
              <a:t> </a:t>
            </a:r>
            <a:r>
              <a:rPr lang="en-US"/>
              <a:t>=</a:t>
            </a:r>
            <a:r>
              <a:rPr lang="en-US" sz="1000"/>
              <a:t>  </a:t>
            </a:r>
            <a:r>
              <a:rPr lang="en-US"/>
              <a:t>0</a:t>
            </a:r>
            <a:endParaRPr lang="ru-RU"/>
          </a:p>
        </p:txBody>
      </p:sp>
      <p:grpSp>
        <p:nvGrpSpPr>
          <p:cNvPr id="19463" name="Group 39"/>
          <p:cNvGrpSpPr>
            <a:grpSpLocks/>
          </p:cNvGrpSpPr>
          <p:nvPr/>
        </p:nvGrpSpPr>
        <p:grpSpPr bwMode="auto">
          <a:xfrm>
            <a:off x="5534026" y="1854201"/>
            <a:ext cx="3381375" cy="1749425"/>
            <a:chOff x="2526" y="1168"/>
            <a:chExt cx="2130" cy="1102"/>
          </a:xfrm>
        </p:grpSpPr>
        <p:sp>
          <p:nvSpPr>
            <p:cNvPr id="19475" name="Line 25"/>
            <p:cNvSpPr>
              <a:spLocks noChangeShapeType="1"/>
            </p:cNvSpPr>
            <p:nvPr/>
          </p:nvSpPr>
          <p:spPr bwMode="auto">
            <a:xfrm>
              <a:off x="2526" y="1504"/>
              <a:ext cx="21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6" name="Line 26"/>
            <p:cNvSpPr>
              <a:spLocks noChangeShapeType="1"/>
            </p:cNvSpPr>
            <p:nvPr/>
          </p:nvSpPr>
          <p:spPr bwMode="auto">
            <a:xfrm>
              <a:off x="2526" y="1880"/>
              <a:ext cx="21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7" name="Line 27"/>
            <p:cNvSpPr>
              <a:spLocks noChangeShapeType="1"/>
            </p:cNvSpPr>
            <p:nvPr/>
          </p:nvSpPr>
          <p:spPr bwMode="auto">
            <a:xfrm>
              <a:off x="2526" y="2270"/>
              <a:ext cx="21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9478" name="Object 38"/>
            <p:cNvGraphicFramePr>
              <a:graphicFrameLocks noChangeAspect="1"/>
            </p:cNvGraphicFramePr>
            <p:nvPr/>
          </p:nvGraphicFramePr>
          <p:xfrm>
            <a:off x="4356" y="1168"/>
            <a:ext cx="15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9" name="Формула" r:id="rId3" imgW="241195" imgH="279279" progId="Equation.3">
                    <p:embed/>
                  </p:oleObj>
                </mc:Choice>
                <mc:Fallback>
                  <p:oleObj name="Формула" r:id="rId3" imgW="241195" imgH="279279" progId="Equation.3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6" y="1168"/>
                          <a:ext cx="152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464" name="Group 40"/>
          <p:cNvGrpSpPr>
            <a:grpSpLocks/>
          </p:cNvGrpSpPr>
          <p:nvPr/>
        </p:nvGrpSpPr>
        <p:grpSpPr bwMode="auto">
          <a:xfrm>
            <a:off x="6883400" y="2222500"/>
            <a:ext cx="1422400" cy="1371600"/>
            <a:chOff x="808" y="1480"/>
            <a:chExt cx="896" cy="864"/>
          </a:xfrm>
        </p:grpSpPr>
        <p:sp>
          <p:nvSpPr>
            <p:cNvPr id="19466" name="Oval 41"/>
            <p:cNvSpPr>
              <a:spLocks noChangeArrowheads="1"/>
            </p:cNvSpPr>
            <p:nvPr/>
          </p:nvSpPr>
          <p:spPr bwMode="auto">
            <a:xfrm>
              <a:off x="808" y="1480"/>
              <a:ext cx="896" cy="864"/>
            </a:xfrm>
            <a:prstGeom prst="ellips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9467" name="Group 42"/>
            <p:cNvGrpSpPr>
              <a:grpSpLocks/>
            </p:cNvGrpSpPr>
            <p:nvPr/>
          </p:nvGrpSpPr>
          <p:grpSpPr bwMode="auto">
            <a:xfrm>
              <a:off x="1128" y="1800"/>
              <a:ext cx="256" cy="256"/>
              <a:chOff x="1128" y="1800"/>
              <a:chExt cx="256" cy="256"/>
            </a:xfrm>
          </p:grpSpPr>
          <p:sp>
            <p:nvSpPr>
              <p:cNvPr id="19471" name="Oval 43"/>
              <p:cNvSpPr>
                <a:spLocks noChangeArrowheads="1"/>
              </p:cNvSpPr>
              <p:nvPr/>
            </p:nvSpPr>
            <p:spPr bwMode="auto">
              <a:xfrm>
                <a:off x="1128" y="1800"/>
                <a:ext cx="256" cy="25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9472" name="Group 44"/>
              <p:cNvGrpSpPr>
                <a:grpSpLocks/>
              </p:cNvGrpSpPr>
              <p:nvPr/>
            </p:nvGrpSpPr>
            <p:grpSpPr bwMode="auto">
              <a:xfrm>
                <a:off x="1210" y="1882"/>
                <a:ext cx="90" cy="90"/>
                <a:chOff x="1218" y="1884"/>
                <a:chExt cx="90" cy="90"/>
              </a:xfrm>
            </p:grpSpPr>
            <p:sp>
              <p:nvSpPr>
                <p:cNvPr id="19473" name="Line 45"/>
                <p:cNvSpPr>
                  <a:spLocks noChangeShapeType="1"/>
                </p:cNvSpPr>
                <p:nvPr/>
              </p:nvSpPr>
              <p:spPr bwMode="auto">
                <a:xfrm>
                  <a:off x="1218" y="1928"/>
                  <a:ext cx="90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474" name="Line 46"/>
                <p:cNvSpPr>
                  <a:spLocks noChangeShapeType="1"/>
                </p:cNvSpPr>
                <p:nvPr/>
              </p:nvSpPr>
              <p:spPr bwMode="auto">
                <a:xfrm>
                  <a:off x="1260" y="188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9468" name="Group 47"/>
            <p:cNvGrpSpPr>
              <a:grpSpLocks/>
            </p:cNvGrpSpPr>
            <p:nvPr/>
          </p:nvGrpSpPr>
          <p:grpSpPr bwMode="auto">
            <a:xfrm>
              <a:off x="1480" y="1520"/>
              <a:ext cx="112" cy="112"/>
              <a:chOff x="1480" y="1520"/>
              <a:chExt cx="112" cy="112"/>
            </a:xfrm>
          </p:grpSpPr>
          <p:sp>
            <p:nvSpPr>
              <p:cNvPr id="19469" name="Oval 48"/>
              <p:cNvSpPr>
                <a:spLocks noChangeArrowheads="1"/>
              </p:cNvSpPr>
              <p:nvPr/>
            </p:nvSpPr>
            <p:spPr bwMode="auto">
              <a:xfrm>
                <a:off x="1480" y="1520"/>
                <a:ext cx="112" cy="11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470" name="Line 49"/>
              <p:cNvSpPr>
                <a:spLocks noChangeShapeType="1"/>
              </p:cNvSpPr>
              <p:nvPr/>
            </p:nvSpPr>
            <p:spPr bwMode="auto">
              <a:xfrm>
                <a:off x="1510" y="1570"/>
                <a:ext cx="6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19465" name="Object 50"/>
          <p:cNvGraphicFramePr>
            <a:graphicFrameLocks noChangeAspect="1"/>
          </p:cNvGraphicFramePr>
          <p:nvPr/>
        </p:nvGraphicFramePr>
        <p:xfrm>
          <a:off x="3276600" y="1797050"/>
          <a:ext cx="609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0" name="Формула" r:id="rId5" imgW="609336" imgH="291973" progId="Equation.3">
                  <p:embed/>
                </p:oleObj>
              </mc:Choice>
              <mc:Fallback>
                <p:oleObj name="Формула" r:id="rId5" imgW="609336" imgH="291973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797050"/>
                        <a:ext cx="6096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3886200" y="1143000"/>
            <a:ext cx="0" cy="516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1507" name="Group 30"/>
          <p:cNvGrpSpPr>
            <a:grpSpLocks/>
          </p:cNvGrpSpPr>
          <p:nvPr/>
        </p:nvGrpSpPr>
        <p:grpSpPr bwMode="auto">
          <a:xfrm>
            <a:off x="2667001" y="1104901"/>
            <a:ext cx="6734175" cy="1185863"/>
            <a:chOff x="720" y="696"/>
            <a:chExt cx="4242" cy="747"/>
          </a:xfrm>
        </p:grpSpPr>
        <p:sp>
          <p:nvSpPr>
            <p:cNvPr id="21531" name="Freeform 3"/>
            <p:cNvSpPr>
              <a:spLocks/>
            </p:cNvSpPr>
            <p:nvPr/>
          </p:nvSpPr>
          <p:spPr bwMode="auto">
            <a:xfrm>
              <a:off x="720" y="696"/>
              <a:ext cx="1536" cy="747"/>
            </a:xfrm>
            <a:custGeom>
              <a:avLst/>
              <a:gdLst>
                <a:gd name="T0" fmla="*/ 0 w 1536"/>
                <a:gd name="T1" fmla="*/ 408 h 747"/>
                <a:gd name="T2" fmla="*/ 249 w 1536"/>
                <a:gd name="T3" fmla="*/ 56 h 747"/>
                <a:gd name="T4" fmla="*/ 528 w 1536"/>
                <a:gd name="T5" fmla="*/ 744 h 747"/>
                <a:gd name="T6" fmla="*/ 768 w 1536"/>
                <a:gd name="T7" fmla="*/ 72 h 747"/>
                <a:gd name="T8" fmla="*/ 1042 w 1536"/>
                <a:gd name="T9" fmla="*/ 730 h 747"/>
                <a:gd name="T10" fmla="*/ 1318 w 1536"/>
                <a:gd name="T11" fmla="*/ 71 h 747"/>
                <a:gd name="T12" fmla="*/ 1536 w 1536"/>
                <a:gd name="T13" fmla="*/ 408 h 7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6" h="747">
                  <a:moveTo>
                    <a:pt x="0" y="408"/>
                  </a:moveTo>
                  <a:cubicBezTo>
                    <a:pt x="42" y="349"/>
                    <a:pt x="161" y="0"/>
                    <a:pt x="249" y="56"/>
                  </a:cubicBezTo>
                  <a:cubicBezTo>
                    <a:pt x="337" y="112"/>
                    <a:pt x="442" y="741"/>
                    <a:pt x="528" y="744"/>
                  </a:cubicBezTo>
                  <a:cubicBezTo>
                    <a:pt x="614" y="747"/>
                    <a:pt x="682" y="74"/>
                    <a:pt x="768" y="72"/>
                  </a:cubicBezTo>
                  <a:cubicBezTo>
                    <a:pt x="854" y="70"/>
                    <a:pt x="950" y="730"/>
                    <a:pt x="1042" y="730"/>
                  </a:cubicBezTo>
                  <a:cubicBezTo>
                    <a:pt x="1134" y="730"/>
                    <a:pt x="1236" y="125"/>
                    <a:pt x="1318" y="71"/>
                  </a:cubicBezTo>
                  <a:cubicBezTo>
                    <a:pt x="1400" y="17"/>
                    <a:pt x="1491" y="338"/>
                    <a:pt x="1536" y="408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532" name="Group 9"/>
            <p:cNvGrpSpPr>
              <a:grpSpLocks/>
            </p:cNvGrpSpPr>
            <p:nvPr/>
          </p:nvGrpSpPr>
          <p:grpSpPr bwMode="auto">
            <a:xfrm rot="5400000">
              <a:off x="1279" y="1040"/>
              <a:ext cx="421" cy="176"/>
              <a:chOff x="2683" y="2376"/>
              <a:chExt cx="421" cy="176"/>
            </a:xfrm>
          </p:grpSpPr>
          <p:sp>
            <p:nvSpPr>
              <p:cNvPr id="21534" name="Oval 6"/>
              <p:cNvSpPr>
                <a:spLocks noChangeArrowheads="1"/>
              </p:cNvSpPr>
              <p:nvPr/>
            </p:nvSpPr>
            <p:spPr bwMode="auto">
              <a:xfrm>
                <a:off x="2688" y="2376"/>
                <a:ext cx="416" cy="176"/>
              </a:xfrm>
              <a:prstGeom prst="ellipse">
                <a:avLst/>
              </a:prstGeom>
              <a:noFill/>
              <a:ln w="1905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35" name="Oval 7"/>
              <p:cNvSpPr>
                <a:spLocks noChangeArrowheads="1"/>
              </p:cNvSpPr>
              <p:nvPr/>
            </p:nvSpPr>
            <p:spPr bwMode="auto">
              <a:xfrm>
                <a:off x="2943" y="2427"/>
                <a:ext cx="64" cy="64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36" name="Oval 8"/>
              <p:cNvSpPr>
                <a:spLocks noChangeArrowheads="1"/>
              </p:cNvSpPr>
              <p:nvPr/>
            </p:nvSpPr>
            <p:spPr bwMode="auto">
              <a:xfrm>
                <a:off x="2683" y="2449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1533" name="Text Box 18"/>
            <p:cNvSpPr txBox="1">
              <a:spLocks noChangeArrowheads="1"/>
            </p:cNvSpPr>
            <p:nvPr/>
          </p:nvSpPr>
          <p:spPr bwMode="auto">
            <a:xfrm>
              <a:off x="2466" y="962"/>
              <a:ext cx="24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Symbol" pitchFamily="18" charset="2"/>
                </a:rPr>
                <a:t>w</a:t>
              </a:r>
              <a:r>
                <a:rPr lang="en-US"/>
                <a:t>,  </a:t>
              </a:r>
              <a:r>
                <a:rPr lang="en-US" i="1">
                  <a:latin typeface="Liter"/>
                </a:rPr>
                <a:t>v</a:t>
              </a:r>
              <a:r>
                <a:rPr lang="en-US" sz="1000"/>
                <a:t> </a:t>
              </a:r>
              <a:r>
                <a:rPr lang="en-US"/>
                <a:t>=</a:t>
              </a:r>
              <a:r>
                <a:rPr lang="en-US" sz="1000"/>
                <a:t> </a:t>
              </a:r>
              <a:r>
                <a:rPr lang="en-US" i="1"/>
                <a:t>c </a:t>
              </a:r>
              <a:r>
                <a:rPr lang="ru-RU" i="1"/>
                <a:t> - </a:t>
              </a:r>
              <a:r>
                <a:rPr lang="ru-RU"/>
                <a:t>падающая волна</a:t>
              </a:r>
            </a:p>
          </p:txBody>
        </p:sp>
      </p:grpSp>
      <p:grpSp>
        <p:nvGrpSpPr>
          <p:cNvPr id="21508" name="Group 31"/>
          <p:cNvGrpSpPr>
            <a:grpSpLocks/>
          </p:cNvGrpSpPr>
          <p:nvPr/>
        </p:nvGrpSpPr>
        <p:grpSpPr bwMode="auto">
          <a:xfrm>
            <a:off x="2349500" y="2365376"/>
            <a:ext cx="8128000" cy="1311275"/>
            <a:chOff x="520" y="1490"/>
            <a:chExt cx="5120" cy="826"/>
          </a:xfrm>
        </p:grpSpPr>
        <p:sp>
          <p:nvSpPr>
            <p:cNvPr id="21521" name="Freeform 4"/>
            <p:cNvSpPr>
              <a:spLocks/>
            </p:cNvSpPr>
            <p:nvPr/>
          </p:nvSpPr>
          <p:spPr bwMode="auto">
            <a:xfrm>
              <a:off x="520" y="1800"/>
              <a:ext cx="1536" cy="403"/>
            </a:xfrm>
            <a:custGeom>
              <a:avLst/>
              <a:gdLst>
                <a:gd name="T0" fmla="*/ 0 w 1536"/>
                <a:gd name="T1" fmla="*/ 3 h 747"/>
                <a:gd name="T2" fmla="*/ 249 w 1536"/>
                <a:gd name="T3" fmla="*/ 1 h 747"/>
                <a:gd name="T4" fmla="*/ 528 w 1536"/>
                <a:gd name="T5" fmla="*/ 5 h 747"/>
                <a:gd name="T6" fmla="*/ 768 w 1536"/>
                <a:gd name="T7" fmla="*/ 1 h 747"/>
                <a:gd name="T8" fmla="*/ 1042 w 1536"/>
                <a:gd name="T9" fmla="*/ 5 h 747"/>
                <a:gd name="T10" fmla="*/ 1318 w 1536"/>
                <a:gd name="T11" fmla="*/ 1 h 747"/>
                <a:gd name="T12" fmla="*/ 1536 w 1536"/>
                <a:gd name="T13" fmla="*/ 3 h 7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6" h="747">
                  <a:moveTo>
                    <a:pt x="0" y="408"/>
                  </a:moveTo>
                  <a:cubicBezTo>
                    <a:pt x="42" y="349"/>
                    <a:pt x="161" y="0"/>
                    <a:pt x="249" y="56"/>
                  </a:cubicBezTo>
                  <a:cubicBezTo>
                    <a:pt x="337" y="112"/>
                    <a:pt x="442" y="741"/>
                    <a:pt x="528" y="744"/>
                  </a:cubicBezTo>
                  <a:cubicBezTo>
                    <a:pt x="614" y="747"/>
                    <a:pt x="682" y="74"/>
                    <a:pt x="768" y="72"/>
                  </a:cubicBezTo>
                  <a:cubicBezTo>
                    <a:pt x="854" y="70"/>
                    <a:pt x="950" y="730"/>
                    <a:pt x="1042" y="730"/>
                  </a:cubicBezTo>
                  <a:cubicBezTo>
                    <a:pt x="1134" y="730"/>
                    <a:pt x="1236" y="125"/>
                    <a:pt x="1318" y="71"/>
                  </a:cubicBezTo>
                  <a:cubicBezTo>
                    <a:pt x="1400" y="17"/>
                    <a:pt x="1491" y="338"/>
                    <a:pt x="1536" y="408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522" name="Group 10"/>
            <p:cNvGrpSpPr>
              <a:grpSpLocks/>
            </p:cNvGrpSpPr>
            <p:nvPr/>
          </p:nvGrpSpPr>
          <p:grpSpPr bwMode="auto">
            <a:xfrm rot="5400000">
              <a:off x="1273" y="2018"/>
              <a:ext cx="421" cy="176"/>
              <a:chOff x="2683" y="2376"/>
              <a:chExt cx="421" cy="176"/>
            </a:xfrm>
          </p:grpSpPr>
          <p:sp>
            <p:nvSpPr>
              <p:cNvPr id="21528" name="Oval 11"/>
              <p:cNvSpPr>
                <a:spLocks noChangeArrowheads="1"/>
              </p:cNvSpPr>
              <p:nvPr/>
            </p:nvSpPr>
            <p:spPr bwMode="auto">
              <a:xfrm>
                <a:off x="2688" y="2376"/>
                <a:ext cx="416" cy="176"/>
              </a:xfrm>
              <a:prstGeom prst="ellipse">
                <a:avLst/>
              </a:prstGeom>
              <a:noFill/>
              <a:ln w="1905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29" name="Oval 12"/>
              <p:cNvSpPr>
                <a:spLocks noChangeArrowheads="1"/>
              </p:cNvSpPr>
              <p:nvPr/>
            </p:nvSpPr>
            <p:spPr bwMode="auto">
              <a:xfrm>
                <a:off x="2943" y="2427"/>
                <a:ext cx="64" cy="64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30" name="Oval 13"/>
              <p:cNvSpPr>
                <a:spLocks noChangeArrowheads="1"/>
              </p:cNvSpPr>
              <p:nvPr/>
            </p:nvSpPr>
            <p:spPr bwMode="auto">
              <a:xfrm>
                <a:off x="2683" y="2449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1523" name="Line 19"/>
            <p:cNvSpPr>
              <a:spLocks noChangeShapeType="1"/>
            </p:cNvSpPr>
            <p:nvPr/>
          </p:nvSpPr>
          <p:spPr bwMode="auto">
            <a:xfrm flipV="1">
              <a:off x="1290" y="1604"/>
              <a:ext cx="0" cy="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4" name="Line 20"/>
            <p:cNvSpPr>
              <a:spLocks noChangeShapeType="1"/>
            </p:cNvSpPr>
            <p:nvPr/>
          </p:nvSpPr>
          <p:spPr bwMode="auto">
            <a:xfrm>
              <a:off x="1038" y="1670"/>
              <a:ext cx="2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5" name="Line 21"/>
            <p:cNvSpPr>
              <a:spLocks noChangeShapeType="1"/>
            </p:cNvSpPr>
            <p:nvPr/>
          </p:nvSpPr>
          <p:spPr bwMode="auto">
            <a:xfrm flipH="1">
              <a:off x="1494" y="167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6" name="Text Box 22"/>
            <p:cNvSpPr txBox="1">
              <a:spLocks noChangeArrowheads="1"/>
            </p:cNvSpPr>
            <p:nvPr/>
          </p:nvSpPr>
          <p:spPr bwMode="auto">
            <a:xfrm>
              <a:off x="1866" y="1490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Symbol" pitchFamily="18" charset="2"/>
                </a:rPr>
                <a:t>Dj</a:t>
              </a:r>
              <a:endParaRPr lang="ru-RU">
                <a:latin typeface="Symbol" pitchFamily="18" charset="2"/>
              </a:endParaRPr>
            </a:p>
          </p:txBody>
        </p:sp>
        <p:sp>
          <p:nvSpPr>
            <p:cNvPr id="21527" name="Text Box 23"/>
            <p:cNvSpPr txBox="1">
              <a:spLocks noChangeArrowheads="1"/>
            </p:cNvSpPr>
            <p:nvPr/>
          </p:nvSpPr>
          <p:spPr bwMode="auto">
            <a:xfrm>
              <a:off x="2130" y="1626"/>
              <a:ext cx="35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Symbol" pitchFamily="18" charset="2"/>
                </a:rPr>
                <a:t>w</a:t>
              </a:r>
              <a:r>
                <a:rPr lang="en-US"/>
                <a:t>,  </a:t>
              </a:r>
              <a:r>
                <a:rPr lang="en-US" i="1">
                  <a:latin typeface="Liter"/>
                </a:rPr>
                <a:t>v</a:t>
              </a:r>
              <a:r>
                <a:rPr lang="en-US" sz="1000"/>
                <a:t> </a:t>
              </a:r>
              <a:r>
                <a:rPr lang="en-US"/>
                <a:t>=</a:t>
              </a:r>
              <a:r>
                <a:rPr lang="en-US" sz="1000"/>
                <a:t> </a:t>
              </a:r>
              <a:r>
                <a:rPr lang="en-US" i="1"/>
                <a:t>c ,  </a:t>
              </a:r>
              <a:r>
                <a:rPr lang="en-US">
                  <a:latin typeface="Symbol" pitchFamily="18" charset="2"/>
                </a:rPr>
                <a:t>Dj = </a:t>
              </a:r>
              <a:r>
                <a:rPr lang="en-US" i="1"/>
                <a:t>f </a:t>
              </a:r>
              <a:r>
                <a:rPr lang="en-US"/>
                <a:t>(</a:t>
              </a:r>
              <a:r>
                <a:rPr lang="en-US">
                  <a:latin typeface="Symbol" pitchFamily="18" charset="2"/>
                </a:rPr>
                <a:t>w</a:t>
              </a:r>
              <a:r>
                <a:rPr lang="en-US"/>
                <a:t>)</a:t>
              </a:r>
              <a:r>
                <a:rPr lang="ru-RU"/>
                <a:t>  -вторичная волна</a:t>
              </a:r>
            </a:p>
          </p:txBody>
        </p:sp>
      </p:grpSp>
      <p:grpSp>
        <p:nvGrpSpPr>
          <p:cNvPr id="21509" name="Group 32"/>
          <p:cNvGrpSpPr>
            <a:grpSpLocks/>
          </p:cNvGrpSpPr>
          <p:nvPr/>
        </p:nvGrpSpPr>
        <p:grpSpPr bwMode="auto">
          <a:xfrm>
            <a:off x="2476500" y="3803651"/>
            <a:ext cx="6591300" cy="1730376"/>
            <a:chOff x="600" y="2396"/>
            <a:chExt cx="4152" cy="1090"/>
          </a:xfrm>
        </p:grpSpPr>
        <p:sp>
          <p:nvSpPr>
            <p:cNvPr id="21511" name="Freeform 5"/>
            <p:cNvSpPr>
              <a:spLocks/>
            </p:cNvSpPr>
            <p:nvPr/>
          </p:nvSpPr>
          <p:spPr bwMode="auto">
            <a:xfrm>
              <a:off x="600" y="2674"/>
              <a:ext cx="1536" cy="747"/>
            </a:xfrm>
            <a:custGeom>
              <a:avLst/>
              <a:gdLst>
                <a:gd name="T0" fmla="*/ 0 w 1536"/>
                <a:gd name="T1" fmla="*/ 408 h 747"/>
                <a:gd name="T2" fmla="*/ 249 w 1536"/>
                <a:gd name="T3" fmla="*/ 56 h 747"/>
                <a:gd name="T4" fmla="*/ 528 w 1536"/>
                <a:gd name="T5" fmla="*/ 744 h 747"/>
                <a:gd name="T6" fmla="*/ 768 w 1536"/>
                <a:gd name="T7" fmla="*/ 72 h 747"/>
                <a:gd name="T8" fmla="*/ 1042 w 1536"/>
                <a:gd name="T9" fmla="*/ 730 h 747"/>
                <a:gd name="T10" fmla="*/ 1318 w 1536"/>
                <a:gd name="T11" fmla="*/ 71 h 747"/>
                <a:gd name="T12" fmla="*/ 1536 w 1536"/>
                <a:gd name="T13" fmla="*/ 408 h 7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6" h="747">
                  <a:moveTo>
                    <a:pt x="0" y="408"/>
                  </a:moveTo>
                  <a:cubicBezTo>
                    <a:pt x="42" y="349"/>
                    <a:pt x="161" y="0"/>
                    <a:pt x="249" y="56"/>
                  </a:cubicBezTo>
                  <a:cubicBezTo>
                    <a:pt x="337" y="112"/>
                    <a:pt x="442" y="741"/>
                    <a:pt x="528" y="744"/>
                  </a:cubicBezTo>
                  <a:cubicBezTo>
                    <a:pt x="614" y="747"/>
                    <a:pt x="682" y="74"/>
                    <a:pt x="768" y="72"/>
                  </a:cubicBezTo>
                  <a:cubicBezTo>
                    <a:pt x="854" y="70"/>
                    <a:pt x="950" y="730"/>
                    <a:pt x="1042" y="730"/>
                  </a:cubicBezTo>
                  <a:cubicBezTo>
                    <a:pt x="1134" y="730"/>
                    <a:pt x="1236" y="125"/>
                    <a:pt x="1318" y="71"/>
                  </a:cubicBezTo>
                  <a:cubicBezTo>
                    <a:pt x="1400" y="17"/>
                    <a:pt x="1491" y="338"/>
                    <a:pt x="1536" y="408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512" name="Group 14"/>
            <p:cNvGrpSpPr>
              <a:grpSpLocks/>
            </p:cNvGrpSpPr>
            <p:nvPr/>
          </p:nvGrpSpPr>
          <p:grpSpPr bwMode="auto">
            <a:xfrm rot="5400000">
              <a:off x="1273" y="3038"/>
              <a:ext cx="421" cy="176"/>
              <a:chOff x="2683" y="2376"/>
              <a:chExt cx="421" cy="176"/>
            </a:xfrm>
          </p:grpSpPr>
          <p:sp>
            <p:nvSpPr>
              <p:cNvPr id="21518" name="Oval 15"/>
              <p:cNvSpPr>
                <a:spLocks noChangeArrowheads="1"/>
              </p:cNvSpPr>
              <p:nvPr/>
            </p:nvSpPr>
            <p:spPr bwMode="auto">
              <a:xfrm>
                <a:off x="2688" y="2376"/>
                <a:ext cx="416" cy="176"/>
              </a:xfrm>
              <a:prstGeom prst="ellipse">
                <a:avLst/>
              </a:prstGeom>
              <a:noFill/>
              <a:ln w="1905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19" name="Oval 16"/>
              <p:cNvSpPr>
                <a:spLocks noChangeArrowheads="1"/>
              </p:cNvSpPr>
              <p:nvPr/>
            </p:nvSpPr>
            <p:spPr bwMode="auto">
              <a:xfrm>
                <a:off x="2943" y="2427"/>
                <a:ext cx="64" cy="64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20" name="Oval 17"/>
              <p:cNvSpPr>
                <a:spLocks noChangeArrowheads="1"/>
              </p:cNvSpPr>
              <p:nvPr/>
            </p:nvSpPr>
            <p:spPr bwMode="auto">
              <a:xfrm>
                <a:off x="2683" y="2449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1513" name="Line 24"/>
            <p:cNvSpPr>
              <a:spLocks noChangeShapeType="1"/>
            </p:cNvSpPr>
            <p:nvPr/>
          </p:nvSpPr>
          <p:spPr bwMode="auto">
            <a:xfrm flipV="1">
              <a:off x="1362" y="2534"/>
              <a:ext cx="0" cy="2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4" name="Line 25"/>
            <p:cNvSpPr>
              <a:spLocks noChangeShapeType="1"/>
            </p:cNvSpPr>
            <p:nvPr/>
          </p:nvSpPr>
          <p:spPr bwMode="auto">
            <a:xfrm flipH="1">
              <a:off x="1146" y="2594"/>
              <a:ext cx="21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5" name="Line 26"/>
            <p:cNvSpPr>
              <a:spLocks noChangeShapeType="1"/>
            </p:cNvSpPr>
            <p:nvPr/>
          </p:nvSpPr>
          <p:spPr bwMode="auto">
            <a:xfrm>
              <a:off x="1494" y="259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6" name="Text Box 27"/>
            <p:cNvSpPr txBox="1">
              <a:spLocks noChangeArrowheads="1"/>
            </p:cNvSpPr>
            <p:nvPr/>
          </p:nvSpPr>
          <p:spPr bwMode="auto">
            <a:xfrm>
              <a:off x="1788" y="2396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Symbol" pitchFamily="18" charset="2"/>
                </a:rPr>
                <a:t>j</a:t>
              </a:r>
              <a:endParaRPr lang="ru-RU">
                <a:latin typeface="Symbol" pitchFamily="18" charset="2"/>
              </a:endParaRPr>
            </a:p>
          </p:txBody>
        </p:sp>
        <p:sp>
          <p:nvSpPr>
            <p:cNvPr id="21517" name="Text Box 28"/>
            <p:cNvSpPr txBox="1">
              <a:spLocks noChangeArrowheads="1"/>
            </p:cNvSpPr>
            <p:nvPr/>
          </p:nvSpPr>
          <p:spPr bwMode="auto">
            <a:xfrm>
              <a:off x="2256" y="2846"/>
              <a:ext cx="2496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i="1"/>
                <a:t>- </a:t>
              </a:r>
              <a:r>
                <a:rPr lang="ru-RU"/>
                <a:t>результирующая волна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latin typeface="Symbol" pitchFamily="18" charset="2"/>
                </a:rPr>
                <a:t>  j = </a:t>
              </a:r>
              <a:r>
                <a:rPr lang="en-US" i="1"/>
                <a:t>f </a:t>
              </a:r>
              <a:r>
                <a:rPr lang="en-US"/>
                <a:t>(</a:t>
              </a:r>
              <a:r>
                <a:rPr lang="en-US">
                  <a:latin typeface="Symbol" pitchFamily="18" charset="2"/>
                </a:rPr>
                <a:t>w</a:t>
              </a:r>
              <a:r>
                <a:rPr lang="en-US"/>
                <a:t>)    </a:t>
              </a:r>
              <a:r>
                <a:rPr lang="ru-RU"/>
                <a:t> </a:t>
              </a:r>
              <a:r>
                <a:rPr lang="ru-RU">
                  <a:sym typeface="Symbol" pitchFamily="18" charset="2"/>
                </a:rPr>
                <a:t></a:t>
              </a:r>
              <a:r>
                <a:rPr lang="en-US">
                  <a:sym typeface="Symbol" pitchFamily="18" charset="2"/>
                </a:rPr>
                <a:t>    </a:t>
              </a:r>
              <a:r>
                <a:rPr lang="en-US" i="1">
                  <a:sym typeface="Symbol" pitchFamily="18" charset="2"/>
                </a:rPr>
                <a:t>n</a:t>
              </a:r>
              <a:r>
                <a:rPr lang="ru-RU">
                  <a:sym typeface="Symbol" pitchFamily="18" charset="2"/>
                </a:rPr>
                <a:t> </a:t>
              </a:r>
              <a:r>
                <a:rPr lang="en-US">
                  <a:latin typeface="Symbol" pitchFamily="18" charset="2"/>
                </a:rPr>
                <a:t>= </a:t>
              </a:r>
              <a:r>
                <a:rPr lang="en-US" i="1"/>
                <a:t>f </a:t>
              </a:r>
              <a:r>
                <a:rPr lang="en-US"/>
                <a:t>(</a:t>
              </a:r>
              <a:r>
                <a:rPr lang="en-US">
                  <a:latin typeface="Symbol" pitchFamily="18" charset="2"/>
                </a:rPr>
                <a:t>w</a:t>
              </a:r>
              <a:r>
                <a:rPr lang="en-US"/>
                <a:t>)</a:t>
              </a:r>
              <a:r>
                <a:rPr lang="ru-RU"/>
                <a:t> </a:t>
              </a:r>
            </a:p>
          </p:txBody>
        </p:sp>
      </p:grpSp>
      <p:sp>
        <p:nvSpPr>
          <p:cNvPr id="21510" name="Rectangle 29"/>
          <p:cNvSpPr>
            <a:spLocks noGrp="1" noChangeArrowheads="1"/>
          </p:cNvSpPr>
          <p:nvPr>
            <p:ph type="title"/>
          </p:nvPr>
        </p:nvSpPr>
        <p:spPr>
          <a:xfrm>
            <a:off x="2197100" y="335756"/>
            <a:ext cx="7772400" cy="563563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</a:rPr>
              <a:t>Интерференция вторичных волн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62B2E0-04B3-493A-8977-2F2563AA401E}"/>
              </a:ext>
            </a:extLst>
          </p:cNvPr>
          <p:cNvSpPr txBox="1"/>
          <p:nvPr/>
        </p:nvSpPr>
        <p:spPr>
          <a:xfrm>
            <a:off x="2135560" y="54868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93A08A-D780-4468-989A-8523C0D71F96}"/>
              </a:ext>
            </a:extLst>
          </p:cNvPr>
          <p:cNvSpPr txBox="1"/>
          <p:nvPr/>
        </p:nvSpPr>
        <p:spPr>
          <a:xfrm>
            <a:off x="2567608" y="548680"/>
            <a:ext cx="6328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Связь показателя преломления с поляризацией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87DCE95-8E8B-4F5C-9C8E-AAE49E9328A5}"/>
                  </a:ext>
                </a:extLst>
              </p:cNvPr>
              <p:cNvSpPr txBox="1"/>
              <p:nvPr/>
            </p:nvSpPr>
            <p:spPr>
              <a:xfrm>
                <a:off x="1420016" y="1903524"/>
                <a:ext cx="7382662" cy="482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Согласно электродинамике Максвелла</a:t>
                </a:r>
                <a:r>
                  <a:rPr lang="en-US" dirty="0"/>
                  <a:t>  </a:t>
                </a:r>
                <a:r>
                  <a:rPr lang="ru-RU" dirty="0"/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𝜀𝜇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</m:ra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87DCE95-8E8B-4F5C-9C8E-AAE49E932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016" y="1903524"/>
                <a:ext cx="7382662" cy="482568"/>
              </a:xfrm>
              <a:prstGeom prst="rect">
                <a:avLst/>
              </a:prstGeom>
              <a:blipFill>
                <a:blip r:embed="rId2"/>
                <a:stretch>
                  <a:fillRect l="-1321" t="-7595" b="-265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F8322B-5A55-47F3-9D55-B2E8B755207E}"/>
                  </a:ext>
                </a:extLst>
              </p:cNvPr>
              <p:cNvSpPr txBox="1"/>
              <p:nvPr/>
            </p:nvSpPr>
            <p:spPr>
              <a:xfrm>
                <a:off x="1386584" y="2900241"/>
                <a:ext cx="6288325" cy="662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С другой стороны</a:t>
                </a:r>
                <a:r>
                  <a:rPr lang="en-US" dirty="0"/>
                  <a:t>   </a:t>
                </a:r>
                <a:r>
                  <a:rPr lang="ru-RU" dirty="0"/>
                  <a:t> 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sSub>
                          <m:sSub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F8322B-5A55-47F3-9D55-B2E8B7552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584" y="2900241"/>
                <a:ext cx="6288325" cy="662682"/>
              </a:xfrm>
              <a:prstGeom prst="rect">
                <a:avLst/>
              </a:prstGeom>
              <a:blipFill>
                <a:blip r:embed="rId3"/>
                <a:stretch>
                  <a:fillRect l="-1453" b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6B07A38-BBD4-4EDF-A0E1-237E13AE0655}"/>
              </a:ext>
            </a:extLst>
          </p:cNvPr>
          <p:cNvSpPr txBox="1"/>
          <p:nvPr/>
        </p:nvSpPr>
        <p:spPr>
          <a:xfrm>
            <a:off x="1055440" y="422108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991B5E0-2435-42BD-B968-89728F82CF51}"/>
                  </a:ext>
                </a:extLst>
              </p:cNvPr>
              <p:cNvSpPr txBox="1"/>
              <p:nvPr/>
            </p:nvSpPr>
            <p:spPr>
              <a:xfrm>
                <a:off x="1421192" y="4079984"/>
                <a:ext cx="4060407" cy="662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Окончательно  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991B5E0-2435-42BD-B968-89728F82C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192" y="4079984"/>
                <a:ext cx="4060407" cy="662682"/>
              </a:xfrm>
              <a:prstGeom prst="rect">
                <a:avLst/>
              </a:prstGeom>
              <a:blipFill>
                <a:blip r:embed="rId4"/>
                <a:stretch>
                  <a:fillRect l="-2252" b="-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590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80D98B-E339-4E9A-8E58-D916FF04DCE3}"/>
              </a:ext>
            </a:extLst>
          </p:cNvPr>
          <p:cNvSpPr txBox="1"/>
          <p:nvPr/>
        </p:nvSpPr>
        <p:spPr>
          <a:xfrm>
            <a:off x="2603216" y="620688"/>
            <a:ext cx="698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Дисперсия для модели независимых осцилляторов</a:t>
            </a:r>
          </a:p>
        </p:txBody>
      </p:sp>
      <p:grpSp>
        <p:nvGrpSpPr>
          <p:cNvPr id="4" name="Group 129">
            <a:extLst>
              <a:ext uri="{FF2B5EF4-FFF2-40B4-BE49-F238E27FC236}">
                <a16:creationId xmlns:a16="http://schemas.microsoft.com/office/drawing/2014/main" id="{5285DF59-69DC-4258-BDB6-5C8AC6DFB305}"/>
              </a:ext>
            </a:extLst>
          </p:cNvPr>
          <p:cNvGrpSpPr>
            <a:grpSpLocks/>
          </p:cNvGrpSpPr>
          <p:nvPr/>
        </p:nvGrpSpPr>
        <p:grpSpPr bwMode="auto">
          <a:xfrm>
            <a:off x="8616280" y="1628800"/>
            <a:ext cx="2219325" cy="1041400"/>
            <a:chOff x="2940" y="1457"/>
            <a:chExt cx="1398" cy="655"/>
          </a:xfrm>
        </p:grpSpPr>
        <p:sp>
          <p:nvSpPr>
            <p:cNvPr id="5" name="Line 120">
              <a:extLst>
                <a:ext uri="{FF2B5EF4-FFF2-40B4-BE49-F238E27FC236}">
                  <a16:creationId xmlns:a16="http://schemas.microsoft.com/office/drawing/2014/main" id="{078BB2BE-E832-4D4F-B460-D55627C798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0" y="1833"/>
              <a:ext cx="0" cy="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Line 118">
              <a:extLst>
                <a:ext uri="{FF2B5EF4-FFF2-40B4-BE49-F238E27FC236}">
                  <a16:creationId xmlns:a16="http://schemas.microsoft.com/office/drawing/2014/main" id="{5F7D3B7C-869C-4195-AF37-34F177FF53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2" y="1833"/>
              <a:ext cx="12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Oval 113">
              <a:extLst>
                <a:ext uri="{FF2B5EF4-FFF2-40B4-BE49-F238E27FC236}">
                  <a16:creationId xmlns:a16="http://schemas.microsoft.com/office/drawing/2014/main" id="{EAD01F36-3F2F-4B96-B558-B95331BCA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7" y="1710"/>
              <a:ext cx="246" cy="24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Oval 114">
              <a:extLst>
                <a:ext uri="{FF2B5EF4-FFF2-40B4-BE49-F238E27FC236}">
                  <a16:creationId xmlns:a16="http://schemas.microsoft.com/office/drawing/2014/main" id="{265A826D-BCB8-422F-89ED-D8E12ED3A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3" y="1800"/>
              <a:ext cx="66" cy="6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" name="Group 117">
              <a:extLst>
                <a:ext uri="{FF2B5EF4-FFF2-40B4-BE49-F238E27FC236}">
                  <a16:creationId xmlns:a16="http://schemas.microsoft.com/office/drawing/2014/main" id="{0E06E807-F81E-4330-87B6-ACB73E8A9B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0" y="1779"/>
              <a:ext cx="120" cy="120"/>
              <a:chOff x="4422" y="1830"/>
              <a:chExt cx="120" cy="120"/>
            </a:xfrm>
          </p:grpSpPr>
          <p:sp>
            <p:nvSpPr>
              <p:cNvPr id="16" name="Line 115">
                <a:extLst>
                  <a:ext uri="{FF2B5EF4-FFF2-40B4-BE49-F238E27FC236}">
                    <a16:creationId xmlns:a16="http://schemas.microsoft.com/office/drawing/2014/main" id="{943BBDC5-CBF5-468B-AC51-8BFD3DE981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82" y="1830"/>
                <a:ext cx="0" cy="12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116">
                <a:extLst>
                  <a:ext uri="{FF2B5EF4-FFF2-40B4-BE49-F238E27FC236}">
                    <a16:creationId xmlns:a16="http://schemas.microsoft.com/office/drawing/2014/main" id="{9B2801DA-29AD-4599-95BF-5819516D0E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482" y="1830"/>
                <a:ext cx="0" cy="12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" name="Line 119">
              <a:extLst>
                <a:ext uri="{FF2B5EF4-FFF2-40B4-BE49-F238E27FC236}">
                  <a16:creationId xmlns:a16="http://schemas.microsoft.com/office/drawing/2014/main" id="{DC3AC564-C637-4D08-BF65-3A911AEE8C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833"/>
              <a:ext cx="0" cy="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21">
              <a:extLst>
                <a:ext uri="{FF2B5EF4-FFF2-40B4-BE49-F238E27FC236}">
                  <a16:creationId xmlns:a16="http://schemas.microsoft.com/office/drawing/2014/main" id="{3121F0BA-590D-4A74-91BF-B8DFF7EFA3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064"/>
              <a:ext cx="7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Text Box 122">
              <a:extLst>
                <a:ext uri="{FF2B5EF4-FFF2-40B4-BE49-F238E27FC236}">
                  <a16:creationId xmlns:a16="http://schemas.microsoft.com/office/drawing/2014/main" id="{D666CB4D-C18A-405A-9704-9790AFC9E9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6" y="1866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i="1"/>
                <a:t>r</a:t>
              </a:r>
              <a:endParaRPr lang="ru-RU" sz="1800" i="1"/>
            </a:p>
          </p:txBody>
        </p:sp>
        <p:sp>
          <p:nvSpPr>
            <p:cNvPr id="13" name="Text Box 123">
              <a:extLst>
                <a:ext uri="{FF2B5EF4-FFF2-40B4-BE49-F238E27FC236}">
                  <a16:creationId xmlns:a16="http://schemas.microsoft.com/office/drawing/2014/main" id="{936BDDFA-DB36-44BD-93D6-DD969835E0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0" y="1584"/>
              <a:ext cx="2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i="1"/>
                <a:t>-e</a:t>
              </a:r>
              <a:endParaRPr lang="ru-RU" sz="1800" i="1"/>
            </a:p>
          </p:txBody>
        </p:sp>
        <p:graphicFrame>
          <p:nvGraphicFramePr>
            <p:cNvPr id="14" name="Object 125">
              <a:extLst>
                <a:ext uri="{FF2B5EF4-FFF2-40B4-BE49-F238E27FC236}">
                  <a16:creationId xmlns:a16="http://schemas.microsoft.com/office/drawing/2014/main" id="{A9A242B8-62C2-4D60-89BB-FD2F506EF30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104" y="1583"/>
            <a:ext cx="19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85" name="Формула" r:id="rId3" imgW="304668" imgH="330057" progId="Equation.3">
                    <p:embed/>
                  </p:oleObj>
                </mc:Choice>
                <mc:Fallback>
                  <p:oleObj name="Формула" r:id="rId3" imgW="304668" imgH="330057" progId="Equation.3">
                    <p:embed/>
                    <p:pic>
                      <p:nvPicPr>
                        <p:cNvPr id="23615" name="Object 1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4" y="1583"/>
                          <a:ext cx="192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27">
              <a:extLst>
                <a:ext uri="{FF2B5EF4-FFF2-40B4-BE49-F238E27FC236}">
                  <a16:creationId xmlns:a16="http://schemas.microsoft.com/office/drawing/2014/main" id="{0CF88784-038C-4DE1-9E3D-B6CCF0B8298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91" y="1457"/>
            <a:ext cx="632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86" name="Формула" r:id="rId5" imgW="571252" imgH="228501" progId="Equation.3">
                    <p:embed/>
                  </p:oleObj>
                </mc:Choice>
                <mc:Fallback>
                  <p:oleObj name="Формула" r:id="rId5" imgW="571252" imgH="228501" progId="Equation.3">
                    <p:embed/>
                    <p:pic>
                      <p:nvPicPr>
                        <p:cNvPr id="23616" name="Object 1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" y="1457"/>
                          <a:ext cx="632" cy="2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53A7CF0-A470-4DD0-9594-CCD23622CE94}"/>
                  </a:ext>
                </a:extLst>
              </p:cNvPr>
              <p:cNvSpPr txBox="1"/>
              <p:nvPr/>
            </p:nvSpPr>
            <p:spPr>
              <a:xfrm>
                <a:off x="695400" y="1844824"/>
                <a:ext cx="63314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Поляризация осциллятора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𝑒𝑟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53A7CF0-A470-4DD0-9594-CCD23622C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1844824"/>
                <a:ext cx="6331477" cy="461665"/>
              </a:xfrm>
              <a:prstGeom prst="rect">
                <a:avLst/>
              </a:prstGeom>
              <a:blipFill>
                <a:blip r:embed="rId7"/>
                <a:stretch>
                  <a:fillRect l="-1444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FAA3283-9DA8-4537-9C41-6C9F0F7345B6}"/>
                  </a:ext>
                </a:extLst>
              </p:cNvPr>
              <p:cNvSpPr txBox="1"/>
              <p:nvPr/>
            </p:nvSpPr>
            <p:spPr>
              <a:xfrm>
                <a:off x="1044695" y="2306489"/>
                <a:ext cx="6615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-- </a:t>
                </a:r>
                <a:r>
                  <a:rPr lang="ru-RU" dirty="0"/>
                  <a:t>количество осцилляторов в единице объема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FAA3283-9DA8-4537-9C41-6C9F0F734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695" y="2306489"/>
                <a:ext cx="6615594" cy="461665"/>
              </a:xfrm>
              <a:prstGeom prst="rect">
                <a:avLst/>
              </a:prstGeom>
              <a:blipFill>
                <a:blip r:embed="rId8"/>
                <a:stretch>
                  <a:fillRect t="-10526" r="-552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A80A2112-EC71-4606-A65B-9B6C6FCFC2DE}"/>
              </a:ext>
            </a:extLst>
          </p:cNvPr>
          <p:cNvSpPr txBox="1"/>
          <p:nvPr/>
        </p:nvSpPr>
        <p:spPr>
          <a:xfrm>
            <a:off x="695400" y="3076888"/>
            <a:ext cx="49922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/>
              <a:t>Силы, действующие на электроны:</a:t>
            </a:r>
          </a:p>
        </p:txBody>
      </p:sp>
      <p:grpSp>
        <p:nvGrpSpPr>
          <p:cNvPr id="22" name="Group 188">
            <a:extLst>
              <a:ext uri="{FF2B5EF4-FFF2-40B4-BE49-F238E27FC236}">
                <a16:creationId xmlns:a16="http://schemas.microsoft.com/office/drawing/2014/main" id="{3D662B4C-821A-400D-AA1A-2D4D40CD546C}"/>
              </a:ext>
            </a:extLst>
          </p:cNvPr>
          <p:cNvGrpSpPr>
            <a:grpSpLocks/>
          </p:cNvGrpSpPr>
          <p:nvPr/>
        </p:nvGrpSpPr>
        <p:grpSpPr bwMode="auto">
          <a:xfrm>
            <a:off x="9267437" y="3238901"/>
            <a:ext cx="1743075" cy="885825"/>
            <a:chOff x="718" y="2386"/>
            <a:chExt cx="1098" cy="558"/>
          </a:xfrm>
        </p:grpSpPr>
        <p:grpSp>
          <p:nvGrpSpPr>
            <p:cNvPr id="23" name="Group 163">
              <a:extLst>
                <a:ext uri="{FF2B5EF4-FFF2-40B4-BE49-F238E27FC236}">
                  <a16:creationId xmlns:a16="http://schemas.microsoft.com/office/drawing/2014/main" id="{43D5DF54-F839-4228-8F7C-21A153FEB1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524"/>
              <a:ext cx="1053" cy="372"/>
              <a:chOff x="984" y="2532"/>
              <a:chExt cx="1053" cy="372"/>
            </a:xfrm>
          </p:grpSpPr>
          <p:sp>
            <p:nvSpPr>
              <p:cNvPr id="30" name="Line 142">
                <a:extLst>
                  <a:ext uri="{FF2B5EF4-FFF2-40B4-BE49-F238E27FC236}">
                    <a16:creationId xmlns:a16="http://schemas.microsoft.com/office/drawing/2014/main" id="{A1507A3B-59E2-4B6E-9C3B-EE167E37A3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4" y="2796"/>
                <a:ext cx="65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Oval 143">
                <a:extLst>
                  <a:ext uri="{FF2B5EF4-FFF2-40B4-BE49-F238E27FC236}">
                    <a16:creationId xmlns:a16="http://schemas.microsoft.com/office/drawing/2014/main" id="{968D656C-1FFA-4847-BAE0-9311C2B02C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2658"/>
                <a:ext cx="246" cy="24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" name="Oval 144">
                <a:extLst>
                  <a:ext uri="{FF2B5EF4-FFF2-40B4-BE49-F238E27FC236}">
                    <a16:creationId xmlns:a16="http://schemas.microsoft.com/office/drawing/2014/main" id="{90F8121A-5577-4CB7-8CF6-C3585B90F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7" y="2763"/>
                <a:ext cx="66" cy="6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3" name="Group 145">
                <a:extLst>
                  <a:ext uri="{FF2B5EF4-FFF2-40B4-BE49-F238E27FC236}">
                    <a16:creationId xmlns:a16="http://schemas.microsoft.com/office/drawing/2014/main" id="{B7377B6C-E25D-4F51-AEA8-CAD4828F8B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54" y="2727"/>
                <a:ext cx="120" cy="120"/>
                <a:chOff x="4422" y="1830"/>
                <a:chExt cx="120" cy="120"/>
              </a:xfrm>
            </p:grpSpPr>
            <p:sp>
              <p:nvSpPr>
                <p:cNvPr id="35" name="Line 146">
                  <a:extLst>
                    <a:ext uri="{FF2B5EF4-FFF2-40B4-BE49-F238E27FC236}">
                      <a16:creationId xmlns:a16="http://schemas.microsoft.com/office/drawing/2014/main" id="{A8EADD26-D765-4738-BF66-F0F209ECE6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82" y="1830"/>
                  <a:ext cx="0" cy="12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" name="Line 147">
                  <a:extLst>
                    <a:ext uri="{FF2B5EF4-FFF2-40B4-BE49-F238E27FC236}">
                      <a16:creationId xmlns:a16="http://schemas.microsoft.com/office/drawing/2014/main" id="{9ABC9898-D602-4AED-9ABB-E37BB20FDF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>
                  <a:off x="4482" y="1830"/>
                  <a:ext cx="0" cy="12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4" name="Text Box 151">
                <a:extLst>
                  <a:ext uri="{FF2B5EF4-FFF2-40B4-BE49-F238E27FC236}">
                    <a16:creationId xmlns:a16="http://schemas.microsoft.com/office/drawing/2014/main" id="{B7E9F17E-1597-4641-BB28-3CC73109F2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84" y="2532"/>
                <a:ext cx="24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i="1"/>
                  <a:t>-e</a:t>
                </a:r>
                <a:endParaRPr lang="ru-RU" sz="1800" i="1"/>
              </a:p>
            </p:txBody>
          </p:sp>
        </p:grpSp>
        <p:grpSp>
          <p:nvGrpSpPr>
            <p:cNvPr id="24" name="Group 160">
              <a:extLst>
                <a:ext uri="{FF2B5EF4-FFF2-40B4-BE49-F238E27FC236}">
                  <a16:creationId xmlns:a16="http://schemas.microsoft.com/office/drawing/2014/main" id="{D5C73DFB-7EEC-4BA3-A113-7B54B00424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8" y="2632"/>
              <a:ext cx="789" cy="312"/>
              <a:chOff x="821" y="3479"/>
              <a:chExt cx="789" cy="312"/>
            </a:xfrm>
          </p:grpSpPr>
          <p:sp>
            <p:nvSpPr>
              <p:cNvPr id="26" name="Line 155">
                <a:extLst>
                  <a:ext uri="{FF2B5EF4-FFF2-40B4-BE49-F238E27FC236}">
                    <a16:creationId xmlns:a16="http://schemas.microsoft.com/office/drawing/2014/main" id="{6768403C-9F12-4979-9B8D-E8A8CA8CB4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1" y="3479"/>
                <a:ext cx="781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156">
                <a:extLst>
                  <a:ext uri="{FF2B5EF4-FFF2-40B4-BE49-F238E27FC236}">
                    <a16:creationId xmlns:a16="http://schemas.microsoft.com/office/drawing/2014/main" id="{BA8BEA30-6DBE-42AA-AA9A-85F39425E4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9" y="3583"/>
                <a:ext cx="781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157">
                <a:extLst>
                  <a:ext uri="{FF2B5EF4-FFF2-40B4-BE49-F238E27FC236}">
                    <a16:creationId xmlns:a16="http://schemas.microsoft.com/office/drawing/2014/main" id="{4B0B0E0B-3DCA-49C6-9FA0-2725EF551E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9" y="3687"/>
                <a:ext cx="781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158">
                <a:extLst>
                  <a:ext uri="{FF2B5EF4-FFF2-40B4-BE49-F238E27FC236}">
                    <a16:creationId xmlns:a16="http://schemas.microsoft.com/office/drawing/2014/main" id="{6F09434C-43F1-4A37-B052-52CE6C84BA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9" y="3791"/>
                <a:ext cx="781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25" name="Object 161">
              <a:extLst>
                <a:ext uri="{FF2B5EF4-FFF2-40B4-BE49-F238E27FC236}">
                  <a16:creationId xmlns:a16="http://schemas.microsoft.com/office/drawing/2014/main" id="{EA3AA726-456C-4155-B692-01BE1DA0125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20" y="2386"/>
            <a:ext cx="15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87" name="Формула" r:id="rId9" imgW="241195" imgH="279279" progId="Equation.3">
                    <p:embed/>
                  </p:oleObj>
                </mc:Choice>
                <mc:Fallback>
                  <p:oleObj name="Формула" r:id="rId9" imgW="241195" imgH="279279" progId="Equation.3">
                    <p:embed/>
                    <p:pic>
                      <p:nvPicPr>
                        <p:cNvPr id="23594" name="Object 1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0" y="2386"/>
                          <a:ext cx="152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" name="Group 189">
            <a:extLst>
              <a:ext uri="{FF2B5EF4-FFF2-40B4-BE49-F238E27FC236}">
                <a16:creationId xmlns:a16="http://schemas.microsoft.com/office/drawing/2014/main" id="{EE95305D-0944-4D83-B0DE-D95A1B3C7FBB}"/>
              </a:ext>
            </a:extLst>
          </p:cNvPr>
          <p:cNvGrpSpPr>
            <a:grpSpLocks/>
          </p:cNvGrpSpPr>
          <p:nvPr/>
        </p:nvGrpSpPr>
        <p:grpSpPr bwMode="auto">
          <a:xfrm>
            <a:off x="9173494" y="4441393"/>
            <a:ext cx="1671637" cy="590550"/>
            <a:chOff x="749" y="3058"/>
            <a:chExt cx="1053" cy="372"/>
          </a:xfrm>
        </p:grpSpPr>
        <p:grpSp>
          <p:nvGrpSpPr>
            <p:cNvPr id="38" name="Group 164">
              <a:extLst>
                <a:ext uri="{FF2B5EF4-FFF2-40B4-BE49-F238E27FC236}">
                  <a16:creationId xmlns:a16="http://schemas.microsoft.com/office/drawing/2014/main" id="{EFEF3D93-A4FD-4520-8FB8-FBDFD66C93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9" y="3058"/>
              <a:ext cx="1053" cy="372"/>
              <a:chOff x="984" y="2532"/>
              <a:chExt cx="1053" cy="372"/>
            </a:xfrm>
          </p:grpSpPr>
          <p:sp>
            <p:nvSpPr>
              <p:cNvPr id="40" name="Line 165">
                <a:extLst>
                  <a:ext uri="{FF2B5EF4-FFF2-40B4-BE49-F238E27FC236}">
                    <a16:creationId xmlns:a16="http://schemas.microsoft.com/office/drawing/2014/main" id="{CEF4B00C-C090-460B-878A-6788843443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4" y="2796"/>
                <a:ext cx="65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Oval 166">
                <a:extLst>
                  <a:ext uri="{FF2B5EF4-FFF2-40B4-BE49-F238E27FC236}">
                    <a16:creationId xmlns:a16="http://schemas.microsoft.com/office/drawing/2014/main" id="{033EEAB2-ED1E-49BD-8507-B7B99486FA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2658"/>
                <a:ext cx="246" cy="24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2" name="Oval 167">
                <a:extLst>
                  <a:ext uri="{FF2B5EF4-FFF2-40B4-BE49-F238E27FC236}">
                    <a16:creationId xmlns:a16="http://schemas.microsoft.com/office/drawing/2014/main" id="{1CE33B13-27D6-4D15-9337-B828F2DE22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7" y="2763"/>
                <a:ext cx="66" cy="6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3" name="Group 168">
                <a:extLst>
                  <a:ext uri="{FF2B5EF4-FFF2-40B4-BE49-F238E27FC236}">
                    <a16:creationId xmlns:a16="http://schemas.microsoft.com/office/drawing/2014/main" id="{3A030D4F-D11A-47F1-AF9D-6EB75C8318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54" y="2727"/>
                <a:ext cx="120" cy="120"/>
                <a:chOff x="4422" y="1830"/>
                <a:chExt cx="120" cy="120"/>
              </a:xfrm>
            </p:grpSpPr>
            <p:sp>
              <p:nvSpPr>
                <p:cNvPr id="45" name="Line 169">
                  <a:extLst>
                    <a:ext uri="{FF2B5EF4-FFF2-40B4-BE49-F238E27FC236}">
                      <a16:creationId xmlns:a16="http://schemas.microsoft.com/office/drawing/2014/main" id="{B58AFFE8-8FDD-4409-9EA8-080BA71625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82" y="1830"/>
                  <a:ext cx="0" cy="12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" name="Line 170">
                  <a:extLst>
                    <a:ext uri="{FF2B5EF4-FFF2-40B4-BE49-F238E27FC236}">
                      <a16:creationId xmlns:a16="http://schemas.microsoft.com/office/drawing/2014/main" id="{7B730F78-76DE-4E8D-A74B-DD4AC27DF4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>
                  <a:off x="4482" y="1830"/>
                  <a:ext cx="0" cy="12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4" name="Text Box 171">
                <a:extLst>
                  <a:ext uri="{FF2B5EF4-FFF2-40B4-BE49-F238E27FC236}">
                    <a16:creationId xmlns:a16="http://schemas.microsoft.com/office/drawing/2014/main" id="{B935F192-3ACC-42ED-81C6-4EB6A5E229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84" y="2532"/>
                <a:ext cx="24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i="1"/>
                  <a:t>-e</a:t>
                </a:r>
                <a:endParaRPr lang="ru-RU" sz="1800" i="1"/>
              </a:p>
            </p:txBody>
          </p:sp>
        </p:grpSp>
        <p:sp>
          <p:nvSpPr>
            <p:cNvPr id="39" name="Line 180">
              <a:extLst>
                <a:ext uri="{FF2B5EF4-FFF2-40B4-BE49-F238E27FC236}">
                  <a16:creationId xmlns:a16="http://schemas.microsoft.com/office/drawing/2014/main" id="{8505C17E-B34B-42F9-BD5A-A733751E02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5" y="3322"/>
              <a:ext cx="373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7" name="Group 190">
            <a:extLst>
              <a:ext uri="{FF2B5EF4-FFF2-40B4-BE49-F238E27FC236}">
                <a16:creationId xmlns:a16="http://schemas.microsoft.com/office/drawing/2014/main" id="{583277CD-F203-4216-942F-7153A2EEEF63}"/>
              </a:ext>
            </a:extLst>
          </p:cNvPr>
          <p:cNvGrpSpPr>
            <a:grpSpLocks/>
          </p:cNvGrpSpPr>
          <p:nvPr/>
        </p:nvGrpSpPr>
        <p:grpSpPr bwMode="auto">
          <a:xfrm>
            <a:off x="9173493" y="5559747"/>
            <a:ext cx="1671638" cy="739775"/>
            <a:chOff x="758" y="3536"/>
            <a:chExt cx="1053" cy="466"/>
          </a:xfrm>
        </p:grpSpPr>
        <p:grpSp>
          <p:nvGrpSpPr>
            <p:cNvPr id="48" name="Group 172">
              <a:extLst>
                <a:ext uri="{FF2B5EF4-FFF2-40B4-BE49-F238E27FC236}">
                  <a16:creationId xmlns:a16="http://schemas.microsoft.com/office/drawing/2014/main" id="{577BC248-2B0C-45EF-AEF0-024F68CF85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8" y="3536"/>
              <a:ext cx="1053" cy="372"/>
              <a:chOff x="984" y="2532"/>
              <a:chExt cx="1053" cy="372"/>
            </a:xfrm>
          </p:grpSpPr>
          <p:sp>
            <p:nvSpPr>
              <p:cNvPr id="53" name="Line 173">
                <a:extLst>
                  <a:ext uri="{FF2B5EF4-FFF2-40B4-BE49-F238E27FC236}">
                    <a16:creationId xmlns:a16="http://schemas.microsoft.com/office/drawing/2014/main" id="{85F28504-C67E-4E89-B7BE-E051CFC51A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4" y="2796"/>
                <a:ext cx="65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Oval 174">
                <a:extLst>
                  <a:ext uri="{FF2B5EF4-FFF2-40B4-BE49-F238E27FC236}">
                    <a16:creationId xmlns:a16="http://schemas.microsoft.com/office/drawing/2014/main" id="{60B60BDC-D56E-42BA-9119-88B71A832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2658"/>
                <a:ext cx="246" cy="24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" name="Oval 175">
                <a:extLst>
                  <a:ext uri="{FF2B5EF4-FFF2-40B4-BE49-F238E27FC236}">
                    <a16:creationId xmlns:a16="http://schemas.microsoft.com/office/drawing/2014/main" id="{00F7756B-8C1F-4CB2-8274-C3BBCFC3C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7" y="2763"/>
                <a:ext cx="66" cy="6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56" name="Group 176">
                <a:extLst>
                  <a:ext uri="{FF2B5EF4-FFF2-40B4-BE49-F238E27FC236}">
                    <a16:creationId xmlns:a16="http://schemas.microsoft.com/office/drawing/2014/main" id="{4400CF9A-3AB3-4514-8889-FBF2D52079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54" y="2727"/>
                <a:ext cx="120" cy="120"/>
                <a:chOff x="4422" y="1830"/>
                <a:chExt cx="120" cy="120"/>
              </a:xfrm>
            </p:grpSpPr>
            <p:sp>
              <p:nvSpPr>
                <p:cNvPr id="58" name="Line 177">
                  <a:extLst>
                    <a:ext uri="{FF2B5EF4-FFF2-40B4-BE49-F238E27FC236}">
                      <a16:creationId xmlns:a16="http://schemas.microsoft.com/office/drawing/2014/main" id="{7D1E709D-105A-467F-8623-60D5E28554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82" y="1830"/>
                  <a:ext cx="0" cy="12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" name="Line 178">
                  <a:extLst>
                    <a:ext uri="{FF2B5EF4-FFF2-40B4-BE49-F238E27FC236}">
                      <a16:creationId xmlns:a16="http://schemas.microsoft.com/office/drawing/2014/main" id="{E02F81A7-3C48-4262-A6CB-A38C9CA5C6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>
                  <a:off x="4482" y="1830"/>
                  <a:ext cx="0" cy="12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7" name="Text Box 179">
                <a:extLst>
                  <a:ext uri="{FF2B5EF4-FFF2-40B4-BE49-F238E27FC236}">
                    <a16:creationId xmlns:a16="http://schemas.microsoft.com/office/drawing/2014/main" id="{F132750A-846C-4ADB-83BE-CE717E7304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84" y="2532"/>
                <a:ext cx="24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 i="1"/>
                  <a:t>-e</a:t>
                </a:r>
                <a:endParaRPr lang="ru-RU" sz="1800" i="1"/>
              </a:p>
            </p:txBody>
          </p:sp>
        </p:grpSp>
        <p:grpSp>
          <p:nvGrpSpPr>
            <p:cNvPr id="49" name="Group 181">
              <a:extLst>
                <a:ext uri="{FF2B5EF4-FFF2-40B4-BE49-F238E27FC236}">
                  <a16:creationId xmlns:a16="http://schemas.microsoft.com/office/drawing/2014/main" id="{B592F75E-D207-47EE-B970-4CA1B9D0F773}"/>
                </a:ext>
              </a:extLst>
            </p:cNvPr>
            <p:cNvGrpSpPr>
              <a:grpSpLocks/>
            </p:cNvGrpSpPr>
            <p:nvPr/>
          </p:nvGrpSpPr>
          <p:grpSpPr bwMode="auto">
            <a:xfrm rot="2837164">
              <a:off x="1168" y="3785"/>
              <a:ext cx="338" cy="96"/>
              <a:chOff x="2064" y="1792"/>
              <a:chExt cx="464" cy="96"/>
            </a:xfrm>
          </p:grpSpPr>
          <p:sp>
            <p:nvSpPr>
              <p:cNvPr id="50" name="Freeform 182">
                <a:extLst>
                  <a:ext uri="{FF2B5EF4-FFF2-40B4-BE49-F238E27FC236}">
                    <a16:creationId xmlns:a16="http://schemas.microsoft.com/office/drawing/2014/main" id="{50C9D310-A430-4C9B-A5A0-C933AEEC3B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4" y="1794"/>
                <a:ext cx="312" cy="91"/>
              </a:xfrm>
              <a:custGeom>
                <a:avLst/>
                <a:gdLst>
                  <a:gd name="T0" fmla="*/ 2 w 377"/>
                  <a:gd name="T1" fmla="*/ 1 h 158"/>
                  <a:gd name="T2" fmla="*/ 13 w 377"/>
                  <a:gd name="T3" fmla="*/ 1 h 158"/>
                  <a:gd name="T4" fmla="*/ 26 w 377"/>
                  <a:gd name="T5" fmla="*/ 1 h 158"/>
                  <a:gd name="T6" fmla="*/ 34 w 377"/>
                  <a:gd name="T7" fmla="*/ 2 h 158"/>
                  <a:gd name="T8" fmla="*/ 45 w 377"/>
                  <a:gd name="T9" fmla="*/ 1 h 158"/>
                  <a:gd name="T10" fmla="*/ 55 w 377"/>
                  <a:gd name="T11" fmla="*/ 2 h 158"/>
                  <a:gd name="T12" fmla="*/ 61 w 377"/>
                  <a:gd name="T13" fmla="*/ 1 h 158"/>
                  <a:gd name="T14" fmla="*/ 71 w 377"/>
                  <a:gd name="T15" fmla="*/ 1 h 158"/>
                  <a:gd name="T16" fmla="*/ 83 w 377"/>
                  <a:gd name="T17" fmla="*/ 1 h 15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77" h="158">
                    <a:moveTo>
                      <a:pt x="11" y="95"/>
                    </a:moveTo>
                    <a:cubicBezTo>
                      <a:pt x="0" y="71"/>
                      <a:pt x="29" y="112"/>
                      <a:pt x="59" y="116"/>
                    </a:cubicBezTo>
                    <a:cubicBezTo>
                      <a:pt x="89" y="120"/>
                      <a:pt x="90" y="9"/>
                      <a:pt x="117" y="8"/>
                    </a:cubicBezTo>
                    <a:cubicBezTo>
                      <a:pt x="144" y="7"/>
                      <a:pt x="121" y="158"/>
                      <a:pt x="152" y="158"/>
                    </a:cubicBezTo>
                    <a:cubicBezTo>
                      <a:pt x="183" y="158"/>
                      <a:pt x="165" y="0"/>
                      <a:pt x="198" y="2"/>
                    </a:cubicBezTo>
                    <a:cubicBezTo>
                      <a:pt x="231" y="4"/>
                      <a:pt x="220" y="158"/>
                      <a:pt x="251" y="158"/>
                    </a:cubicBezTo>
                    <a:cubicBezTo>
                      <a:pt x="282" y="158"/>
                      <a:pt x="259" y="18"/>
                      <a:pt x="282" y="16"/>
                    </a:cubicBezTo>
                    <a:cubicBezTo>
                      <a:pt x="305" y="14"/>
                      <a:pt x="304" y="99"/>
                      <a:pt x="324" y="110"/>
                    </a:cubicBezTo>
                    <a:cubicBezTo>
                      <a:pt x="344" y="121"/>
                      <a:pt x="373" y="86"/>
                      <a:pt x="377" y="91"/>
                    </a:cubicBezTo>
                  </a:path>
                </a:pathLst>
              </a:cu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Oval 183">
                <a:extLst>
                  <a:ext uri="{FF2B5EF4-FFF2-40B4-BE49-F238E27FC236}">
                    <a16:creationId xmlns:a16="http://schemas.microsoft.com/office/drawing/2014/main" id="{58154E0D-4DA7-46A2-A451-B15DC33186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7" y="1792"/>
                <a:ext cx="312" cy="96"/>
              </a:xfrm>
              <a:prstGeom prst="ellips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" name="Line 184">
                <a:extLst>
                  <a:ext uri="{FF2B5EF4-FFF2-40B4-BE49-F238E27FC236}">
                    <a16:creationId xmlns:a16="http://schemas.microsoft.com/office/drawing/2014/main" id="{0BE6E61D-E1CA-40FA-BE46-F23CF62A20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82" y="1846"/>
                <a:ext cx="146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09FFA27D-0F64-4F9C-BC43-D54A9197AFA8}"/>
                  </a:ext>
                </a:extLst>
              </p:cNvPr>
              <p:cNvSpPr txBox="1"/>
              <p:nvPr/>
            </p:nvSpPr>
            <p:spPr>
              <a:xfrm>
                <a:off x="1582815" y="3698631"/>
                <a:ext cx="64213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𝑒𝐸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со стороны внешнего электрического поля</a:t>
                </a: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09FFA27D-0F64-4F9C-BC43-D54A9197A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815" y="3698631"/>
                <a:ext cx="6421378" cy="461665"/>
              </a:xfrm>
              <a:prstGeom prst="rect">
                <a:avLst/>
              </a:prstGeom>
              <a:blipFill>
                <a:blip r:embed="rId11"/>
                <a:stretch>
                  <a:fillRect t="-10667" r="-665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0C4CD59-A538-4B06-B3C7-DEC7608513DD}"/>
                  </a:ext>
                </a:extLst>
              </p:cNvPr>
              <p:cNvSpPr txBox="1"/>
              <p:nvPr/>
            </p:nvSpPr>
            <p:spPr>
              <a:xfrm>
                <a:off x="1582815" y="4505355"/>
                <a:ext cx="6645764" cy="468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dirty="0"/>
                  <a:t>  -- </a:t>
                </a:r>
                <a:r>
                  <a:rPr lang="ru-RU" sz="2400" dirty="0" err="1"/>
                  <a:t>квазиупругая</a:t>
                </a:r>
                <a:r>
                  <a:rPr lang="ru-RU" dirty="0"/>
                  <a:t> сила притяжения к ядру</a:t>
                </a:r>
                <a:endParaRPr lang="ru-RU" sz="24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0C4CD59-A538-4B06-B3C7-DEC760851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815" y="4505355"/>
                <a:ext cx="6645764" cy="468975"/>
              </a:xfrm>
              <a:prstGeom prst="rect">
                <a:avLst/>
              </a:prstGeom>
              <a:blipFill>
                <a:blip r:embed="rId12"/>
                <a:stretch>
                  <a:fillRect t="-7792" b="-29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C8B0756B-5E21-4EC9-98C1-1C8815F95B2B}"/>
                  </a:ext>
                </a:extLst>
              </p:cNvPr>
              <p:cNvSpPr txBox="1"/>
              <p:nvPr/>
            </p:nvSpPr>
            <p:spPr>
              <a:xfrm>
                <a:off x="1612312" y="5360591"/>
                <a:ext cx="6532301" cy="13629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𝑑𝑟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400" dirty="0"/>
                  <a:t>  -- </a:t>
                </a:r>
                <a:r>
                  <a:rPr lang="ru-RU" sz="2400" dirty="0"/>
                  <a:t>сила </a:t>
                </a:r>
                <a:r>
                  <a:rPr lang="ru-RU" sz="2400" dirty="0" err="1"/>
                  <a:t>квазивязкого</a:t>
                </a:r>
                <a:r>
                  <a:rPr lang="ru-RU" sz="2400" dirty="0"/>
                  <a:t> трения, связанная</a:t>
                </a:r>
              </a:p>
              <a:p>
                <a:r>
                  <a:rPr lang="ru-RU" dirty="0"/>
                  <a:t>  </a:t>
                </a:r>
                <a:r>
                  <a:rPr lang="ru-RU" sz="2400" dirty="0"/>
                  <a:t> с потерями на излучение вторичных волн 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C8B0756B-5E21-4EC9-98C1-1C8815F95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312" y="5360591"/>
                <a:ext cx="6532301" cy="1362937"/>
              </a:xfrm>
              <a:prstGeom prst="rect">
                <a:avLst/>
              </a:prstGeom>
              <a:blipFill>
                <a:blip r:embed="rId13"/>
                <a:stretch>
                  <a:fillRect r="-5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0344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2" name="Text Box 6"/>
          <p:cNvSpPr txBox="1">
            <a:spLocks noChangeArrowheads="1"/>
          </p:cNvSpPr>
          <p:nvPr/>
        </p:nvSpPr>
        <p:spPr bwMode="auto">
          <a:xfrm>
            <a:off x="3791744" y="486010"/>
            <a:ext cx="4308617" cy="461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</a:rPr>
              <a:t>Уравнение движения электрона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497E479-DF02-44CA-A6B2-59189600B623}"/>
                  </a:ext>
                </a:extLst>
              </p:cNvPr>
              <p:cNvSpPr txBox="1"/>
              <p:nvPr/>
            </p:nvSpPr>
            <p:spPr>
              <a:xfrm>
                <a:off x="2135560" y="1385528"/>
                <a:ext cx="5736955" cy="741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exp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497E479-DF02-44CA-A6B2-59189600B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560" y="1385528"/>
                <a:ext cx="5736955" cy="7411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3DC1EE0-1569-409B-873F-097C1D38A499}"/>
                  </a:ext>
                </a:extLst>
              </p:cNvPr>
              <p:cNvSpPr txBox="1"/>
              <p:nvPr/>
            </p:nvSpPr>
            <p:spPr>
              <a:xfrm>
                <a:off x="1415480" y="2564904"/>
                <a:ext cx="898842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Решение ищем в виде </a:t>
                </a:r>
                <a:r>
                  <a:rPr lang="en-US" dirty="0"/>
                  <a:t>(</a:t>
                </a:r>
                <a:r>
                  <a:rPr lang="ru-RU" dirty="0"/>
                  <a:t>вынужденных колебаний</a:t>
                </a:r>
                <a:r>
                  <a:rPr lang="en-US" dirty="0"/>
                  <a:t>)</a:t>
                </a:r>
                <a:r>
                  <a:rPr lang="ru-RU" dirty="0"/>
                  <a:t>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exp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3DC1EE0-1569-409B-873F-097C1D38A4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480" y="2564904"/>
                <a:ext cx="8988423" cy="461665"/>
              </a:xfrm>
              <a:prstGeom prst="rect">
                <a:avLst/>
              </a:prstGeom>
              <a:blipFill>
                <a:blip r:embed="rId3"/>
                <a:stretch>
                  <a:fillRect l="-1017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4F251E5-35F9-496B-AA5F-D7DFFBA7924E}"/>
                  </a:ext>
                </a:extLst>
              </p:cNvPr>
              <p:cNvSpPr txBox="1"/>
              <p:nvPr/>
            </p:nvSpPr>
            <p:spPr>
              <a:xfrm>
                <a:off x="1415480" y="3284984"/>
                <a:ext cx="5112568" cy="1244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Тогда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4F251E5-35F9-496B-AA5F-D7DFFBA79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480" y="3284984"/>
                <a:ext cx="5112568" cy="1244123"/>
              </a:xfrm>
              <a:prstGeom prst="rect">
                <a:avLst/>
              </a:prstGeom>
              <a:blipFill>
                <a:blip r:embed="rId4"/>
                <a:stretch>
                  <a:fillRect l="-1788" t="-39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2F0741F-F40B-40EB-A8B4-5E913596C879}"/>
                  </a:ext>
                </a:extLst>
              </p:cNvPr>
              <p:cNvSpPr txBox="1"/>
              <p:nvPr/>
            </p:nvSpPr>
            <p:spPr>
              <a:xfrm>
                <a:off x="1448442" y="4825564"/>
                <a:ext cx="5511654" cy="1293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Показатель преломления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2F0741F-F40B-40EB-A8B4-5E913596C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442" y="4825564"/>
                <a:ext cx="5511654" cy="1293816"/>
              </a:xfrm>
              <a:prstGeom prst="rect">
                <a:avLst/>
              </a:prstGeom>
              <a:blipFill>
                <a:blip r:embed="rId5"/>
                <a:stretch>
                  <a:fillRect l="-1770" t="-3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52C2E78-3FA1-49E8-A04F-B47AB41FCB5E}"/>
              </a:ext>
            </a:extLst>
          </p:cNvPr>
          <p:cNvSpPr txBox="1"/>
          <p:nvPr/>
        </p:nvSpPr>
        <p:spPr>
          <a:xfrm>
            <a:off x="977066" y="5598219"/>
            <a:ext cx="10237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Вещественная</a:t>
            </a:r>
            <a:r>
              <a:rPr lang="ru-RU" dirty="0"/>
              <a:t> и </a:t>
            </a:r>
            <a:r>
              <a:rPr lang="ru-RU" dirty="0">
                <a:solidFill>
                  <a:srgbClr val="00B050"/>
                </a:solidFill>
              </a:rPr>
              <a:t>мнимая (с обратным знаком)</a:t>
            </a:r>
            <a:r>
              <a:rPr lang="ru-RU" dirty="0"/>
              <a:t> части показателя преломления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BDAFD277-2C08-4D8B-9E90-D2F82848F345}"/>
              </a:ext>
            </a:extLst>
          </p:cNvPr>
          <p:cNvGrpSpPr/>
          <p:nvPr/>
        </p:nvGrpSpPr>
        <p:grpSpPr>
          <a:xfrm>
            <a:off x="2711624" y="908720"/>
            <a:ext cx="6147396" cy="4065240"/>
            <a:chOff x="3071664" y="908720"/>
            <a:chExt cx="6147396" cy="4065240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423D735B-6FCB-4B84-B1BD-086246A569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664" y="908720"/>
              <a:ext cx="5892502" cy="4065240"/>
            </a:xfrm>
            <a:prstGeom prst="rect">
              <a:avLst/>
            </a:prstGeom>
          </p:spPr>
        </p:pic>
        <p:cxnSp>
          <p:nvCxnSpPr>
            <p:cNvPr id="9" name="Прямая со стрелкой 8">
              <a:extLst>
                <a:ext uri="{FF2B5EF4-FFF2-40B4-BE49-F238E27FC236}">
                  <a16:creationId xmlns:a16="http://schemas.microsoft.com/office/drawing/2014/main" id="{1FB2143C-8D3F-4644-81D6-BE76CE3BF970}"/>
                </a:ext>
              </a:extLst>
            </p:cNvPr>
            <p:cNvCxnSpPr/>
            <p:nvPr/>
          </p:nvCxnSpPr>
          <p:spPr bwMode="auto">
            <a:xfrm flipH="1">
              <a:off x="6230629" y="2060848"/>
              <a:ext cx="585451" cy="4320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F5C70F8-E798-4CAC-8376-D7355E537A5F}"/>
                </a:ext>
              </a:extLst>
            </p:cNvPr>
            <p:cNvSpPr txBox="1"/>
            <p:nvPr/>
          </p:nvSpPr>
          <p:spPr>
            <a:xfrm>
              <a:off x="6523354" y="1352962"/>
              <a:ext cx="14514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/>
                <a:t>аномальная</a:t>
              </a:r>
            </a:p>
            <a:p>
              <a:r>
                <a:rPr lang="ru-RU" sz="2000" dirty="0"/>
                <a:t>дисперсия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91139C-FAEC-4542-8276-ABA5C3F73BE0}"/>
                </a:ext>
              </a:extLst>
            </p:cNvPr>
            <p:cNvSpPr txBox="1"/>
            <p:nvPr/>
          </p:nvSpPr>
          <p:spPr>
            <a:xfrm>
              <a:off x="7752184" y="2915940"/>
              <a:ext cx="146687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/>
                <a:t>нормальная</a:t>
              </a:r>
            </a:p>
            <a:p>
              <a:r>
                <a:rPr lang="ru-RU" sz="2000" dirty="0"/>
                <a:t>дисперсия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D10E89F-2C16-45FF-9056-85BEA7E71232}"/>
                </a:ext>
              </a:extLst>
            </p:cNvPr>
            <p:cNvSpPr txBox="1"/>
            <p:nvPr/>
          </p:nvSpPr>
          <p:spPr>
            <a:xfrm>
              <a:off x="3883724" y="2348880"/>
              <a:ext cx="146687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/>
                <a:t>нормальная</a:t>
              </a:r>
            </a:p>
            <a:p>
              <a:r>
                <a:rPr lang="ru-RU" sz="2000" dirty="0"/>
                <a:t>дисперсия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1021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630B47E-E163-4056-A8FF-3574F66527F8}"/>
                  </a:ext>
                </a:extLst>
              </p:cNvPr>
              <p:cNvSpPr txBox="1"/>
              <p:nvPr/>
            </p:nvSpPr>
            <p:spPr>
              <a:xfrm>
                <a:off x="1703512" y="692696"/>
                <a:ext cx="8507778" cy="7396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Несколько типов осцилляторов 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  <m:sup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nary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630B47E-E163-4056-A8FF-3574F66527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512" y="692696"/>
                <a:ext cx="8507778" cy="739626"/>
              </a:xfrm>
              <a:prstGeom prst="rect">
                <a:avLst/>
              </a:prstGeom>
              <a:blipFill>
                <a:blip r:embed="rId2"/>
                <a:stretch>
                  <a:fillRect l="-1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61CDE13-CB2F-471B-ABCB-CD0D4BDDB2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608" y="1844824"/>
            <a:ext cx="6290642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09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>
          <a:xfrm>
            <a:off x="2244512" y="306703"/>
            <a:ext cx="7772400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Зависимость показателя преломления газов от температуры и давления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23" name="Object 5"/>
              <p:cNvSpPr txBox="1"/>
              <p:nvPr/>
            </p:nvSpPr>
            <p:spPr bwMode="auto">
              <a:xfrm>
                <a:off x="2294517" y="1996884"/>
                <a:ext cx="4811687" cy="88766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ru-RU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ru-RU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u-RU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  <m:sup>
                                          <m:r>
                                            <a:rPr lang="ru-RU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  <m:r>
                                        <a:rPr lang="ru-RU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ru-RU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ru-RU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p>
                                          <m:r>
                                            <a:rPr lang="ru-RU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sSup>
                                <m:sSupPr>
                                  <m:ctrlP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0723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94517" y="1996884"/>
                <a:ext cx="4811687" cy="8876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1273176" y="3101879"/>
            <a:ext cx="7504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 dirty="0"/>
              <a:t>Для фиксированной частоты или длины волны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25" name="Object 7"/>
              <p:cNvSpPr txBox="1"/>
              <p:nvPr/>
            </p:nvSpPr>
            <p:spPr bwMode="auto">
              <a:xfrm>
                <a:off x="2292349" y="3727353"/>
                <a:ext cx="1955801" cy="45402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ru-RU" sz="2000" i="1" dirty="0"/>
              </a:p>
            </p:txBody>
          </p:sp>
        </mc:Choice>
        <mc:Fallback xmlns="">
          <p:sp>
            <p:nvSpPr>
              <p:cNvPr id="30725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92349" y="3727353"/>
                <a:ext cx="1955801" cy="454026"/>
              </a:xfrm>
              <a:prstGeom prst="rect">
                <a:avLst/>
              </a:prstGeom>
              <a:blipFill>
                <a:blip r:embed="rId3"/>
                <a:stretch>
                  <a:fillRect b="-266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6" name="Object 8"/>
              <p:cNvSpPr txBox="1"/>
              <p:nvPr/>
            </p:nvSpPr>
            <p:spPr bwMode="auto">
              <a:xfrm>
                <a:off x="4642372" y="3618770"/>
                <a:ext cx="972790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~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ru-RU" sz="2000" i="1" dirty="0"/>
              </a:p>
            </p:txBody>
          </p:sp>
        </mc:Choice>
        <mc:Fallback xmlns="">
          <p:sp>
            <p:nvSpPr>
              <p:cNvPr id="30726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2372" y="3618770"/>
                <a:ext cx="972790" cy="685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8" name="Text Box 6"/>
              <p:cNvSpPr txBox="1">
                <a:spLocks noChangeArrowheads="1"/>
              </p:cNvSpPr>
              <p:nvPr/>
            </p:nvSpPr>
            <p:spPr bwMode="auto">
              <a:xfrm>
                <a:off x="1284576" y="4796473"/>
                <a:ext cx="3614879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sz="2000" dirty="0"/>
                  <a:t>При </a:t>
                </a:r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const</m:t>
                    </m:r>
                  </m:oMath>
                </a14:m>
                <a:r>
                  <a:rPr lang="en-US" sz="2000" dirty="0"/>
                  <a:t>    </a:t>
                </a:r>
                <a14:m>
                  <m:oMath xmlns:m="http://schemas.openxmlformats.org/officeDocument/2006/math">
                    <m:r>
                      <a:rPr lang="ru-RU" sz="20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ru-RU" sz="20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=1+</m:t>
                    </m:r>
                    <m:r>
                      <a:rPr lang="ru-RU" sz="20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𝐵𝑝</m:t>
                    </m:r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3073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84576" y="4796473"/>
                <a:ext cx="3614879" cy="400110"/>
              </a:xfrm>
              <a:prstGeom prst="rect">
                <a:avLst/>
              </a:prstGeom>
              <a:blipFill>
                <a:blip r:embed="rId5"/>
                <a:stretch>
                  <a:fillRect l="-1855" t="-9231" b="-2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4BE6204-9B73-4C8B-9891-8C665E8CFAB0}"/>
                  </a:ext>
                </a:extLst>
              </p:cNvPr>
              <p:cNvSpPr txBox="1"/>
              <p:nvPr/>
            </p:nvSpPr>
            <p:spPr>
              <a:xfrm>
                <a:off x="1271464" y="1549399"/>
                <a:ext cx="790421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/>
                  <a:t>Модель независимых осцилляторов хорошо работает для газов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</m:t>
                    </m:r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4BE6204-9B73-4C8B-9891-8C665E8CF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464" y="1549399"/>
                <a:ext cx="7904215" cy="400110"/>
              </a:xfrm>
              <a:prstGeom prst="rect">
                <a:avLst/>
              </a:prstGeom>
              <a:blipFill>
                <a:blip r:embed="rId6"/>
                <a:stretch>
                  <a:fillRect l="-849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20E0D09C-279F-4F2E-8A37-E45F96AFEF1C}"/>
              </a:ext>
            </a:extLst>
          </p:cNvPr>
          <p:cNvGrpSpPr/>
          <p:nvPr/>
        </p:nvGrpSpPr>
        <p:grpSpPr>
          <a:xfrm>
            <a:off x="7434725" y="3572953"/>
            <a:ext cx="3449204" cy="2631818"/>
            <a:chOff x="7248128" y="3102323"/>
            <a:chExt cx="3449204" cy="26318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73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7248128" y="3102323"/>
                  <a:ext cx="623887" cy="457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ru-RU" i="1" dirty="0"/>
                </a:p>
              </p:txBody>
            </p:sp>
          </mc:Choice>
          <mc:Fallback xmlns="">
            <p:sp>
              <p:nvSpPr>
                <p:cNvPr id="30731" name="Text 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248128" y="3102323"/>
                  <a:ext cx="623887" cy="45720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728" name="Line 11"/>
            <p:cNvSpPr>
              <a:spLocks noChangeShapeType="1"/>
            </p:cNvSpPr>
            <p:nvPr/>
          </p:nvSpPr>
          <p:spPr bwMode="auto">
            <a:xfrm>
              <a:off x="7747522" y="5303517"/>
              <a:ext cx="27146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29" name="Line 12"/>
            <p:cNvSpPr>
              <a:spLocks noChangeShapeType="1"/>
            </p:cNvSpPr>
            <p:nvPr/>
          </p:nvSpPr>
          <p:spPr bwMode="auto">
            <a:xfrm flipV="1">
              <a:off x="7761807" y="3300316"/>
              <a:ext cx="14289" cy="2003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730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0073444" y="5276941"/>
                  <a:ext cx="623888" cy="457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oMath>
                    </m:oMathPara>
                  </a14:m>
                  <a:endParaRPr lang="ru-RU" i="1" dirty="0"/>
                </a:p>
              </p:txBody>
            </p:sp>
          </mc:Choice>
          <mc:Fallback xmlns="">
            <p:sp>
              <p:nvSpPr>
                <p:cNvPr id="30730" name="Text 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73444" y="5276941"/>
                  <a:ext cx="623888" cy="457200"/>
                </a:xfrm>
                <a:prstGeom prst="rect">
                  <a:avLst/>
                </a:prstGeom>
                <a:blipFill>
                  <a:blip r:embed="rId8"/>
                  <a:stretch>
                    <a:fillRect b="-120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732" name="Line 15"/>
            <p:cNvSpPr>
              <a:spLocks noChangeShapeType="1"/>
            </p:cNvSpPr>
            <p:nvPr/>
          </p:nvSpPr>
          <p:spPr bwMode="auto">
            <a:xfrm flipV="1">
              <a:off x="7761809" y="3533455"/>
              <a:ext cx="1597025" cy="1349375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3" name="Text Box 16"/>
            <p:cNvSpPr txBox="1">
              <a:spLocks noChangeArrowheads="1"/>
            </p:cNvSpPr>
            <p:nvPr/>
          </p:nvSpPr>
          <p:spPr bwMode="auto">
            <a:xfrm>
              <a:off x="7464152" y="4669853"/>
              <a:ext cx="62388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 dirty="0"/>
                <a:t>1</a:t>
              </a:r>
              <a:endParaRPr lang="ru-RU" sz="2000" dirty="0"/>
            </a:p>
          </p:txBody>
        </p:sp>
        <p:sp>
          <p:nvSpPr>
            <p:cNvPr id="30734" name="Line 17"/>
            <p:cNvSpPr>
              <a:spLocks noChangeShapeType="1"/>
            </p:cNvSpPr>
            <p:nvPr/>
          </p:nvSpPr>
          <p:spPr bwMode="auto">
            <a:xfrm flipV="1">
              <a:off x="7776097" y="3939854"/>
              <a:ext cx="1989137" cy="92868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73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9205403" y="4188810"/>
                  <a:ext cx="1179985" cy="4616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baseline="-25000" dirty="0"/>
                </a:p>
              </p:txBody>
            </p:sp>
          </mc:Choice>
          <mc:Fallback xmlns="">
            <p:sp>
              <p:nvSpPr>
                <p:cNvPr id="30736" name="Text 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205403" y="4188810"/>
                  <a:ext cx="1179985" cy="461665"/>
                </a:xfrm>
                <a:prstGeom prst="rect">
                  <a:avLst/>
                </a:prstGeom>
                <a:blipFill>
                  <a:blip r:embed="rId9"/>
                  <a:stretch>
                    <a:fillRect l="-518" b="-263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657595A-43BA-4681-9846-2F282FE95B9F}"/>
                    </a:ext>
                  </a:extLst>
                </p:cNvPr>
                <p:cNvSpPr txBox="1"/>
                <p:nvPr/>
              </p:nvSpPr>
              <p:spPr>
                <a:xfrm>
                  <a:off x="8416719" y="3600366"/>
                  <a:ext cx="36208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657595A-43BA-4681-9846-2F282FE95B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16719" y="3600366"/>
                  <a:ext cx="362086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16667" r="-6667" b="-1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Прямоугольник 1"/>
          <p:cNvSpPr>
            <a:spLocks noChangeArrowheads="1"/>
          </p:cNvSpPr>
          <p:nvPr/>
        </p:nvSpPr>
        <p:spPr bwMode="auto">
          <a:xfrm>
            <a:off x="3090862" y="404664"/>
            <a:ext cx="6048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</a:rPr>
              <a:t>Поглощение света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1406A53-06D2-4EDC-9316-D941E53E8E0F}"/>
                  </a:ext>
                </a:extLst>
              </p:cNvPr>
              <p:cNvSpPr txBox="1"/>
              <p:nvPr/>
            </p:nvSpPr>
            <p:spPr>
              <a:xfrm>
                <a:off x="695400" y="1510754"/>
                <a:ext cx="10081120" cy="178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Связь мнимой части показателя преломления с затуханием</a:t>
                </a:r>
              </a:p>
              <a:p>
                <a:endParaRPr lang="ru-RU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exp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′′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1406A53-06D2-4EDC-9316-D941E53E8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1510754"/>
                <a:ext cx="10081120" cy="1785553"/>
              </a:xfrm>
              <a:prstGeom prst="rect">
                <a:avLst/>
              </a:prstGeom>
              <a:blipFill>
                <a:blip r:embed="rId2"/>
                <a:stretch>
                  <a:fillRect l="-907" t="-27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27699DD-7113-4427-817A-70487E9140CE}"/>
                  </a:ext>
                </a:extLst>
              </p:cNvPr>
              <p:cNvSpPr txBox="1"/>
              <p:nvPr/>
            </p:nvSpPr>
            <p:spPr>
              <a:xfrm>
                <a:off x="695400" y="3861048"/>
                <a:ext cx="10441159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0">
                  <a:spcBef>
                    <a:spcPct val="50000"/>
                  </a:spcBef>
                  <a:defRPr/>
                </a:pPr>
                <a:r>
                  <a:rPr lang="ru-RU" b="1" dirty="0">
                    <a:solidFill>
                      <a:srgbClr val="FF0000"/>
                    </a:solidFill>
                    <a:latin typeface="+mn-lt"/>
                  </a:rPr>
                  <a:t>Закон </a:t>
                </a:r>
                <a:r>
                  <a:rPr lang="ru-RU" b="1" dirty="0" err="1">
                    <a:solidFill>
                      <a:srgbClr val="FF0000"/>
                    </a:solidFill>
                    <a:latin typeface="+mn-lt"/>
                  </a:rPr>
                  <a:t>Бугера</a:t>
                </a:r>
                <a:r>
                  <a:rPr lang="ru-RU" b="1" dirty="0">
                    <a:solidFill>
                      <a:srgbClr val="FF0000"/>
                    </a:solidFill>
                    <a:latin typeface="+mn-lt"/>
                  </a:rPr>
                  <a:t>-Ламберта (закон поглощения света): </a:t>
                </a:r>
                <a:r>
                  <a:rPr lang="ru-RU" dirty="0">
                    <a:latin typeface="+mn-lt"/>
                  </a:rPr>
                  <a:t>интенсивность плоской монохроматической волны уменьшается по мере прохождения через поглощающую среду по экспоненциальному закону</a:t>
                </a:r>
                <a:endParaRPr lang="en-US" dirty="0">
                  <a:latin typeface="+mn-lt"/>
                </a:endParaRPr>
              </a:p>
              <a:p>
                <a:pPr indent="0">
                  <a:spcBef>
                    <a:spcPct val="5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latin typeface="+mn-lt"/>
                </a:endParaRPr>
              </a:p>
              <a:p>
                <a:pPr indent="0">
                  <a:spcBef>
                    <a:spcPct val="50000"/>
                  </a:spcBef>
                  <a:defRPr/>
                </a:pPr>
                <a:r>
                  <a:rPr lang="ru-RU" dirty="0"/>
                  <a:t>где </a:t>
                </a:r>
                <a:r>
                  <a:rPr lang="en-US" i="1" dirty="0"/>
                  <a:t>I</a:t>
                </a:r>
                <a:r>
                  <a:rPr lang="ru-RU" dirty="0"/>
                  <a:t> и </a:t>
                </a:r>
                <a:r>
                  <a:rPr lang="en-US" i="1" dirty="0"/>
                  <a:t>I</a:t>
                </a:r>
                <a:r>
                  <a:rPr lang="en-US" i="1" baseline="-25000" dirty="0"/>
                  <a:t>0</a:t>
                </a:r>
                <a:r>
                  <a:rPr lang="ru-RU" baseline="-25000" dirty="0"/>
                  <a:t> </a:t>
                </a:r>
                <a:r>
                  <a:rPr lang="en-US" baseline="-25000" dirty="0"/>
                  <a:t>  </a:t>
                </a:r>
                <a:r>
                  <a:rPr lang="ru-RU" dirty="0"/>
                  <a:t>– интенсивности света на входе и выходе из слоя среды толщиной </a:t>
                </a:r>
                <a:r>
                  <a:rPr lang="ru-RU" i="1" dirty="0"/>
                  <a:t>х</a:t>
                </a:r>
                <a:r>
                  <a:rPr lang="ru-RU" dirty="0"/>
                  <a:t>, </a:t>
                </a:r>
                <a:r>
                  <a:rPr lang="el-GR" i="1" dirty="0">
                    <a:cs typeface="Times New Roman"/>
                  </a:rPr>
                  <a:t>α</a:t>
                </a:r>
                <a:r>
                  <a:rPr lang="ru-RU" i="1" dirty="0">
                    <a:cs typeface="Times New Roman" pitchFamily="18" charset="0"/>
                  </a:rPr>
                  <a:t> </a:t>
                </a:r>
                <a:r>
                  <a:rPr lang="ru-RU" dirty="0"/>
                  <a:t>–</a:t>
                </a:r>
                <a:r>
                  <a:rPr lang="ru-RU" dirty="0">
                    <a:cs typeface="Times New Roman" pitchFamily="18" charset="0"/>
                  </a:rPr>
                  <a:t> коэффициент поглощения среды.</a:t>
                </a:r>
                <a:endParaRPr lang="el-GR" dirty="0"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27699DD-7113-4427-817A-70487E914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3861048"/>
                <a:ext cx="10441159" cy="2492990"/>
              </a:xfrm>
              <a:prstGeom prst="rect">
                <a:avLst/>
              </a:prstGeom>
              <a:blipFill>
                <a:blip r:embed="rId3"/>
                <a:stretch>
                  <a:fillRect l="-876" t="-1956" r="-584" b="-46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6"/>
          <p:cNvSpPr txBox="1">
            <a:spLocks noChangeArrowheads="1"/>
          </p:cNvSpPr>
          <p:nvPr/>
        </p:nvSpPr>
        <p:spPr bwMode="auto">
          <a:xfrm>
            <a:off x="7044405" y="1227931"/>
            <a:ext cx="4032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 b="1" dirty="0"/>
              <a:t>Газы или пары металлов при невысоких давлениях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B7EE91-4496-431E-9F7F-299BB82CACBD}"/>
              </a:ext>
            </a:extLst>
          </p:cNvPr>
          <p:cNvSpPr txBox="1"/>
          <p:nvPr/>
        </p:nvSpPr>
        <p:spPr>
          <a:xfrm>
            <a:off x="6888088" y="4365104"/>
            <a:ext cx="43448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/>
              <a:t>Газы при высоких давлениях, жидкости, твердые тела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2B68972-5D97-45FD-A45C-19F9CD6B47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496" y="472662"/>
            <a:ext cx="3956304" cy="291388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0E17915-D40F-4738-A2F4-4EAA76271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496" y="3528900"/>
            <a:ext cx="3986784" cy="29382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Группа 74">
            <a:extLst>
              <a:ext uri="{FF2B5EF4-FFF2-40B4-BE49-F238E27FC236}">
                <a16:creationId xmlns:a16="http://schemas.microsoft.com/office/drawing/2014/main" id="{CE7E9943-B074-44BB-AEBB-15FB65A0C3BC}"/>
              </a:ext>
            </a:extLst>
          </p:cNvPr>
          <p:cNvGrpSpPr/>
          <p:nvPr/>
        </p:nvGrpSpPr>
        <p:grpSpPr>
          <a:xfrm>
            <a:off x="839416" y="3533707"/>
            <a:ext cx="5188635" cy="2976714"/>
            <a:chOff x="5231904" y="3379597"/>
            <a:chExt cx="5188635" cy="2976714"/>
          </a:xfrm>
        </p:grpSpPr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B7CDF76B-F527-4612-8B01-44E7DF8A39C4}"/>
                </a:ext>
              </a:extLst>
            </p:cNvPr>
            <p:cNvSpPr/>
            <p:nvPr/>
          </p:nvSpPr>
          <p:spPr bwMode="auto">
            <a:xfrm rot="18900000">
              <a:off x="5895333" y="3988792"/>
              <a:ext cx="79208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9431005C-FA8F-4B4F-A150-8AAE1B6912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90561" y="4085705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id="{6182EDB0-2C7F-4AB5-A5AB-5B33C4E479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887840" y="3431729"/>
              <a:ext cx="394869" cy="12441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A121212F-EDB9-47D6-9F41-71979298E56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863497" y="4085705"/>
              <a:ext cx="3221719" cy="19394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AF0D9BB1-2D22-4905-9926-DC2E3B8C39E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279328" y="4085705"/>
              <a:ext cx="480588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26A6A5CC-DCC9-4F19-874C-5FDC77C3FFA4}"/>
                </a:ext>
              </a:extLst>
            </p:cNvPr>
            <p:cNvSpPr/>
            <p:nvPr/>
          </p:nvSpPr>
          <p:spPr bwMode="auto">
            <a:xfrm>
              <a:off x="5231904" y="4034657"/>
              <a:ext cx="108000" cy="10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Дуга 35">
              <a:extLst>
                <a:ext uri="{FF2B5EF4-FFF2-40B4-BE49-F238E27FC236}">
                  <a16:creationId xmlns:a16="http://schemas.microsoft.com/office/drawing/2014/main" id="{8879E825-0401-444B-82FC-FE8233B5D020}"/>
                </a:ext>
              </a:extLst>
            </p:cNvPr>
            <p:cNvSpPr/>
            <p:nvPr/>
          </p:nvSpPr>
          <p:spPr bwMode="auto">
            <a:xfrm>
              <a:off x="9843364" y="3801417"/>
              <a:ext cx="577175" cy="576064"/>
            </a:xfrm>
            <a:prstGeom prst="arc">
              <a:avLst>
                <a:gd name="adj1" fmla="val 16268466"/>
                <a:gd name="adj2" fmla="val 2452105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7" name="Прямая со стрелкой 36">
              <a:extLst>
                <a:ext uri="{FF2B5EF4-FFF2-40B4-BE49-F238E27FC236}">
                  <a16:creationId xmlns:a16="http://schemas.microsoft.com/office/drawing/2014/main" id="{87C9693E-5662-4C15-9A6F-781C0E7ED023}"/>
                </a:ext>
              </a:extLst>
            </p:cNvPr>
            <p:cNvCxnSpPr>
              <a:cxnSpLocks/>
            </p:cNvCxnSpPr>
            <p:nvPr/>
          </p:nvCxnSpPr>
          <p:spPr bwMode="auto">
            <a:xfrm rot="2520000">
              <a:off x="10308768" y="4258653"/>
              <a:ext cx="0" cy="1353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id="{34C3DA50-34AF-4A75-BFCA-1353539F80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610301" y="5684382"/>
              <a:ext cx="456924" cy="67192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Прямая соединительная линия 50">
              <a:extLst>
                <a:ext uri="{FF2B5EF4-FFF2-40B4-BE49-F238E27FC236}">
                  <a16:creationId xmlns:a16="http://schemas.microsoft.com/office/drawing/2014/main" id="{068F36AC-8751-4000-8356-88D3C83D580B}"/>
                </a:ext>
              </a:extLst>
            </p:cNvPr>
            <p:cNvCxnSpPr>
              <a:cxnSpLocks/>
            </p:cNvCxnSpPr>
            <p:nvPr/>
          </p:nvCxnSpPr>
          <p:spPr bwMode="auto">
            <a:xfrm rot="20940000">
              <a:off x="10082309" y="3379597"/>
              <a:ext cx="0" cy="135742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Прямая соединительная линия 67">
              <a:extLst>
                <a:ext uri="{FF2B5EF4-FFF2-40B4-BE49-F238E27FC236}">
                  <a16:creationId xmlns:a16="http://schemas.microsoft.com/office/drawing/2014/main" id="{7C420228-44B0-408C-B1A1-FA3E04CCA86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384032" y="3942781"/>
              <a:ext cx="3698277" cy="126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Прямая соединительная линия 71">
              <a:extLst>
                <a:ext uri="{FF2B5EF4-FFF2-40B4-BE49-F238E27FC236}">
                  <a16:creationId xmlns:a16="http://schemas.microsoft.com/office/drawing/2014/main" id="{0523AC2E-FD1D-4393-8CFA-539A64297675}"/>
                </a:ext>
              </a:extLst>
            </p:cNvPr>
            <p:cNvCxnSpPr/>
            <p:nvPr/>
          </p:nvCxnSpPr>
          <p:spPr bwMode="auto">
            <a:xfrm>
              <a:off x="6384032" y="3942781"/>
              <a:ext cx="212850" cy="1007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7" name="Группа 86">
            <a:extLst>
              <a:ext uri="{FF2B5EF4-FFF2-40B4-BE49-F238E27FC236}">
                <a16:creationId xmlns:a16="http://schemas.microsoft.com/office/drawing/2014/main" id="{4B2DCACA-B47E-40ED-92A2-1BEB8D17B2F4}"/>
              </a:ext>
            </a:extLst>
          </p:cNvPr>
          <p:cNvGrpSpPr/>
          <p:nvPr/>
        </p:nvGrpSpPr>
        <p:grpSpPr>
          <a:xfrm>
            <a:off x="793277" y="609920"/>
            <a:ext cx="4896544" cy="2384920"/>
            <a:chOff x="839416" y="747161"/>
            <a:chExt cx="4896544" cy="2384920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72B5858F-CA50-4222-BB07-24116483C470}"/>
                </a:ext>
              </a:extLst>
            </p:cNvPr>
            <p:cNvSpPr/>
            <p:nvPr/>
          </p:nvSpPr>
          <p:spPr bwMode="auto">
            <a:xfrm rot="2700000">
              <a:off x="1559496" y="1763929"/>
              <a:ext cx="79208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B384BCE1-71F6-4368-B375-34190483898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7528" y="827825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D99711F4-4AA5-4FBD-ADD7-1B3E0FF3DD6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35960" y="1403889"/>
              <a:ext cx="0" cy="68948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F8AA66F8-287D-44EE-B38A-889947DC812F}"/>
                </a:ext>
              </a:extLst>
            </p:cNvPr>
            <p:cNvCxnSpPr/>
            <p:nvPr/>
          </p:nvCxnSpPr>
          <p:spPr bwMode="auto">
            <a:xfrm>
              <a:off x="1847528" y="1691921"/>
              <a:ext cx="3888432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DF5A3061-14B1-40FB-B845-7FAD5AD456B2}"/>
                </a:ext>
              </a:extLst>
            </p:cNvPr>
            <p:cNvCxnSpPr/>
            <p:nvPr/>
          </p:nvCxnSpPr>
          <p:spPr bwMode="auto">
            <a:xfrm flipH="1">
              <a:off x="839416" y="1763929"/>
              <a:ext cx="4896544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Овал 15">
              <a:extLst>
                <a:ext uri="{FF2B5EF4-FFF2-40B4-BE49-F238E27FC236}">
                  <a16:creationId xmlns:a16="http://schemas.microsoft.com/office/drawing/2014/main" id="{8274BB14-153C-4BB9-8D7E-6C2CCEF76161}"/>
                </a:ext>
              </a:extLst>
            </p:cNvPr>
            <p:cNvSpPr/>
            <p:nvPr/>
          </p:nvSpPr>
          <p:spPr bwMode="auto">
            <a:xfrm>
              <a:off x="1799912" y="747161"/>
              <a:ext cx="108000" cy="108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2D5675A6-15E0-46FD-8924-6D85C1F8AEDA}"/>
                </a:ext>
              </a:extLst>
            </p:cNvPr>
            <p:cNvSpPr/>
            <p:nvPr/>
          </p:nvSpPr>
          <p:spPr bwMode="auto">
            <a:xfrm>
              <a:off x="2367676" y="1619913"/>
              <a:ext cx="127917" cy="151216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C2620DE3-0881-448C-BE16-31402A9FEC9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5560" y="2339993"/>
              <a:ext cx="64807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Дуга 22">
              <a:extLst>
                <a:ext uri="{FF2B5EF4-FFF2-40B4-BE49-F238E27FC236}">
                  <a16:creationId xmlns:a16="http://schemas.microsoft.com/office/drawing/2014/main" id="{18D9F739-00DB-430E-9CCF-6D06197AC5DE}"/>
                </a:ext>
              </a:extLst>
            </p:cNvPr>
            <p:cNvSpPr/>
            <p:nvPr/>
          </p:nvSpPr>
          <p:spPr bwMode="auto">
            <a:xfrm>
              <a:off x="2670306" y="2051961"/>
              <a:ext cx="216024" cy="576064"/>
            </a:xfrm>
            <a:prstGeom prst="arc">
              <a:avLst>
                <a:gd name="adj1" fmla="val 12575089"/>
                <a:gd name="adj2" fmla="val 8936708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5" name="Прямая со стрелкой 24">
              <a:extLst>
                <a:ext uri="{FF2B5EF4-FFF2-40B4-BE49-F238E27FC236}">
                  <a16:creationId xmlns:a16="http://schemas.microsoft.com/office/drawing/2014/main" id="{8C04B918-00C4-428A-AAB0-E08414FB5660}"/>
                </a:ext>
              </a:extLst>
            </p:cNvPr>
            <p:cNvCxnSpPr/>
            <p:nvPr/>
          </p:nvCxnSpPr>
          <p:spPr bwMode="auto">
            <a:xfrm>
              <a:off x="2887160" y="2286433"/>
              <a:ext cx="0" cy="1353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7" name="Прямая соединительная линия 76">
              <a:extLst>
                <a:ext uri="{FF2B5EF4-FFF2-40B4-BE49-F238E27FC236}">
                  <a16:creationId xmlns:a16="http://schemas.microsoft.com/office/drawing/2014/main" id="{1AAD7DBB-A7DC-4EBC-9D04-6A3EDF6CD85C}"/>
                </a:ext>
              </a:extLst>
            </p:cNvPr>
            <p:cNvCxnSpPr/>
            <p:nvPr/>
          </p:nvCxnSpPr>
          <p:spPr bwMode="auto">
            <a:xfrm>
              <a:off x="2367676" y="2628025"/>
              <a:ext cx="12791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Прямая соединительная линия 77">
              <a:extLst>
                <a:ext uri="{FF2B5EF4-FFF2-40B4-BE49-F238E27FC236}">
                  <a16:creationId xmlns:a16="http://schemas.microsoft.com/office/drawing/2014/main" id="{7546BC4C-9A0A-4DFC-9E00-196C9F39C407}"/>
                </a:ext>
              </a:extLst>
            </p:cNvPr>
            <p:cNvCxnSpPr/>
            <p:nvPr/>
          </p:nvCxnSpPr>
          <p:spPr bwMode="auto">
            <a:xfrm>
              <a:off x="2376000" y="2780425"/>
              <a:ext cx="12791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Прямая соединительная линия 78">
              <a:extLst>
                <a:ext uri="{FF2B5EF4-FFF2-40B4-BE49-F238E27FC236}">
                  <a16:creationId xmlns:a16="http://schemas.microsoft.com/office/drawing/2014/main" id="{1121F7DA-A04F-4B98-9805-3BD76A7CE732}"/>
                </a:ext>
              </a:extLst>
            </p:cNvPr>
            <p:cNvCxnSpPr/>
            <p:nvPr/>
          </p:nvCxnSpPr>
          <p:spPr bwMode="auto">
            <a:xfrm>
              <a:off x="2376000" y="2916000"/>
              <a:ext cx="12791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Прямая соединительная линия 79">
              <a:extLst>
                <a:ext uri="{FF2B5EF4-FFF2-40B4-BE49-F238E27FC236}">
                  <a16:creationId xmlns:a16="http://schemas.microsoft.com/office/drawing/2014/main" id="{E30AA82C-691A-42B5-9D98-984632BB0C54}"/>
                </a:ext>
              </a:extLst>
            </p:cNvPr>
            <p:cNvCxnSpPr/>
            <p:nvPr/>
          </p:nvCxnSpPr>
          <p:spPr bwMode="auto">
            <a:xfrm>
              <a:off x="2376000" y="3024000"/>
              <a:ext cx="12791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Прямая соединительная линия 80">
              <a:extLst>
                <a:ext uri="{FF2B5EF4-FFF2-40B4-BE49-F238E27FC236}">
                  <a16:creationId xmlns:a16="http://schemas.microsoft.com/office/drawing/2014/main" id="{E470F8CB-8601-4BE7-BFA7-67E021EC7D22}"/>
                </a:ext>
              </a:extLst>
            </p:cNvPr>
            <p:cNvCxnSpPr/>
            <p:nvPr/>
          </p:nvCxnSpPr>
          <p:spPr bwMode="auto">
            <a:xfrm>
              <a:off x="2376000" y="2484000"/>
              <a:ext cx="12791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Прямая соединительная линия 81">
              <a:extLst>
                <a:ext uri="{FF2B5EF4-FFF2-40B4-BE49-F238E27FC236}">
                  <a16:creationId xmlns:a16="http://schemas.microsoft.com/office/drawing/2014/main" id="{AF5AFFBD-ED45-499D-BDF9-CBAA4E7D80A8}"/>
                </a:ext>
              </a:extLst>
            </p:cNvPr>
            <p:cNvCxnSpPr/>
            <p:nvPr/>
          </p:nvCxnSpPr>
          <p:spPr bwMode="auto">
            <a:xfrm>
              <a:off x="2376000" y="2196000"/>
              <a:ext cx="12791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Прямая соединительная линия 82">
              <a:extLst>
                <a:ext uri="{FF2B5EF4-FFF2-40B4-BE49-F238E27FC236}">
                  <a16:creationId xmlns:a16="http://schemas.microsoft.com/office/drawing/2014/main" id="{F27FFA3A-DCBA-47E7-A848-D134DBD03293}"/>
                </a:ext>
              </a:extLst>
            </p:cNvPr>
            <p:cNvCxnSpPr/>
            <p:nvPr/>
          </p:nvCxnSpPr>
          <p:spPr bwMode="auto">
            <a:xfrm>
              <a:off x="2376000" y="2052000"/>
              <a:ext cx="12791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Прямая соединительная линия 83">
              <a:extLst>
                <a:ext uri="{FF2B5EF4-FFF2-40B4-BE49-F238E27FC236}">
                  <a16:creationId xmlns:a16="http://schemas.microsoft.com/office/drawing/2014/main" id="{D2D869A2-52DE-441E-A5E4-E9B1B61271DB}"/>
                </a:ext>
              </a:extLst>
            </p:cNvPr>
            <p:cNvCxnSpPr/>
            <p:nvPr/>
          </p:nvCxnSpPr>
          <p:spPr bwMode="auto">
            <a:xfrm>
              <a:off x="2376000" y="1908000"/>
              <a:ext cx="12791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Прямая соединительная линия 84">
              <a:extLst>
                <a:ext uri="{FF2B5EF4-FFF2-40B4-BE49-F238E27FC236}">
                  <a16:creationId xmlns:a16="http://schemas.microsoft.com/office/drawing/2014/main" id="{5E66947A-CD16-426F-B7D8-2C53DB8A6567}"/>
                </a:ext>
              </a:extLst>
            </p:cNvPr>
            <p:cNvCxnSpPr/>
            <p:nvPr/>
          </p:nvCxnSpPr>
          <p:spPr bwMode="auto">
            <a:xfrm>
              <a:off x="2376000" y="1800000"/>
              <a:ext cx="12791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Прямая соединительная линия 85">
              <a:extLst>
                <a:ext uri="{FF2B5EF4-FFF2-40B4-BE49-F238E27FC236}">
                  <a16:creationId xmlns:a16="http://schemas.microsoft.com/office/drawing/2014/main" id="{8B42209F-572E-4E48-A472-51D521E0B330}"/>
                </a:ext>
              </a:extLst>
            </p:cNvPr>
            <p:cNvCxnSpPr/>
            <p:nvPr/>
          </p:nvCxnSpPr>
          <p:spPr bwMode="auto">
            <a:xfrm>
              <a:off x="2376000" y="1692000"/>
              <a:ext cx="12791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DFD9CD28-53D0-4F76-A965-1561FF48BEB9}"/>
              </a:ext>
            </a:extLst>
          </p:cNvPr>
          <p:cNvSpPr txBox="1"/>
          <p:nvPr/>
        </p:nvSpPr>
        <p:spPr>
          <a:xfrm>
            <a:off x="4824845" y="2214416"/>
            <a:ext cx="2273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Метод прерываний</a:t>
            </a:r>
          </a:p>
          <a:p>
            <a:r>
              <a:rPr lang="ru-RU" sz="2000" dirty="0" err="1"/>
              <a:t>Физо</a:t>
            </a:r>
            <a:r>
              <a:rPr lang="ru-RU" sz="2000" dirty="0"/>
              <a:t>, 1849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EEB70F6-159B-4D40-95AE-EE4186335183}"/>
              </a:ext>
            </a:extLst>
          </p:cNvPr>
          <p:cNvSpPr txBox="1"/>
          <p:nvPr/>
        </p:nvSpPr>
        <p:spPr>
          <a:xfrm>
            <a:off x="4592147" y="5653577"/>
            <a:ext cx="34774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Метод вращающегося зеркала</a:t>
            </a:r>
          </a:p>
          <a:p>
            <a:r>
              <a:rPr lang="ru-RU" sz="2000" dirty="0"/>
              <a:t>Фуко, 1862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63BA186-F79E-45E2-9B8C-9BA9934C3AAF}"/>
              </a:ext>
            </a:extLst>
          </p:cNvPr>
          <p:cNvSpPr txBox="1"/>
          <p:nvPr/>
        </p:nvSpPr>
        <p:spPr>
          <a:xfrm>
            <a:off x="7915962" y="1597248"/>
            <a:ext cx="32588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Второй способ </a:t>
            </a:r>
            <a:r>
              <a:rPr lang="ru-RU" sz="2000" dirty="0"/>
              <a:t>определения</a:t>
            </a:r>
          </a:p>
          <a:p>
            <a:r>
              <a:rPr lang="ru-RU" sz="2000" dirty="0"/>
              <a:t>скорости света в среде –</a:t>
            </a:r>
          </a:p>
          <a:p>
            <a:r>
              <a:rPr lang="ru-RU" sz="2000" dirty="0"/>
              <a:t>по времени пробега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4186AD6-1D38-4822-B4B2-9095F47F6C8A}"/>
                  </a:ext>
                </a:extLst>
              </p:cNvPr>
              <p:cNvSpPr txBox="1"/>
              <p:nvPr/>
            </p:nvSpPr>
            <p:spPr>
              <a:xfrm>
                <a:off x="7464152" y="3546176"/>
                <a:ext cx="4338816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solidFill>
                      <a:srgbClr val="FF0000"/>
                    </a:solidFill>
                  </a:rPr>
                  <a:t>Противоречие</a:t>
                </a:r>
                <a:r>
                  <a:rPr lang="ru-RU" sz="2000" dirty="0"/>
                  <a:t> между двумя методами</a:t>
                </a:r>
              </a:p>
              <a:p>
                <a:r>
                  <a:rPr lang="ru-RU" sz="2000" dirty="0"/>
                  <a:t>(Майкельсон, 1883) для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C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latin typeface="+mn-lt"/>
                  </a:rPr>
                  <a:t>:</a:t>
                </a:r>
              </a:p>
              <a:p>
                <a:r>
                  <a:rPr lang="en-US" sz="2000" dirty="0">
                    <a:latin typeface="+mn-lt"/>
                  </a:rPr>
                  <a:t>1.75 </a:t>
                </a:r>
                <a:r>
                  <a:rPr lang="ru-RU" sz="2000" dirty="0">
                    <a:latin typeface="+mn-lt"/>
                  </a:rPr>
                  <a:t>методом вращающегося зеркала</a:t>
                </a:r>
              </a:p>
              <a:p>
                <a:r>
                  <a:rPr lang="ru-RU" sz="2000" dirty="0">
                    <a:latin typeface="+mn-lt"/>
                  </a:rPr>
                  <a:t>против 1.64 по преломлению </a:t>
                </a:r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4186AD6-1D38-4822-B4B2-9095F47F6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152" y="3546176"/>
                <a:ext cx="4338816" cy="1323439"/>
              </a:xfrm>
              <a:prstGeom prst="rect">
                <a:avLst/>
              </a:prstGeom>
              <a:blipFill>
                <a:blip r:embed="rId2"/>
                <a:stretch>
                  <a:fillRect l="-1404" t="-2765" r="-421" b="-73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147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3431915" y="453257"/>
            <a:ext cx="52561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dirty="0">
                <a:solidFill>
                  <a:srgbClr val="C00000"/>
                </a:solidFill>
              </a:rPr>
              <a:t>     </a:t>
            </a:r>
            <a:r>
              <a:rPr lang="ru-RU" sz="3600" dirty="0">
                <a:solidFill>
                  <a:srgbClr val="C00000"/>
                </a:solidFill>
              </a:rPr>
              <a:t>Дисперсия в плазме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199456" y="1554666"/>
            <a:ext cx="95770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dirty="0"/>
              <a:t>Плазмой называют состояние вещества с высокой концентрацией ионов и свободных (не связанных с атомами) электронов.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753" name="Объект 12"/>
              <p:cNvSpPr txBox="1"/>
              <p:nvPr/>
            </p:nvSpPr>
            <p:spPr bwMode="auto">
              <a:xfrm>
                <a:off x="4814612" y="4903919"/>
                <a:ext cx="2164457" cy="10835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753" name="Объект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14612" y="4903919"/>
                <a:ext cx="2164457" cy="10835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755" name="Text Box 6"/>
              <p:cNvSpPr txBox="1">
                <a:spLocks noChangeArrowheads="1"/>
              </p:cNvSpPr>
              <p:nvPr/>
            </p:nvSpPr>
            <p:spPr bwMode="auto">
              <a:xfrm>
                <a:off x="1127448" y="3287674"/>
                <a:ext cx="10369152" cy="714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р</m:t>
                        </m:r>
                      </m:sub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sSub>
                          <m:sSub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-</a:t>
                </a:r>
                <a:r>
                  <a:rPr lang="en-US" dirty="0"/>
                  <a:t>-</a:t>
                </a:r>
                <a:r>
                  <a:rPr lang="ru-RU" dirty="0"/>
                  <a:t> константа, называемая квадратом «</a:t>
                </a:r>
                <a:r>
                  <a:rPr lang="ru-RU" dirty="0">
                    <a:solidFill>
                      <a:srgbClr val="FF0000"/>
                    </a:solidFill>
                  </a:rPr>
                  <a:t>плазменной частоты</a:t>
                </a:r>
                <a:r>
                  <a:rPr lang="ru-RU" dirty="0"/>
                  <a:t>».</a:t>
                </a:r>
              </a:p>
            </p:txBody>
          </p:sp>
        </mc:Choice>
        <mc:Fallback xmlns="">
          <p:sp>
            <p:nvSpPr>
              <p:cNvPr id="31755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7448" y="3287674"/>
                <a:ext cx="10369152" cy="714234"/>
              </a:xfrm>
              <a:prstGeom prst="rect">
                <a:avLst/>
              </a:prstGeom>
              <a:blipFill>
                <a:blip r:embed="rId3"/>
                <a:stretch>
                  <a:fillRect b="-8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F0CD61-9C60-425E-A853-D8011163E5D5}"/>
                  </a:ext>
                </a:extLst>
              </p:cNvPr>
              <p:cNvSpPr txBox="1"/>
              <p:nvPr/>
            </p:nvSpPr>
            <p:spPr>
              <a:xfrm>
                <a:off x="1199456" y="2637521"/>
                <a:ext cx="72303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Для свободных электронов нужно положить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F0CD61-9C60-425E-A853-D8011163E5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56" y="2637521"/>
                <a:ext cx="7230313" cy="461665"/>
              </a:xfrm>
              <a:prstGeom prst="rect">
                <a:avLst/>
              </a:prstGeom>
              <a:blipFill>
                <a:blip r:embed="rId4"/>
                <a:stretch>
                  <a:fillRect l="-1349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0DA1B54-E558-4043-A6A3-AEF648278686}"/>
              </a:ext>
            </a:extLst>
          </p:cNvPr>
          <p:cNvSpPr txBox="1"/>
          <p:nvPr/>
        </p:nvSpPr>
        <p:spPr>
          <a:xfrm>
            <a:off x="5638800" y="2971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950F4C-5BE2-4AF0-BD7F-39F0F3E07FB5}"/>
              </a:ext>
            </a:extLst>
          </p:cNvPr>
          <p:cNvSpPr txBox="1"/>
          <p:nvPr/>
        </p:nvSpPr>
        <p:spPr>
          <a:xfrm>
            <a:off x="1208624" y="4320743"/>
            <a:ext cx="99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Пренебрегая также затуханием, получаем показатель преломления плазмы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4" y="548680"/>
            <a:ext cx="3467100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2771" name="Прямоугольник 2"/>
              <p:cNvSpPr>
                <a:spLocks noChangeArrowheads="1"/>
              </p:cNvSpPr>
              <p:nvPr/>
            </p:nvSpPr>
            <p:spPr bwMode="auto">
              <a:xfrm>
                <a:off x="2640014" y="3644901"/>
                <a:ext cx="7416426" cy="2308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Для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 &gt; 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,</a:t>
                </a:r>
                <a:r>
                  <a:rPr lang="ru-RU" dirty="0"/>
                  <a:t> 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&gt; 0</m:t>
                    </m:r>
                  </m:oMath>
                </a14:m>
                <a:r>
                  <a:rPr lang="ru-RU" dirty="0"/>
                  <a:t>, плазма прозрачна,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&lt; 1</m:t>
                    </m:r>
                  </m:oMath>
                </a14:m>
                <a:r>
                  <a:rPr lang="ru-RU" dirty="0"/>
                  <a:t>, нормальная дисперсия.</a:t>
                </a:r>
              </a:p>
              <a:p>
                <a:endParaRPr lang="ru-RU" dirty="0"/>
              </a:p>
              <a:p>
                <a:r>
                  <a:rPr lang="ru-RU" dirty="0"/>
                  <a:t>Если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&lt;  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,</a:t>
                </a:r>
                <a:r>
                  <a:rPr lang="ru-RU" dirty="0"/>
                  <a:t> то</a:t>
                </a:r>
                <a:r>
                  <a:rPr lang="ru-RU" baseline="-25000" dirty="0"/>
                  <a:t> </a:t>
                </a:r>
                <a:r>
                  <a:rPr lang="en-US" baseline="-25000" dirty="0"/>
                  <a:t>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&lt; 0 </m:t>
                    </m:r>
                  </m:oMath>
                </a14:m>
                <a:r>
                  <a:rPr lang="ru-RU" dirty="0"/>
                  <a:t> и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ru-RU" dirty="0"/>
                  <a:t>  оказывается чисто мнимым, т. е. распространение света в глубь среды невозможно</a:t>
                </a:r>
              </a:p>
            </p:txBody>
          </p:sp>
        </mc:Choice>
        <mc:Fallback xmlns="">
          <p:sp>
            <p:nvSpPr>
              <p:cNvPr id="32771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40014" y="3644901"/>
                <a:ext cx="7416426" cy="2308324"/>
              </a:xfrm>
              <a:prstGeom prst="rect">
                <a:avLst/>
              </a:prstGeom>
              <a:blipFill>
                <a:blip r:embed="rId3"/>
                <a:stretch>
                  <a:fillRect l="-1233" t="-2111" b="-50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4818" name="Объект 6"/>
              <p:cNvSpPr txBox="1"/>
              <p:nvPr/>
            </p:nvSpPr>
            <p:spPr bwMode="auto">
              <a:xfrm>
                <a:off x="2147888" y="981075"/>
                <a:ext cx="1385887" cy="939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818" name="Объект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7888" y="981075"/>
                <a:ext cx="1385887" cy="939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1415480" y="519113"/>
            <a:ext cx="82819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dirty="0">
                <a:solidFill>
                  <a:srgbClr val="C00000"/>
                </a:solidFill>
              </a:rPr>
              <a:t> Пример. Отражение радиоволн ионосферой.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821" name="Объект 1"/>
              <p:cNvSpPr txBox="1"/>
              <p:nvPr/>
            </p:nvSpPr>
            <p:spPr bwMode="auto">
              <a:xfrm>
                <a:off x="4295800" y="981075"/>
                <a:ext cx="1584325" cy="114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u-RU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821" name="Объек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5800" y="981075"/>
                <a:ext cx="1584325" cy="1143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822" name="Прямоугольник 3"/>
              <p:cNvSpPr>
                <a:spLocks noChangeArrowheads="1"/>
              </p:cNvSpPr>
              <p:nvPr/>
            </p:nvSpPr>
            <p:spPr bwMode="auto">
              <a:xfrm>
                <a:off x="1631951" y="1989138"/>
                <a:ext cx="8785225" cy="2462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dirty="0"/>
                  <a:t>Концентрация свободных электронов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ru-RU" dirty="0"/>
              </a:p>
              <a:p>
                <a:r>
                  <a:rPr lang="ru-RU" dirty="0"/>
                  <a:t>Плазменная частота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5.6∙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sup>
                    </m:sSup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den>
                    </m:f>
                    <m:r>
                      <a:rPr 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dirty="0"/>
                  <a:t>  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≈33</m:t>
                    </m:r>
                  </m:oMath>
                </a14:m>
                <a:r>
                  <a:rPr lang="ru-RU" dirty="0"/>
                  <a:t> м</a:t>
                </a:r>
              </a:p>
              <a:p>
                <a:r>
                  <a:rPr lang="ru-RU" dirty="0"/>
                  <a:t>ДВ (10…1 км), СВ (1000…100 м), часть КВ (100…30 м) отражаются от ионосферы.</a:t>
                </a:r>
              </a:p>
              <a:p>
                <a:r>
                  <a:rPr lang="ru-RU" dirty="0"/>
                  <a:t>Для части КВ (30…10 м) и УКВ (менее 10 м) ионосфера прозрачна </a:t>
                </a:r>
              </a:p>
            </p:txBody>
          </p:sp>
        </mc:Choice>
        <mc:Fallback xmlns="">
          <p:sp>
            <p:nvSpPr>
              <p:cNvPr id="34822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31951" y="1989138"/>
                <a:ext cx="8785225" cy="2462277"/>
              </a:xfrm>
              <a:prstGeom prst="rect">
                <a:avLst/>
              </a:prstGeom>
              <a:blipFill>
                <a:blip r:embed="rId4"/>
                <a:stretch>
                  <a:fillRect l="-1110" t="-1980" b="-47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83683C-9E43-459C-AB35-A439761007CF}"/>
              </a:ext>
            </a:extLst>
          </p:cNvPr>
          <p:cNvSpPr txBox="1"/>
          <p:nvPr/>
        </p:nvSpPr>
        <p:spPr>
          <a:xfrm>
            <a:off x="3935760" y="476672"/>
            <a:ext cx="36248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+mn-lt"/>
              </a:rPr>
              <a:t>Рассеяние света</a:t>
            </a:r>
            <a:endParaRPr lang="ru-RU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1A370F-B670-432E-B627-850C59EE609A}"/>
              </a:ext>
            </a:extLst>
          </p:cNvPr>
          <p:cNvSpPr txBox="1"/>
          <p:nvPr/>
        </p:nvSpPr>
        <p:spPr>
          <a:xfrm>
            <a:off x="1127448" y="1412776"/>
            <a:ext cx="102004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dirty="0">
                <a:solidFill>
                  <a:srgbClr val="FF0000"/>
                </a:solidFill>
                <a:latin typeface="+mn-lt"/>
              </a:rPr>
              <a:t>Рассеяние света </a:t>
            </a:r>
            <a:r>
              <a:rPr lang="ru-RU" dirty="0">
                <a:latin typeface="+mn-lt"/>
              </a:rPr>
              <a:t>– явление преобразования света веществом, сопровождающееся изменением направления распространения света и проявляющееся как несобственное свечение вещества.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79FE67-CEE1-492C-A1F4-BAA6027BD7A8}"/>
              </a:ext>
            </a:extLst>
          </p:cNvPr>
          <p:cNvSpPr txBox="1"/>
          <p:nvPr/>
        </p:nvSpPr>
        <p:spPr>
          <a:xfrm>
            <a:off x="1127448" y="2780928"/>
            <a:ext cx="103691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Рассеяние происходит на </a:t>
            </a:r>
            <a:r>
              <a:rPr lang="ru-RU" dirty="0">
                <a:solidFill>
                  <a:srgbClr val="FF0000"/>
                </a:solidFill>
              </a:rPr>
              <a:t>неоднородностях</a:t>
            </a:r>
            <a:r>
              <a:rPr lang="ru-RU" dirty="0"/>
              <a:t>. Источниками неоднородности</a:t>
            </a:r>
          </a:p>
          <a:p>
            <a:r>
              <a:rPr lang="ru-RU" dirty="0"/>
              <a:t>могут быть явные включения (</a:t>
            </a:r>
            <a:r>
              <a:rPr lang="ru-RU" dirty="0">
                <a:solidFill>
                  <a:srgbClr val="FF0000"/>
                </a:solidFill>
              </a:rPr>
              <a:t>мутные среды</a:t>
            </a:r>
            <a:r>
              <a:rPr lang="ru-RU" dirty="0"/>
              <a:t>)</a:t>
            </a:r>
          </a:p>
          <a:p>
            <a:r>
              <a:rPr lang="ru-RU" dirty="0"/>
              <a:t>   </a:t>
            </a:r>
            <a:r>
              <a:rPr lang="ru-RU" dirty="0">
                <a:latin typeface="+mn-lt"/>
              </a:rPr>
              <a:t>1. Туманы (взвеси в газах мельчайших капелек жидкости).</a:t>
            </a:r>
          </a:p>
          <a:p>
            <a:r>
              <a:rPr lang="ru-RU" dirty="0">
                <a:latin typeface="+mn-lt"/>
              </a:rPr>
              <a:t>   2. Дым (взвеси в газах мельчайших твердых частиц).</a:t>
            </a:r>
          </a:p>
          <a:p>
            <a:r>
              <a:rPr lang="ru-RU" dirty="0">
                <a:latin typeface="+mn-lt"/>
              </a:rPr>
              <a:t>   3. Суспензии (образованы плавающими в жидкости твердыми частичками).</a:t>
            </a:r>
          </a:p>
          <a:p>
            <a:r>
              <a:rPr lang="ru-RU" dirty="0">
                <a:latin typeface="+mn-lt"/>
              </a:rPr>
              <a:t>   4. Эмульсии (взвеси мельчайших капелек одной жидкости в другой, не растворяющей первую).</a:t>
            </a:r>
          </a:p>
          <a:p>
            <a:r>
              <a:rPr lang="ru-RU" dirty="0">
                <a:latin typeface="+mn-lt"/>
              </a:rPr>
              <a:t>   5. Твердые тела типа перламутра.</a:t>
            </a:r>
          </a:p>
          <a:p>
            <a:r>
              <a:rPr lang="ru-RU" dirty="0">
                <a:latin typeface="+mn-lt"/>
              </a:rPr>
              <a:t>или тепловые флуктуации плотности в чистых средах (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молекулярное рассеяние</a:t>
            </a:r>
            <a:r>
              <a:rPr lang="ru-RU" dirty="0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4459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8D6F282-C586-4605-A252-E25815839085}"/>
                  </a:ext>
                </a:extLst>
              </p:cNvPr>
              <p:cNvSpPr txBox="1"/>
              <p:nvPr/>
            </p:nvSpPr>
            <p:spPr>
              <a:xfrm>
                <a:off x="839416" y="620688"/>
                <a:ext cx="8021876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Рассеяние света вносит дополнительных вклад в затухание</a:t>
                </a:r>
                <a:endParaRPr lang="en-US" dirty="0"/>
              </a:p>
              <a:p>
                <a:endParaRPr lang="ru-RU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ru-RU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ru-RU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l-GR" sz="24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ru-RU" sz="2400" i="1" dirty="0"/>
                  <a:t> </a:t>
                </a:r>
                <a:r>
                  <a:rPr lang="en-US" sz="2400" i="1" dirty="0"/>
                  <a:t> </a:t>
                </a:r>
                <a:r>
                  <a:rPr lang="ru-RU" sz="2400" dirty="0"/>
                  <a:t>– </a:t>
                </a:r>
                <a:r>
                  <a:rPr lang="en-US" sz="2400" dirty="0"/>
                  <a:t> </a:t>
                </a:r>
                <a:r>
                  <a:rPr lang="ru-RU" sz="2400" dirty="0"/>
                  <a:t>коэффициент поглощения,</a:t>
                </a:r>
                <a:endParaRPr lang="ru-RU" sz="2400" i="1" dirty="0"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l-GR" sz="24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′</m:t>
                    </m:r>
                  </m:oMath>
                </a14:m>
                <a:r>
                  <a:rPr lang="en-US" sz="2400" dirty="0"/>
                  <a:t>  </a:t>
                </a:r>
                <a:r>
                  <a:rPr lang="ru-RU" dirty="0"/>
                  <a:t>–  коэффициент </a:t>
                </a:r>
                <a:r>
                  <a:rPr lang="ru-RU" dirty="0">
                    <a:solidFill>
                      <a:srgbClr val="FF0000"/>
                    </a:solidFill>
                  </a:rPr>
                  <a:t>экстинкции</a:t>
                </a:r>
                <a:r>
                  <a:rPr lang="ru-RU" dirty="0"/>
                  <a:t>, обусловленный рассеянием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8D6F282-C586-4605-A252-E25815839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16" y="620688"/>
                <a:ext cx="8021876" cy="1938992"/>
              </a:xfrm>
              <a:prstGeom prst="rect">
                <a:avLst/>
              </a:prstGeom>
              <a:blipFill>
                <a:blip r:embed="rId2"/>
                <a:stretch>
                  <a:fillRect l="-1216" t="-2516" r="-228" b="-62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C3D12B9-71A3-4C8D-ACB4-368E341F8567}"/>
                  </a:ext>
                </a:extLst>
              </p:cNvPr>
              <p:cNvSpPr txBox="1"/>
              <p:nvPr/>
            </p:nvSpPr>
            <p:spPr>
              <a:xfrm>
                <a:off x="839416" y="2852936"/>
                <a:ext cx="10009112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>
                    <a:latin typeface="+mn-lt"/>
                  </a:rPr>
                  <a:t>Если размеры неоднородностей малы по сравнению с длиной волны</a:t>
                </a:r>
              </a:p>
              <a:p>
                <a:r>
                  <a:rPr lang="ru-RU" dirty="0">
                    <a:latin typeface="+mn-lt"/>
                  </a:rPr>
                  <a:t>(не более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l-GR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𝜆</m:t>
                    </m:r>
                  </m:oMath>
                </a14:m>
                <a:r>
                  <a:rPr lang="ru-RU" dirty="0">
                    <a:latin typeface="+mn-lt"/>
                  </a:rPr>
                  <a:t>), то интенсивность рассеянного света обратно пропорциональна четвертой степени длины волны</a:t>
                </a:r>
                <a:r>
                  <a:rPr lang="en-US" dirty="0">
                    <a:latin typeface="+mn-lt"/>
                  </a:rPr>
                  <a:t> (</a:t>
                </a:r>
                <a:r>
                  <a:rPr lang="ru-RU" dirty="0">
                    <a:solidFill>
                      <a:srgbClr val="FF0000"/>
                    </a:solidFill>
                    <a:latin typeface="+mn-lt"/>
                  </a:rPr>
                  <a:t>закон Релея</a:t>
                </a:r>
                <a:r>
                  <a:rPr lang="ru-RU" dirty="0">
                    <a:latin typeface="+mn-lt"/>
                  </a:rPr>
                  <a:t>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(поле излучения пропорционально ускорению зарядов, а ускорение пропорционально квадрату частоты падающей волны)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C3D12B9-71A3-4C8D-ACB4-368E341F8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16" y="2852936"/>
                <a:ext cx="10009112" cy="2308324"/>
              </a:xfrm>
              <a:prstGeom prst="rect">
                <a:avLst/>
              </a:prstGeom>
              <a:blipFill>
                <a:blip r:embed="rId3"/>
                <a:stretch>
                  <a:fillRect l="-974" t="-2111" b="-50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5866B696-0B8E-4306-B998-55F2A2487A24}"/>
              </a:ext>
            </a:extLst>
          </p:cNvPr>
          <p:cNvSpPr txBox="1"/>
          <p:nvPr/>
        </p:nvSpPr>
        <p:spPr>
          <a:xfrm>
            <a:off x="839416" y="5460688"/>
            <a:ext cx="732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Закон Релея объясняет голубой (</a:t>
            </a:r>
            <a:r>
              <a:rPr lang="ru-RU" dirty="0" err="1"/>
              <a:t>рассеяный</a:t>
            </a:r>
            <a:r>
              <a:rPr lang="ru-RU" dirty="0"/>
              <a:t>) цвет неба,</a:t>
            </a:r>
          </a:p>
          <a:p>
            <a:r>
              <a:rPr lang="ru-RU" dirty="0"/>
              <a:t>а также красный (прямо проходящий) цвет на закате</a:t>
            </a:r>
          </a:p>
        </p:txBody>
      </p:sp>
    </p:spTree>
    <p:extLst>
      <p:ext uri="{BB962C8B-B14F-4D97-AF65-F5344CB8AC3E}">
        <p14:creationId xmlns:p14="http://schemas.microsoft.com/office/powerpoint/2010/main" val="31724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89F6AA-55E7-4B1D-BBBE-391E540905EE}"/>
              </a:ext>
            </a:extLst>
          </p:cNvPr>
          <p:cNvSpPr txBox="1"/>
          <p:nvPr/>
        </p:nvSpPr>
        <p:spPr>
          <a:xfrm>
            <a:off x="3143672" y="368980"/>
            <a:ext cx="6351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Фазовая и групповая скорость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5B34642-6CFC-4547-8821-78BE92E2A204}"/>
                  </a:ext>
                </a:extLst>
              </p:cNvPr>
              <p:cNvSpPr txBox="1"/>
              <p:nvPr/>
            </p:nvSpPr>
            <p:spPr>
              <a:xfrm>
                <a:off x="770984" y="1340768"/>
                <a:ext cx="10650031" cy="783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US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5B34642-6CFC-4547-8821-78BE92E2A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984" y="1340768"/>
                <a:ext cx="10650031" cy="7838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DE05F85-416B-4D90-A227-FFB801118D81}"/>
              </a:ext>
            </a:extLst>
          </p:cNvPr>
          <p:cNvSpPr txBox="1"/>
          <p:nvPr/>
        </p:nvSpPr>
        <p:spPr>
          <a:xfrm>
            <a:off x="5951984" y="2110591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00B050"/>
                </a:solidFill>
              </a:rPr>
              <a:t>огибающая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2757E6-E6D6-42B9-BA74-95882A51FF1D}"/>
              </a:ext>
            </a:extLst>
          </p:cNvPr>
          <p:cNvSpPr txBox="1"/>
          <p:nvPr/>
        </p:nvSpPr>
        <p:spPr>
          <a:xfrm>
            <a:off x="9372506" y="2125834"/>
            <a:ext cx="1111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несущая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673BB4E0-AB37-487D-AD97-8DA444B48512}"/>
              </a:ext>
            </a:extLst>
          </p:cNvPr>
          <p:cNvGrpSpPr/>
          <p:nvPr/>
        </p:nvGrpSpPr>
        <p:grpSpPr>
          <a:xfrm>
            <a:off x="141734" y="2636912"/>
            <a:ext cx="11620500" cy="4010997"/>
            <a:chOff x="295275" y="1556792"/>
            <a:chExt cx="11620500" cy="401099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6DF07D95-4ABE-4112-B91A-E37F2E35FA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275" y="1556792"/>
              <a:ext cx="11601450" cy="1752600"/>
            </a:xfrm>
            <a:prstGeom prst="rect">
              <a:avLst/>
            </a:prstGeom>
          </p:spPr>
        </p:pic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9752B394-893A-4371-8D04-337C4650B1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275" y="3815189"/>
              <a:ext cx="11620500" cy="1752600"/>
            </a:xfrm>
            <a:prstGeom prst="rect">
              <a:avLst/>
            </a:prstGeom>
          </p:spPr>
        </p:pic>
        <p:cxnSp>
          <p:nvCxnSpPr>
            <p:cNvPr id="15" name="Прямая со стрелкой 14">
              <a:extLst>
                <a:ext uri="{FF2B5EF4-FFF2-40B4-BE49-F238E27FC236}">
                  <a16:creationId xmlns:a16="http://schemas.microsoft.com/office/drawing/2014/main" id="{92E8AF67-4D36-4ACF-8902-EF026B80BD8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31504" y="2492896"/>
              <a:ext cx="1044000" cy="21600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Прямая со стрелкой 15">
              <a:extLst>
                <a:ext uri="{FF2B5EF4-FFF2-40B4-BE49-F238E27FC236}">
                  <a16:creationId xmlns:a16="http://schemas.microsoft.com/office/drawing/2014/main" id="{84C8F0F4-BD05-44D2-A5B1-2A767C0816E9}"/>
                </a:ext>
              </a:extLst>
            </p:cNvPr>
            <p:cNvCxnSpPr/>
            <p:nvPr/>
          </p:nvCxnSpPr>
          <p:spPr bwMode="auto">
            <a:xfrm>
              <a:off x="3575719" y="2492896"/>
              <a:ext cx="504000" cy="21240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92A536B-EFDE-4916-9C1A-F4DA0E2DAD69}"/>
                </a:ext>
              </a:extLst>
            </p:cNvPr>
            <p:cNvSpPr txBox="1"/>
            <p:nvPr/>
          </p:nvSpPr>
          <p:spPr>
            <a:xfrm>
              <a:off x="2207568" y="3309392"/>
              <a:ext cx="10438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/>
                <a:t>фазовая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22593C9-DD51-4835-AFF4-94C8CFA03B78}"/>
                </a:ext>
              </a:extLst>
            </p:cNvPr>
            <p:cNvSpPr txBox="1"/>
            <p:nvPr/>
          </p:nvSpPr>
          <p:spPr>
            <a:xfrm>
              <a:off x="3935760" y="3384728"/>
              <a:ext cx="12983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/>
                <a:t>групповая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22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9DD68A0-22F1-46D5-AA89-809A6AA43FE2}"/>
                  </a:ext>
                </a:extLst>
              </p:cNvPr>
              <p:cNvSpPr txBox="1"/>
              <p:nvPr/>
            </p:nvSpPr>
            <p:spPr>
              <a:xfrm>
                <a:off x="1343472" y="1585981"/>
                <a:ext cx="8601522" cy="5560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solidFill>
                      <a:srgbClr val="FF0000"/>
                    </a:solidFill>
                  </a:rPr>
                  <a:t>Фазовая скорость </a:t>
                </a:r>
                <a:r>
                  <a:rPr lang="ru-RU" sz="2000" dirty="0"/>
                  <a:t>(скорость перемещения узлов несущей)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ф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9DD68A0-22F1-46D5-AA89-809A6AA43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472" y="1585981"/>
                <a:ext cx="8601522" cy="556050"/>
              </a:xfrm>
              <a:prstGeom prst="rect">
                <a:avLst/>
              </a:prstGeom>
              <a:blipFill>
                <a:blip r:embed="rId2"/>
                <a:stretch>
                  <a:fillRect l="-7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6F88A1-A9E1-41EF-98C4-70A6A71B8952}"/>
                  </a:ext>
                </a:extLst>
              </p:cNvPr>
              <p:cNvSpPr txBox="1"/>
              <p:nvPr/>
            </p:nvSpPr>
            <p:spPr>
              <a:xfrm>
                <a:off x="1343472" y="2369809"/>
                <a:ext cx="9262023" cy="5722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solidFill>
                      <a:srgbClr val="FF0000"/>
                    </a:solidFill>
                  </a:rPr>
                  <a:t>Групповая скорость </a:t>
                </a:r>
                <a:r>
                  <a:rPr lang="ru-RU" sz="2000" dirty="0"/>
                  <a:t>(скорость перемещения узлов огибающей) </a:t>
                </a:r>
                <a:r>
                  <a:rPr lang="en-US" sz="2000" dirty="0"/>
                  <a:t>  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гр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𝑑𝑘</m:t>
                        </m:r>
                      </m:den>
                    </m:f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6F88A1-A9E1-41EF-98C4-70A6A71B8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472" y="2369809"/>
                <a:ext cx="9262023" cy="572208"/>
              </a:xfrm>
              <a:prstGeom prst="rect">
                <a:avLst/>
              </a:prstGeom>
              <a:blipFill>
                <a:blip r:embed="rId3"/>
                <a:stretch>
                  <a:fillRect l="-6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CF4591A-D511-471B-B657-983EA70B1F65}"/>
                  </a:ext>
                </a:extLst>
              </p:cNvPr>
              <p:cNvSpPr txBox="1"/>
              <p:nvPr/>
            </p:nvSpPr>
            <p:spPr>
              <a:xfrm>
                <a:off x="1343472" y="3434080"/>
                <a:ext cx="10193274" cy="1837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/>
                  <a:t>Другие выражения для групповой скорости</a:t>
                </a:r>
              </a:p>
              <a:p>
                <a:endParaRPr lang="ru-RU" sz="2000" dirty="0"/>
              </a:p>
              <a:p>
                <a14:m>
                  <m:oMath xmlns:m="http://schemas.openxmlformats.org/officeDocument/2006/math">
                    <m:r>
                      <a:rPr lang="ru-RU" sz="20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ru-RU" sz="20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sSub>
                          <m:sSubPr>
                            <m:ctrlPr>
                              <a:rPr lang="ru-RU" sz="20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u-RU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ф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/>
                  <a:t>, </a:t>
                </a:r>
                <a:r>
                  <a:rPr lang="ru-RU" sz="2000" dirty="0"/>
                  <a:t>следовательно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гр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𝑑𝑘</m:t>
                        </m:r>
                      </m:den>
                    </m:f>
                    <m:r>
                      <a:rPr lang="ru-RU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ф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𝑑𝑘</m:t>
                        </m:r>
                      </m:den>
                    </m:f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ф</m:t>
                        </m:r>
                      </m:sub>
                    </m:sSub>
                    <m:r>
                      <a:rPr lang="en-US" sz="2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ф</m:t>
                            </m:r>
                          </m:sub>
                        </m:sSub>
                      </m:num>
                      <m:den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𝑑𝑘</m:t>
                        </m:r>
                      </m:den>
                    </m:f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ф</m:t>
                        </m:r>
                      </m:sub>
                    </m:sSub>
                    <m:r>
                      <a:rPr lang="ru-RU" sz="2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ф</m:t>
                            </m:r>
                          </m:sub>
                        </m:sSub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ru-RU" sz="2000" i="1" dirty="0"/>
                  <a:t>   </a:t>
                </a:r>
                <a:r>
                  <a:rPr lang="ru-RU" sz="2000" dirty="0"/>
                  <a:t>(формула Релея, 1871)</a:t>
                </a:r>
                <a:endParaRPr lang="ru-RU" sz="2000" i="1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num>
                      <m:den>
                        <m:sSub>
                          <m:sSubPr>
                            <m:ctrlP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ф</m:t>
                            </m:r>
                          </m:sub>
                        </m:sSub>
                      </m:den>
                    </m:f>
                    <m:r>
                      <a:rPr lang="ru-RU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sz="2000" i="1" dirty="0"/>
                  <a:t>, </a:t>
                </a:r>
                <a:r>
                  <a:rPr lang="ru-RU" sz="2000" dirty="0"/>
                  <a:t>следовательно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u-RU" sz="2000" i="1">
                                <a:latin typeface="Cambria Math" panose="02040503050406030204" pitchFamily="18" charset="0"/>
                              </a:rPr>
                              <m:t>гр</m:t>
                            </m:r>
                          </m:sub>
                        </m:sSub>
                      </m:den>
                    </m:f>
                    <m:r>
                      <a:rPr lang="ru-RU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f>
                          <m:fPr>
                            <m:ctrlPr>
                              <a:rPr lang="ru-RU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𝑑𝑛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den>
                        </m:f>
                      </m:num>
                      <m:den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CF4591A-D511-471B-B657-983EA70B1F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472" y="3434080"/>
                <a:ext cx="10193274" cy="1837939"/>
              </a:xfrm>
              <a:prstGeom prst="rect">
                <a:avLst/>
              </a:prstGeom>
              <a:blipFill>
                <a:blip r:embed="rId4"/>
                <a:stretch>
                  <a:fillRect l="-598" t="-16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29FC6A90-2E7D-4419-B1D0-B45D00C2CE45}"/>
              </a:ext>
            </a:extLst>
          </p:cNvPr>
          <p:cNvSpPr txBox="1"/>
          <p:nvPr/>
        </p:nvSpPr>
        <p:spPr>
          <a:xfrm>
            <a:off x="2930422" y="404664"/>
            <a:ext cx="6351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Фазовая и групповая скорость</a:t>
            </a:r>
          </a:p>
        </p:txBody>
      </p:sp>
    </p:spTree>
    <p:extLst>
      <p:ext uri="{BB962C8B-B14F-4D97-AF65-F5344CB8AC3E}">
        <p14:creationId xmlns:p14="http://schemas.microsoft.com/office/powerpoint/2010/main" val="110098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85518E7-B499-43C6-95B3-09DC5FFF0BF9}"/>
                  </a:ext>
                </a:extLst>
              </p:cNvPr>
              <p:cNvSpPr txBox="1"/>
              <p:nvPr/>
            </p:nvSpPr>
            <p:spPr>
              <a:xfrm>
                <a:off x="839417" y="692696"/>
                <a:ext cx="4104456" cy="916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/>
                  <a:t>В законе преломления</a:t>
                </a:r>
                <a:r>
                  <a:rPr lang="en-US" sz="2000" dirty="0"/>
                  <a:t> 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func>
                      </m:den>
                    </m:f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u-RU" sz="2000" b="0" i="1" smtClean="0">
                                <a:latin typeface="Cambria Math" panose="02040503050406030204" pitchFamily="18" charset="0"/>
                              </a:rPr>
                              <m:t>ф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u-RU" sz="2000" b="0" i="1" smtClean="0">
                                <a:latin typeface="Cambria Math" panose="02040503050406030204" pitchFamily="18" charset="0"/>
                              </a:rPr>
                              <m:t>ф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/>
                  <a:t>  </a:t>
                </a:r>
                <a:r>
                  <a:rPr lang="ru-RU" sz="2000" dirty="0"/>
                  <a:t>фигурирует фазовая скорость</a:t>
                </a:r>
                <a:r>
                  <a:rPr lang="en-US" sz="2000" dirty="0"/>
                  <a:t>.</a:t>
                </a:r>
                <a:endParaRPr lang="ru-RU" sz="20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85518E7-B499-43C6-95B3-09DC5FFF0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17" y="692696"/>
                <a:ext cx="4104456" cy="916854"/>
              </a:xfrm>
              <a:prstGeom prst="rect">
                <a:avLst/>
              </a:prstGeom>
              <a:blipFill>
                <a:blip r:embed="rId2"/>
                <a:stretch>
                  <a:fillRect l="-1634" b="-1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93E79A3-CFFC-4AAD-AE8E-F314B1175A3F}"/>
                  </a:ext>
                </a:extLst>
              </p:cNvPr>
              <p:cNvSpPr txBox="1"/>
              <p:nvPr/>
            </p:nvSpPr>
            <p:spPr>
              <a:xfrm>
                <a:off x="839417" y="2204864"/>
                <a:ext cx="3637919" cy="91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/>
                  <a:t>В принципе Ферма – групповая</a:t>
                </a:r>
              </a:p>
              <a:p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𝑑𝑙</m:t>
                            </m:r>
                          </m:num>
                          <m:den>
                            <m:sSub>
                              <m:sSubPr>
                                <m:ctrlPr>
                                  <a:rPr lang="ru-RU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ru-RU" sz="2000" b="0" i="1" smtClean="0">
                                    <a:latin typeface="Cambria Math" panose="02040503050406030204" pitchFamily="18" charset="0"/>
                                  </a:rPr>
                                  <m:t>гр</m:t>
                                </m:r>
                              </m:sub>
                            </m:sSub>
                          </m:den>
                        </m:f>
                      </m:e>
                    </m:nary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min</m:t>
                    </m:r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93E79A3-CFFC-4AAD-AE8E-F314B1175A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17" y="2204864"/>
                <a:ext cx="3637919" cy="912301"/>
              </a:xfrm>
              <a:prstGeom prst="rect">
                <a:avLst/>
              </a:prstGeom>
              <a:blipFill>
                <a:blip r:embed="rId3"/>
                <a:stretch>
                  <a:fillRect l="-1846" t="-4027" r="-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F87154F-8550-4596-B228-08567DE8A212}"/>
              </a:ext>
            </a:extLst>
          </p:cNvPr>
          <p:cNvSpPr txBox="1"/>
          <p:nvPr/>
        </p:nvSpPr>
        <p:spPr>
          <a:xfrm>
            <a:off x="5821614" y="105273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4C3BEA-DCDC-4104-8CE7-087F0A347440}"/>
              </a:ext>
            </a:extLst>
          </p:cNvPr>
          <p:cNvSpPr txBox="1"/>
          <p:nvPr/>
        </p:nvSpPr>
        <p:spPr>
          <a:xfrm>
            <a:off x="6383809" y="781438"/>
            <a:ext cx="4968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Измерение скорости света по преломлению дает значение фазовой скорости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493B8B-B3FB-4DBF-A4A6-56FFB3478E21}"/>
              </a:ext>
            </a:extLst>
          </p:cNvPr>
          <p:cNvSpPr txBox="1"/>
          <p:nvPr/>
        </p:nvSpPr>
        <p:spPr>
          <a:xfrm>
            <a:off x="6383809" y="2153182"/>
            <a:ext cx="4262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Измерение скорости света по времени прохождения заданного расстояния – групповую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49DCA6-9E77-4A77-BEF2-FB75E5EBA95D}"/>
              </a:ext>
            </a:extLst>
          </p:cNvPr>
          <p:cNvSpPr txBox="1"/>
          <p:nvPr/>
        </p:nvSpPr>
        <p:spPr>
          <a:xfrm>
            <a:off x="767408" y="4365104"/>
            <a:ext cx="51125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 анизотропной среде даже направления </a:t>
            </a:r>
            <a:r>
              <a:rPr lang="ru-RU" sz="2000" dirty="0">
                <a:solidFill>
                  <a:srgbClr val="FF0000"/>
                </a:solidFill>
              </a:rPr>
              <a:t>фазовой</a:t>
            </a:r>
            <a:r>
              <a:rPr lang="ru-RU" sz="2000" dirty="0"/>
              <a:t> и </a:t>
            </a:r>
            <a:r>
              <a:rPr lang="ru-RU" sz="2000" dirty="0">
                <a:solidFill>
                  <a:srgbClr val="00B050"/>
                </a:solidFill>
              </a:rPr>
              <a:t>групповой</a:t>
            </a:r>
            <a:r>
              <a:rPr lang="ru-RU" sz="2000" dirty="0"/>
              <a:t> скоростей могут быть различны (двойное лучепреломление)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877E6768-BD3A-49FD-9DCB-5C1B5DE010F2}"/>
              </a:ext>
            </a:extLst>
          </p:cNvPr>
          <p:cNvSpPr/>
          <p:nvPr/>
        </p:nvSpPr>
        <p:spPr bwMode="auto">
          <a:xfrm rot="19501869">
            <a:off x="9014074" y="5067494"/>
            <a:ext cx="1235780" cy="521012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2EA53ECD-DE24-4AF1-BA78-E4E3913C0B0C}"/>
              </a:ext>
            </a:extLst>
          </p:cNvPr>
          <p:cNvSpPr/>
          <p:nvPr/>
        </p:nvSpPr>
        <p:spPr bwMode="auto">
          <a:xfrm rot="19501869">
            <a:off x="6968480" y="4877544"/>
            <a:ext cx="1656184" cy="79208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ABD328F-730E-46C9-9E3D-0F8ADAC1AF75}"/>
              </a:ext>
            </a:extLst>
          </p:cNvPr>
          <p:cNvCxnSpPr/>
          <p:nvPr/>
        </p:nvCxnSpPr>
        <p:spPr bwMode="auto">
          <a:xfrm>
            <a:off x="6528048" y="5229200"/>
            <a:ext cx="4392488" cy="1515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Овал 12">
            <a:extLst>
              <a:ext uri="{FF2B5EF4-FFF2-40B4-BE49-F238E27FC236}">
                <a16:creationId xmlns:a16="http://schemas.microsoft.com/office/drawing/2014/main" id="{41FCE340-F542-43AC-B9FA-C2B8F28BDBED}"/>
              </a:ext>
            </a:extLst>
          </p:cNvPr>
          <p:cNvSpPr/>
          <p:nvPr/>
        </p:nvSpPr>
        <p:spPr bwMode="auto">
          <a:xfrm>
            <a:off x="7740000" y="5220000"/>
            <a:ext cx="108000" cy="108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37AAB26C-04EA-402D-AEA0-FEEAC0522547}"/>
              </a:ext>
            </a:extLst>
          </p:cNvPr>
          <p:cNvSpPr/>
          <p:nvPr/>
        </p:nvSpPr>
        <p:spPr bwMode="auto">
          <a:xfrm>
            <a:off x="9576000" y="5292000"/>
            <a:ext cx="108000" cy="108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A782B1CA-0CB4-4970-9908-0B5548E05F9A}"/>
              </a:ext>
            </a:extLst>
          </p:cNvPr>
          <p:cNvCxnSpPr>
            <a:cxnSpLocks/>
          </p:cNvCxnSpPr>
          <p:nvPr/>
        </p:nvCxnSpPr>
        <p:spPr bwMode="auto">
          <a:xfrm>
            <a:off x="6816080" y="4528030"/>
            <a:ext cx="4176464" cy="4851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54D9F992-334D-45EF-B91F-9B2D35EACE55}"/>
              </a:ext>
            </a:extLst>
          </p:cNvPr>
          <p:cNvCxnSpPr>
            <a:cxnSpLocks/>
          </p:cNvCxnSpPr>
          <p:nvPr/>
        </p:nvCxnSpPr>
        <p:spPr bwMode="auto">
          <a:xfrm flipV="1">
            <a:off x="7812000" y="4716000"/>
            <a:ext cx="54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3241EB23-DB0A-49AC-8391-34F075F3C474}"/>
              </a:ext>
            </a:extLst>
          </p:cNvPr>
          <p:cNvCxnSpPr>
            <a:cxnSpLocks/>
          </p:cNvCxnSpPr>
          <p:nvPr/>
        </p:nvCxnSpPr>
        <p:spPr bwMode="auto">
          <a:xfrm flipV="1">
            <a:off x="9648000" y="4932000"/>
            <a:ext cx="388256" cy="396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A0E8A62A-ADAE-4632-B895-DED6D6BD7B7C}"/>
              </a:ext>
            </a:extLst>
          </p:cNvPr>
          <p:cNvCxnSpPr>
            <a:stCxn id="13" idx="4"/>
          </p:cNvCxnSpPr>
          <p:nvPr/>
        </p:nvCxnSpPr>
        <p:spPr bwMode="auto">
          <a:xfrm flipV="1">
            <a:off x="7794000" y="4653136"/>
            <a:ext cx="54000" cy="6748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FE10654E-CEE0-4C32-9B6E-690CD49B81D9}"/>
              </a:ext>
            </a:extLst>
          </p:cNvPr>
          <p:cNvCxnSpPr>
            <a:cxnSpLocks/>
          </p:cNvCxnSpPr>
          <p:nvPr/>
        </p:nvCxnSpPr>
        <p:spPr bwMode="auto">
          <a:xfrm flipV="1">
            <a:off x="9630000" y="4860000"/>
            <a:ext cx="18000" cy="468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95098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640D9C-0792-4823-8733-39289FE250D1}"/>
              </a:ext>
            </a:extLst>
          </p:cNvPr>
          <p:cNvSpPr txBox="1"/>
          <p:nvPr/>
        </p:nvSpPr>
        <p:spPr>
          <a:xfrm>
            <a:off x="2279576" y="548680"/>
            <a:ext cx="7478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Нормальная и аномальная дисперсия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E2A717C-F604-4EEC-BBF6-4120B45818B9}"/>
                  </a:ext>
                </a:extLst>
              </p:cNvPr>
              <p:cNvSpPr txBox="1"/>
              <p:nvPr/>
            </p:nvSpPr>
            <p:spPr>
              <a:xfrm>
                <a:off x="1055440" y="2132856"/>
                <a:ext cx="10144508" cy="6715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Для большинства веществ и длин волн</a:t>
                </a:r>
                <a:r>
                  <a:rPr lang="en-US" dirty="0"/>
                  <a:t>  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ф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   – </a:t>
                </a:r>
                <a:r>
                  <a:rPr lang="ru-RU" dirty="0">
                    <a:solidFill>
                      <a:srgbClr val="FF0000"/>
                    </a:solidFill>
                  </a:rPr>
                  <a:t>нормальная дисперсия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E2A717C-F604-4EEC-BBF6-4120B45818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440" y="2132856"/>
                <a:ext cx="10144508" cy="671594"/>
              </a:xfrm>
              <a:prstGeom prst="rect">
                <a:avLst/>
              </a:prstGeom>
              <a:blipFill>
                <a:blip r:embed="rId2"/>
                <a:stretch>
                  <a:fillRect l="-901" b="-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C942EE-1662-4FD2-A727-7B3CC0341CB6}"/>
                  </a:ext>
                </a:extLst>
              </p:cNvPr>
              <p:cNvSpPr txBox="1"/>
              <p:nvPr/>
            </p:nvSpPr>
            <p:spPr>
              <a:xfrm>
                <a:off x="1038568" y="3512398"/>
                <a:ext cx="9687267" cy="646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>
                    <a:solidFill>
                      <a:srgbClr val="FF0000"/>
                    </a:solidFill>
                  </a:rPr>
                  <a:t>Аномальная дисперсия</a:t>
                </a:r>
                <a:r>
                  <a:rPr lang="en-US" dirty="0"/>
                  <a:t>   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ф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0  </m:t>
                    </m:r>
                  </m:oMath>
                </a14:m>
                <a:r>
                  <a:rPr lang="en-US" dirty="0"/>
                  <a:t>  (</a:t>
                </a:r>
                <a:r>
                  <a:rPr lang="ru-RU" dirty="0"/>
                  <a:t>Леру, 1862, призма с парами йода) 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C942EE-1662-4FD2-A727-7B3CC0341C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568" y="3512398"/>
                <a:ext cx="9687267" cy="646524"/>
              </a:xfrm>
              <a:prstGeom prst="rect">
                <a:avLst/>
              </a:prstGeom>
              <a:blipFill>
                <a:blip r:embed="rId3"/>
                <a:stretch>
                  <a:fillRect l="-944" b="-84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4818E9-45B4-48C9-A024-D7EFB8CA484C}"/>
                  </a:ext>
                </a:extLst>
              </p:cNvPr>
              <p:cNvSpPr txBox="1"/>
              <p:nvPr/>
            </p:nvSpPr>
            <p:spPr>
              <a:xfrm>
                <a:off x="1056224" y="5157192"/>
                <a:ext cx="8050794" cy="494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Дисперсия отсутствует, если</a:t>
                </a:r>
                <a:r>
                  <a:rPr lang="en-US" dirty="0"/>
                  <a:t>  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𝑎𝑘</m:t>
                    </m:r>
                  </m:oMath>
                </a14:m>
                <a:r>
                  <a:rPr lang="en-US" dirty="0"/>
                  <a:t>   (</a:t>
                </a:r>
                <a:r>
                  <a:rPr lang="ru-RU" dirty="0"/>
                  <a:t>тогда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гр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ф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)</a:t>
                </a:r>
                <a:endParaRPr lang="ru-R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4818E9-45B4-48C9-A024-D7EFB8CA4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224" y="5157192"/>
                <a:ext cx="8050794" cy="494879"/>
              </a:xfrm>
              <a:prstGeom prst="rect">
                <a:avLst/>
              </a:prstGeom>
              <a:blipFill>
                <a:blip r:embed="rId4"/>
                <a:stretch>
                  <a:fillRect l="-1136" t="-9877" r="-227" b="-209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7ECEED6-C368-4A12-9626-5250867E5AED}"/>
                  </a:ext>
                </a:extLst>
              </p:cNvPr>
              <p:cNvSpPr txBox="1"/>
              <p:nvPr/>
            </p:nvSpPr>
            <p:spPr>
              <a:xfrm>
                <a:off x="1038568" y="2752220"/>
                <a:ext cx="5312480" cy="494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При нормальной дисперсии </a:t>
                </a:r>
                <a:r>
                  <a:rPr lang="en-US" dirty="0"/>
                  <a:t> 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гр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ф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7ECEED6-C368-4A12-9626-5250867E5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568" y="2752220"/>
                <a:ext cx="5312480" cy="494879"/>
              </a:xfrm>
              <a:prstGeom prst="rect">
                <a:avLst/>
              </a:prstGeom>
              <a:blipFill>
                <a:blip r:embed="rId5"/>
                <a:stretch>
                  <a:fillRect l="-1720" t="-9756" b="-195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626F2BE-C1E7-4539-90BF-19AA30182067}"/>
                  </a:ext>
                </a:extLst>
              </p:cNvPr>
              <p:cNvSpPr txBox="1"/>
              <p:nvPr/>
            </p:nvSpPr>
            <p:spPr>
              <a:xfrm>
                <a:off x="1038568" y="4154530"/>
                <a:ext cx="6096000" cy="4948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При аномальной дисперсии</a:t>
                </a:r>
                <a:r>
                  <a:rPr lang="en-US" dirty="0"/>
                  <a:t>  </a:t>
                </a:r>
                <a:r>
                  <a:rPr lang="ru-RU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гр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ф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626F2BE-C1E7-4539-90BF-19AA301820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568" y="4154530"/>
                <a:ext cx="6096000" cy="494879"/>
              </a:xfrm>
              <a:prstGeom prst="rect">
                <a:avLst/>
              </a:prstGeom>
              <a:blipFill>
                <a:blip r:embed="rId6"/>
                <a:stretch>
                  <a:fillRect l="-1500" t="-9877" b="-209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7737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BD71463-BE7D-49D8-B1FA-09E6AA844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2024844"/>
            <a:ext cx="8248313" cy="28083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2ECB3A4-CFD1-49BE-B351-29FF977F7115}"/>
              </a:ext>
            </a:extLst>
          </p:cNvPr>
          <p:cNvSpPr txBox="1"/>
          <p:nvPr/>
        </p:nvSpPr>
        <p:spPr>
          <a:xfrm>
            <a:off x="1631504" y="548680"/>
            <a:ext cx="8461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Метод скрещенных призм (Ньютон, 1672)</a:t>
            </a:r>
          </a:p>
        </p:txBody>
      </p:sp>
    </p:spTree>
    <p:extLst>
      <p:ext uri="{BB962C8B-B14F-4D97-AF65-F5344CB8AC3E}">
        <p14:creationId xmlns:p14="http://schemas.microsoft.com/office/powerpoint/2010/main" val="20585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5368FFA1-EF41-406E-8A0F-052C239F5598}"/>
              </a:ext>
            </a:extLst>
          </p:cNvPr>
          <p:cNvGrpSpPr/>
          <p:nvPr/>
        </p:nvGrpSpPr>
        <p:grpSpPr>
          <a:xfrm>
            <a:off x="1198324" y="1015380"/>
            <a:ext cx="3409134" cy="3053700"/>
            <a:chOff x="670642" y="1052736"/>
            <a:chExt cx="3409134" cy="3053700"/>
          </a:xfrm>
        </p:grpSpPr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F082A202-6A7F-4022-BB12-38959B33D04B}"/>
                </a:ext>
              </a:extLst>
            </p:cNvPr>
            <p:cNvGrpSpPr/>
            <p:nvPr/>
          </p:nvGrpSpPr>
          <p:grpSpPr>
            <a:xfrm>
              <a:off x="983432" y="1124744"/>
              <a:ext cx="3096344" cy="2592288"/>
              <a:chOff x="983432" y="1124744"/>
              <a:chExt cx="3096344" cy="2592288"/>
            </a:xfrm>
          </p:grpSpPr>
          <p:cxnSp>
            <p:nvCxnSpPr>
              <p:cNvPr id="3" name="Прямая со стрелкой 2">
                <a:extLst>
                  <a:ext uri="{FF2B5EF4-FFF2-40B4-BE49-F238E27FC236}">
                    <a16:creationId xmlns:a16="http://schemas.microsoft.com/office/drawing/2014/main" id="{B7FC3E83-6290-48CB-9187-069ADEF10DB5}"/>
                  </a:ext>
                </a:extLst>
              </p:cNvPr>
              <p:cNvCxnSpPr/>
              <p:nvPr/>
            </p:nvCxnSpPr>
            <p:spPr bwMode="auto">
              <a:xfrm flipV="1">
                <a:off x="983432" y="1124744"/>
                <a:ext cx="0" cy="2592288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" name="Прямая со стрелкой 4">
                <a:extLst>
                  <a:ext uri="{FF2B5EF4-FFF2-40B4-BE49-F238E27FC236}">
                    <a16:creationId xmlns:a16="http://schemas.microsoft.com/office/drawing/2014/main" id="{E46177CA-C1D4-4964-9F51-73A5376054BF}"/>
                  </a:ext>
                </a:extLst>
              </p:cNvPr>
              <p:cNvCxnSpPr/>
              <p:nvPr/>
            </p:nvCxnSpPr>
            <p:spPr bwMode="auto">
              <a:xfrm>
                <a:off x="983432" y="3717032"/>
                <a:ext cx="3096344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7" name="Полилиния: фигура 6">
                <a:extLst>
                  <a:ext uri="{FF2B5EF4-FFF2-40B4-BE49-F238E27FC236}">
                    <a16:creationId xmlns:a16="http://schemas.microsoft.com/office/drawing/2014/main" id="{215D7753-5B86-4DBE-AFD6-F94C1AC6A447}"/>
                  </a:ext>
                </a:extLst>
              </p:cNvPr>
              <p:cNvSpPr/>
              <p:nvPr/>
            </p:nvSpPr>
            <p:spPr bwMode="auto">
              <a:xfrm>
                <a:off x="1343472" y="1498600"/>
                <a:ext cx="2113280" cy="1930400"/>
              </a:xfrm>
              <a:custGeom>
                <a:avLst/>
                <a:gdLst>
                  <a:gd name="connsiteX0" fmla="*/ 0 w 2113280"/>
                  <a:gd name="connsiteY0" fmla="*/ 0 h 1930400"/>
                  <a:gd name="connsiteX1" fmla="*/ 325120 w 2113280"/>
                  <a:gd name="connsiteY1" fmla="*/ 1107440 h 1930400"/>
                  <a:gd name="connsiteX2" fmla="*/ 1137920 w 2113280"/>
                  <a:gd name="connsiteY2" fmla="*/ 1696720 h 1930400"/>
                  <a:gd name="connsiteX3" fmla="*/ 2113280 w 2113280"/>
                  <a:gd name="connsiteY3" fmla="*/ 1930400 h 193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13280" h="1930400">
                    <a:moveTo>
                      <a:pt x="0" y="0"/>
                    </a:moveTo>
                    <a:cubicBezTo>
                      <a:pt x="67733" y="412326"/>
                      <a:pt x="135467" y="824653"/>
                      <a:pt x="325120" y="1107440"/>
                    </a:cubicBezTo>
                    <a:cubicBezTo>
                      <a:pt x="514773" y="1390227"/>
                      <a:pt x="839893" y="1559560"/>
                      <a:pt x="1137920" y="1696720"/>
                    </a:cubicBezTo>
                    <a:cubicBezTo>
                      <a:pt x="1435947" y="1833880"/>
                      <a:pt x="1774613" y="1882140"/>
                      <a:pt x="2113280" y="1930400"/>
                    </a:cubicBezTo>
                  </a:path>
                </a:pathLst>
              </a:cu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1B60B381-E688-4C27-A4AA-30F054A1FBD4}"/>
                    </a:ext>
                  </a:extLst>
                </p:cNvPr>
                <p:cNvSpPr txBox="1"/>
                <p:nvPr/>
              </p:nvSpPr>
              <p:spPr>
                <a:xfrm>
                  <a:off x="670642" y="1052736"/>
                  <a:ext cx="25853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1B60B381-E688-4C27-A4AA-30F054A1FB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642" y="1052736"/>
                  <a:ext cx="258532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16667" r="-1190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E01C9092-2E48-4104-A2B9-50FC884257AE}"/>
                    </a:ext>
                  </a:extLst>
                </p:cNvPr>
                <p:cNvSpPr txBox="1"/>
                <p:nvPr/>
              </p:nvSpPr>
              <p:spPr>
                <a:xfrm>
                  <a:off x="3838877" y="3737104"/>
                  <a:ext cx="24089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E01C9092-2E48-4104-A2B9-50FC884257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8877" y="3737104"/>
                  <a:ext cx="240899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30000" r="-25000" b="-819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80AA2B6-4655-4163-B4E3-4BC58640ABA6}"/>
              </a:ext>
            </a:extLst>
          </p:cNvPr>
          <p:cNvGrpSpPr/>
          <p:nvPr/>
        </p:nvGrpSpPr>
        <p:grpSpPr>
          <a:xfrm>
            <a:off x="6960096" y="926914"/>
            <a:ext cx="3409135" cy="3033628"/>
            <a:chOff x="6791321" y="1052736"/>
            <a:chExt cx="3409135" cy="3033628"/>
          </a:xfrm>
        </p:grpSpPr>
        <p:cxnSp>
          <p:nvCxnSpPr>
            <p:cNvPr id="10" name="Прямая со стрелкой 9">
              <a:extLst>
                <a:ext uri="{FF2B5EF4-FFF2-40B4-BE49-F238E27FC236}">
                  <a16:creationId xmlns:a16="http://schemas.microsoft.com/office/drawing/2014/main" id="{F2EAC9F8-B8A1-44AF-BEC7-676A39A35EE3}"/>
                </a:ext>
              </a:extLst>
            </p:cNvPr>
            <p:cNvCxnSpPr/>
            <p:nvPr/>
          </p:nvCxnSpPr>
          <p:spPr bwMode="auto">
            <a:xfrm flipV="1">
              <a:off x="7104112" y="1116112"/>
              <a:ext cx="0" cy="259228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Прямая со стрелкой 10">
              <a:extLst>
                <a:ext uri="{FF2B5EF4-FFF2-40B4-BE49-F238E27FC236}">
                  <a16:creationId xmlns:a16="http://schemas.microsoft.com/office/drawing/2014/main" id="{27ED308F-D636-4379-AB23-298A74F80B85}"/>
                </a:ext>
              </a:extLst>
            </p:cNvPr>
            <p:cNvCxnSpPr/>
            <p:nvPr/>
          </p:nvCxnSpPr>
          <p:spPr bwMode="auto">
            <a:xfrm>
              <a:off x="7104112" y="3708400"/>
              <a:ext cx="3096344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0A43968F-46A6-4FEA-8C98-DDC04B077781}"/>
                </a:ext>
              </a:extLst>
            </p:cNvPr>
            <p:cNvSpPr/>
            <p:nvPr/>
          </p:nvSpPr>
          <p:spPr bwMode="auto">
            <a:xfrm>
              <a:off x="8832303" y="1498600"/>
              <a:ext cx="1224135" cy="858912"/>
            </a:xfrm>
            <a:custGeom>
              <a:avLst/>
              <a:gdLst>
                <a:gd name="connsiteX0" fmla="*/ 0 w 2113280"/>
                <a:gd name="connsiteY0" fmla="*/ 0 h 1930400"/>
                <a:gd name="connsiteX1" fmla="*/ 325120 w 2113280"/>
                <a:gd name="connsiteY1" fmla="*/ 1107440 h 1930400"/>
                <a:gd name="connsiteX2" fmla="*/ 1137920 w 2113280"/>
                <a:gd name="connsiteY2" fmla="*/ 1696720 h 1930400"/>
                <a:gd name="connsiteX3" fmla="*/ 2113280 w 2113280"/>
                <a:gd name="connsiteY3" fmla="*/ 1930400 h 193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13280" h="1930400">
                  <a:moveTo>
                    <a:pt x="0" y="0"/>
                  </a:moveTo>
                  <a:cubicBezTo>
                    <a:pt x="67733" y="412326"/>
                    <a:pt x="135467" y="824653"/>
                    <a:pt x="325120" y="1107440"/>
                  </a:cubicBezTo>
                  <a:cubicBezTo>
                    <a:pt x="514773" y="1390227"/>
                    <a:pt x="839893" y="1559560"/>
                    <a:pt x="1137920" y="1696720"/>
                  </a:cubicBezTo>
                  <a:cubicBezTo>
                    <a:pt x="1435947" y="1833880"/>
                    <a:pt x="1774613" y="1882140"/>
                    <a:pt x="2113280" y="1930400"/>
                  </a:cubicBezTo>
                </a:path>
              </a:pathLst>
            </a:cu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E3D20853-1F67-4330-BE5D-BFEC5E9E108F}"/>
                </a:ext>
              </a:extLst>
            </p:cNvPr>
            <p:cNvSpPr/>
            <p:nvPr/>
          </p:nvSpPr>
          <p:spPr bwMode="auto">
            <a:xfrm rot="10800000">
              <a:off x="7380117" y="2412256"/>
              <a:ext cx="1224135" cy="858912"/>
            </a:xfrm>
            <a:custGeom>
              <a:avLst/>
              <a:gdLst>
                <a:gd name="connsiteX0" fmla="*/ 0 w 2113280"/>
                <a:gd name="connsiteY0" fmla="*/ 0 h 1930400"/>
                <a:gd name="connsiteX1" fmla="*/ 325120 w 2113280"/>
                <a:gd name="connsiteY1" fmla="*/ 1107440 h 1930400"/>
                <a:gd name="connsiteX2" fmla="*/ 1137920 w 2113280"/>
                <a:gd name="connsiteY2" fmla="*/ 1696720 h 1930400"/>
                <a:gd name="connsiteX3" fmla="*/ 2113280 w 2113280"/>
                <a:gd name="connsiteY3" fmla="*/ 1930400 h 193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13280" h="1930400">
                  <a:moveTo>
                    <a:pt x="0" y="0"/>
                  </a:moveTo>
                  <a:cubicBezTo>
                    <a:pt x="67733" y="412326"/>
                    <a:pt x="135467" y="824653"/>
                    <a:pt x="325120" y="1107440"/>
                  </a:cubicBezTo>
                  <a:cubicBezTo>
                    <a:pt x="514773" y="1390227"/>
                    <a:pt x="839893" y="1559560"/>
                    <a:pt x="1137920" y="1696720"/>
                  </a:cubicBezTo>
                  <a:cubicBezTo>
                    <a:pt x="1435947" y="1833880"/>
                    <a:pt x="1774613" y="1882140"/>
                    <a:pt x="2113280" y="1930400"/>
                  </a:cubicBezTo>
                </a:path>
              </a:pathLst>
            </a:cu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Овал 13">
              <a:extLst>
                <a:ext uri="{FF2B5EF4-FFF2-40B4-BE49-F238E27FC236}">
                  <a16:creationId xmlns:a16="http://schemas.microsoft.com/office/drawing/2014/main" id="{B0CC2072-8B51-48A4-B59A-C4B820017F96}"/>
                </a:ext>
              </a:extLst>
            </p:cNvPr>
            <p:cNvSpPr/>
            <p:nvPr/>
          </p:nvSpPr>
          <p:spPr bwMode="auto">
            <a:xfrm rot="600049">
              <a:off x="8526277" y="1615436"/>
              <a:ext cx="375082" cy="148415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F2716F5A-9DD0-4FDB-A801-80C6D48659AE}"/>
                    </a:ext>
                  </a:extLst>
                </p:cNvPr>
                <p:cNvSpPr txBox="1"/>
                <p:nvPr/>
              </p:nvSpPr>
              <p:spPr>
                <a:xfrm>
                  <a:off x="6791321" y="1052736"/>
                  <a:ext cx="25853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F2716F5A-9DD0-4FDB-A801-80C6D48659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91321" y="1052736"/>
                  <a:ext cx="258532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6667" r="-1190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0E4D987C-2E29-4FB9-95CC-48021BAB7D20}"/>
                    </a:ext>
                  </a:extLst>
                </p:cNvPr>
                <p:cNvSpPr txBox="1"/>
                <p:nvPr/>
              </p:nvSpPr>
              <p:spPr>
                <a:xfrm>
                  <a:off x="9935988" y="3717032"/>
                  <a:ext cx="24089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0E4D987C-2E29-4FB9-95CC-48021BAB7D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35988" y="3717032"/>
                  <a:ext cx="240899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30769" r="-28205" b="-819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2E9A4F9-58A3-4C85-A1AD-D17E412516C5}"/>
                  </a:ext>
                </a:extLst>
              </p:cNvPr>
              <p:cNvSpPr txBox="1"/>
              <p:nvPr/>
            </p:nvSpPr>
            <p:spPr>
              <a:xfrm>
                <a:off x="1461440" y="4740691"/>
                <a:ext cx="4233018" cy="6242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Нормальная дисперсия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2E9A4F9-58A3-4C85-A1AD-D17E41251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440" y="4740691"/>
                <a:ext cx="4233018" cy="624273"/>
              </a:xfrm>
              <a:prstGeom prst="rect">
                <a:avLst/>
              </a:prstGeom>
              <a:blipFill>
                <a:blip r:embed="rId6"/>
                <a:stretch>
                  <a:fillRect l="-2305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58C6EEA-5405-45B1-A522-C8CFA4597336}"/>
                  </a:ext>
                </a:extLst>
              </p:cNvPr>
              <p:cNvSpPr txBox="1"/>
              <p:nvPr/>
            </p:nvSpPr>
            <p:spPr>
              <a:xfrm>
                <a:off x="7089362" y="4581128"/>
                <a:ext cx="4166140" cy="13629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Аномальная дисперсия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ru-RU" dirty="0"/>
              </a:p>
              <a:p>
                <a:r>
                  <a:rPr lang="ru-RU" dirty="0"/>
                  <a:t>(всегда связана с сильным</a:t>
                </a:r>
              </a:p>
              <a:p>
                <a:r>
                  <a:rPr lang="ru-RU" dirty="0"/>
                  <a:t>поглощением)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58C6EEA-5405-45B1-A522-C8CFA45973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9362" y="4581128"/>
                <a:ext cx="4166140" cy="1362937"/>
              </a:xfrm>
              <a:prstGeom prst="rect">
                <a:avLst/>
              </a:prstGeom>
              <a:blipFill>
                <a:blip r:embed="rId7"/>
                <a:stretch>
                  <a:fillRect l="-2343" b="-9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8783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52"/>
          <p:cNvSpPr txBox="1">
            <a:spLocks noChangeArrowheads="1"/>
          </p:cNvSpPr>
          <p:nvPr/>
        </p:nvSpPr>
        <p:spPr bwMode="auto">
          <a:xfrm>
            <a:off x="3811252" y="620299"/>
            <a:ext cx="4281959" cy="550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3600" b="1" dirty="0">
                <a:solidFill>
                  <a:srgbClr val="FF0000"/>
                </a:solidFill>
              </a:rPr>
              <a:t>Теория дисперсии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42F44D-E3AA-412B-9FEB-C2A3B17C70DD}"/>
              </a:ext>
            </a:extLst>
          </p:cNvPr>
          <p:cNvSpPr txBox="1"/>
          <p:nvPr/>
        </p:nvSpPr>
        <p:spPr>
          <a:xfrm>
            <a:off x="983432" y="1772816"/>
            <a:ext cx="10369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Дисперсия является следствием зависимости </a:t>
            </a:r>
            <a:r>
              <a:rPr lang="ru-RU" dirty="0" err="1">
                <a:solidFill>
                  <a:srgbClr val="FF0000"/>
                </a:solidFill>
              </a:rPr>
              <a:t>поляризованности</a:t>
            </a:r>
            <a:r>
              <a:rPr lang="ru-RU" dirty="0">
                <a:solidFill>
                  <a:srgbClr val="FF0000"/>
                </a:solidFill>
              </a:rPr>
              <a:t> атомов</a:t>
            </a:r>
            <a:r>
              <a:rPr lang="ru-RU" dirty="0"/>
              <a:t> от частоты электрического поля.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95CC4853-1BE7-4713-8A86-E695683AE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2854776"/>
            <a:ext cx="1008112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Электроны атомов вещества совершают </a:t>
            </a: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вынужденные колебания</a:t>
            </a:r>
            <a:r>
              <a:rPr lang="ru-RU" dirty="0">
                <a:cs typeface="Times New Roman" pitchFamily="18" charset="0"/>
              </a:rPr>
              <a:t> в переменном электрическом поле. При этом излучаются </a:t>
            </a:r>
            <a:r>
              <a:rPr lang="ru-RU" dirty="0">
                <a:solidFill>
                  <a:srgbClr val="FF0000"/>
                </a:solidFill>
                <a:cs typeface="Times New Roman" pitchFamily="18" charset="0"/>
              </a:rPr>
              <a:t>вторичные электромагнитные волны</a:t>
            </a:r>
            <a:r>
              <a:rPr lang="ru-RU" dirty="0">
                <a:cs typeface="Times New Roman" pitchFamily="18" charset="0"/>
              </a:rPr>
              <a:t>, когерентные с первичной (падающей) волной.</a:t>
            </a:r>
            <a:r>
              <a:rPr lang="ru-RU" dirty="0"/>
              <a:t>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BF1866F7-AD6E-49F8-B8BD-F5B8FA3EE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030" y="4337490"/>
            <a:ext cx="91450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Вторичные волны излучаются </a:t>
            </a: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со сдвигом по фазе</a:t>
            </a:r>
            <a:r>
              <a:rPr lang="ru-RU" dirty="0">
                <a:cs typeface="Times New Roman" pitchFamily="18" charset="0"/>
              </a:rPr>
              <a:t> относительно первичной волны. Сдвиг по фазе </a:t>
            </a: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зависит от частоты</a:t>
            </a:r>
            <a:r>
              <a:rPr lang="ru-RU" dirty="0">
                <a:cs typeface="Times New Roman" pitchFamily="18" charset="0"/>
              </a:rPr>
              <a:t>.</a:t>
            </a:r>
            <a:r>
              <a:rPr lang="ru-RU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7E31B9-EFE5-4818-B2D2-A5AE4E120D21}"/>
              </a:ext>
            </a:extLst>
          </p:cNvPr>
          <p:cNvSpPr txBox="1"/>
          <p:nvPr/>
        </p:nvSpPr>
        <p:spPr>
          <a:xfrm>
            <a:off x="1028030" y="5450872"/>
            <a:ext cx="86369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Вторичные волны </a:t>
            </a:r>
            <a:r>
              <a:rPr lang="ru-RU" dirty="0">
                <a:solidFill>
                  <a:srgbClr val="FF0000"/>
                </a:solidFill>
              </a:rPr>
              <a:t>интерферируют</a:t>
            </a:r>
            <a:r>
              <a:rPr lang="ru-RU" dirty="0"/>
              <a:t> с падающей волной, создавая</a:t>
            </a:r>
          </a:p>
          <a:p>
            <a:r>
              <a:rPr lang="ru-RU" dirty="0"/>
              <a:t>результирующее поле.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1973</TotalTime>
  <Words>1117</Words>
  <Application>Microsoft Office PowerPoint</Application>
  <PresentationFormat>Широкоэкранный</PresentationFormat>
  <Paragraphs>157</Paragraphs>
  <Slides>24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Cambria Math</vt:lpstr>
      <vt:lpstr>Liter</vt:lpstr>
      <vt:lpstr>Symbol</vt:lpstr>
      <vt:lpstr>Times New Roman</vt:lpstr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Интерференция вторичных волн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Зависимость показателя преломления газов от температуры и давления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М</dc:creator>
  <cp:lastModifiedBy>dvp1234567@outlook.com</cp:lastModifiedBy>
  <cp:revision>165</cp:revision>
  <dcterms:created xsi:type="dcterms:W3CDTF">1601-01-01T00:00:00Z</dcterms:created>
  <dcterms:modified xsi:type="dcterms:W3CDTF">2022-03-15T15:02:14Z</dcterms:modified>
</cp:coreProperties>
</file>