
<file path=[Content_Types].xml><?xml version="1.0" encoding="utf-8"?>
<Types xmlns="http://schemas.openxmlformats.org/package/2006/content-types">
  <Default Extension="bin" ContentType="application/vnd.openxmlformats-officedocument.oleObject"/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60" r:id="rId5"/>
    <p:sldId id="259" r:id="rId6"/>
    <p:sldId id="262" r:id="rId7"/>
    <p:sldId id="279" r:id="rId8"/>
    <p:sldId id="261" r:id="rId9"/>
    <p:sldId id="263" r:id="rId10"/>
    <p:sldId id="264" r:id="rId11"/>
    <p:sldId id="265" r:id="rId12"/>
    <p:sldId id="266" r:id="rId13"/>
    <p:sldId id="267" r:id="rId14"/>
    <p:sldId id="274" r:id="rId15"/>
    <p:sldId id="269" r:id="rId16"/>
    <p:sldId id="268" r:id="rId17"/>
    <p:sldId id="270" r:id="rId18"/>
    <p:sldId id="271" r:id="rId19"/>
    <p:sldId id="272" r:id="rId20"/>
    <p:sldId id="280" r:id="rId21"/>
    <p:sldId id="281" r:id="rId22"/>
    <p:sldId id="273" r:id="rId23"/>
    <p:sldId id="275" r:id="rId24"/>
    <p:sldId id="276" r:id="rId25"/>
    <p:sldId id="277" r:id="rId26"/>
    <p:sldId id="278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4" r:id="rId39"/>
    <p:sldId id="293" r:id="rId40"/>
    <p:sldId id="295" r:id="rId41"/>
    <p:sldId id="296" r:id="rId42"/>
    <p:sldId id="297" r:id="rId4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5" d="100"/>
          <a:sy n="75" d="100"/>
        </p:scale>
        <p:origin x="48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6.wmf"/><Relationship Id="rId3" Type="http://schemas.openxmlformats.org/officeDocument/2006/relationships/image" Target="../media/image161.wmf"/><Relationship Id="rId7" Type="http://schemas.openxmlformats.org/officeDocument/2006/relationships/image" Target="../media/image165.wmf"/><Relationship Id="rId2" Type="http://schemas.openxmlformats.org/officeDocument/2006/relationships/image" Target="../media/image160.wmf"/><Relationship Id="rId1" Type="http://schemas.openxmlformats.org/officeDocument/2006/relationships/image" Target="../media/image159.wmf"/><Relationship Id="rId6" Type="http://schemas.openxmlformats.org/officeDocument/2006/relationships/image" Target="../media/image164.wmf"/><Relationship Id="rId5" Type="http://schemas.openxmlformats.org/officeDocument/2006/relationships/image" Target="../media/image163.wmf"/><Relationship Id="rId4" Type="http://schemas.openxmlformats.org/officeDocument/2006/relationships/image" Target="../media/image162.wmf"/><Relationship Id="rId9" Type="http://schemas.openxmlformats.org/officeDocument/2006/relationships/image" Target="../media/image167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E1EAD9F-9C1B-44F5-B37E-011E31DFAE28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5D7BAE0-D036-4B43-A67F-BC1CC30E4AD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930779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5D7BAE0-D036-4B43-A67F-BC1CC30E4ADC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007456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FF15208B-48D1-4481-904C-01F451A1BDEC}" type="slidenum">
              <a:rPr lang="ru-RU" sz="1200"/>
              <a:pPr eaLnBrk="1" hangingPunct="1"/>
              <a:t>42</a:t>
            </a:fld>
            <a:endParaRPr lang="ru-RU" sz="1200"/>
          </a:p>
        </p:txBody>
      </p:sp>
      <p:sp>
        <p:nvSpPr>
          <p:cNvPr id="307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7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A1E880C-EDA8-4183-A5D3-121E06EC58E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D5A1D327-711E-469D-A8FE-99C2178819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93CB06B-96EF-4C19-838A-A7FCC39C76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11E1-7D71-4400-8533-C4EAC40FCC2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57A61CFA-7C12-46E6-81D9-6736695761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32D54C7B-37A8-47AF-9E8D-3B211E367B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9EDE-D2B4-43DC-A2A7-162F5790A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7061821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1642CBF-4520-403D-9FCC-804263B0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2DFAE3E2-EE4A-4FBD-A00B-FAF2BC2A666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BA0B8DDB-4758-4569-B828-B76B7549711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11E1-7D71-4400-8533-C4EAC40FCC2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19FB5361-2D11-4A1E-B0F7-AB66ECE7B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F0F5B31-59DE-4F16-8083-426C55997A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9EDE-D2B4-43DC-A2A7-162F5790A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19466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6850FD9A-433C-4881-BDB5-D56C295651A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3601A545-D188-420D-9014-0C353DED3CC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71066385-BB3D-4DF9-955F-3B8B4DFE225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11E1-7D71-4400-8533-C4EAC40FCC2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F0278B19-CCA2-46D6-A803-93AEABA823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CCB24AB1-C460-480E-9F93-C98E308A6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9EDE-D2B4-43DC-A2A7-162F5790A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010868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7805FEE-66C0-466B-A9AE-339E5FC884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480D7864-1929-4F51-B079-05FCD0BB91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D87281D-431C-423C-97B9-F23856F7F6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11E1-7D71-4400-8533-C4EAC40FCC2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BCD4C7D-4DF4-4A8E-85D0-416F96DA5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E50E7DB-21C7-4884-A043-6AC1207F9A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9EDE-D2B4-43DC-A2A7-162F5790A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0117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9E04059-68CB-4459-8D45-05C3664792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8A83FA6-5372-48FD-8CC4-848566D4283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6F3EB10B-EBD8-4F31-A21E-9E7D8E119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11E1-7D71-4400-8533-C4EAC40FCC2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00CBE3C2-F162-40BC-AAE2-11EEA41F37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10182807-BE82-4065-9325-4BF60F1C1B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9EDE-D2B4-43DC-A2A7-162F5790A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951604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9D2675-5D38-4D23-B099-FCA189BC2E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07A8149F-32D9-47B2-A74D-17A61DD420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38C3C70-31C5-452E-84EB-1C946B400C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DB64C084-9667-4666-9B09-41199DB752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11E1-7D71-4400-8533-C4EAC40FCC2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3FB37D06-4E9F-4897-8352-981ECF5C68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7C51EF8-B893-4A38-BAF6-6D3991768A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9EDE-D2B4-43DC-A2A7-162F5790A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603273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4B67A93E-B9BD-46A5-A3F9-77E4E5A98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49F0AFD-BDC1-45E2-A0E8-663A8812A35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E0CD06FC-0E77-4789-B437-1765BE5C8E9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065D013D-1A94-44D6-83DB-C42A8699C1B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509D4D2E-FD7D-4653-B04C-E23543714ED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BF7712E4-2BF3-4939-BC4A-CF3863A077D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11E1-7D71-4400-8533-C4EAC40FCC2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205000A4-00D5-4E8C-9DB2-5D3D6C025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72702B12-8AA9-43F6-86DB-9DB54962F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9EDE-D2B4-43DC-A2A7-162F5790A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759948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3744F39-0229-4E01-85D0-BBAAB0DDB9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0CED75E3-188E-46D4-BA7C-BF39B1BA1A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11E1-7D71-4400-8533-C4EAC40FCC2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8677AC3C-43B9-4934-8665-6BA26480B7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9A772363-030D-4FED-AF0C-DFBFE811AC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9EDE-D2B4-43DC-A2A7-162F5790A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127697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AB044370-F756-4F07-853C-C92CEC5210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11E1-7D71-4400-8533-C4EAC40FCC2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FE0F59F2-7846-4C03-B7AC-9517D4F70E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8F4EDE0-8CCE-4B78-A56C-1846EE1BC4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9EDE-D2B4-43DC-A2A7-162F5790A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6482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EF2BED9-9E88-4443-A7E2-C7B1DE8AD15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7AA9E85F-8557-4549-BBF8-6A856E0B390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E1F211F-7B47-4455-A245-3AA41FD0E34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2DCDF07-BAAF-4FFD-BFBA-FBB9A38985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11E1-7D71-4400-8533-C4EAC40FCC2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83A06E85-EA42-4F0D-9AB3-C3D8FA314B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4DF85B48-A69A-43D1-BE49-F3466A53EE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9EDE-D2B4-43DC-A2A7-162F5790A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74946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9396F00-D9CC-4A5D-918D-768C0F598B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52BBBA-915F-4B19-AFDD-C4307C56252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BB3E4A5-4CAC-458B-8128-B41DB04ECE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980987CE-3E75-49C1-A946-AFCBBBEB90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C611E1-7D71-4400-8533-C4EAC40FCC2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15576868-0A6A-4A44-89F7-FC6DE4E4CB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8B92255D-309C-429E-AFE6-0E66298E9D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9B9EDE-D2B4-43DC-A2A7-162F5790A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819418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A3979FAB-5D2B-4A37-8403-082223462F5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20B7FD05-B2D1-4EA7-8FDE-0662093478D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281EE6DA-96D3-4DEA-9A55-374AA0F295E6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CC611E1-7D71-4400-8533-C4EAC40FCC26}" type="datetimeFigureOut">
              <a:rPr lang="ru-RU" smtClean="0"/>
              <a:t>31.03.2022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FA1D890-611C-42D2-8477-BE8BAC71D28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58EE4D1F-7CB4-4B38-9BA3-52E6414EC26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9B9EDE-D2B4-43DC-A2A7-162F5790AB04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83663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6" Type="http://schemas.openxmlformats.org/officeDocument/2006/relationships/image" Target="../media/image2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5" Type="http://schemas.openxmlformats.org/officeDocument/2006/relationships/image" Target="../media/image2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Relationship Id="rId14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3.png"/><Relationship Id="rId5" Type="http://schemas.openxmlformats.org/officeDocument/2006/relationships/image" Target="../media/image5.gif"/><Relationship Id="rId4" Type="http://schemas.openxmlformats.org/officeDocument/2006/relationships/image" Target="../media/image41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31.svg"/><Relationship Id="rId7" Type="http://schemas.openxmlformats.org/officeDocument/2006/relationships/image" Target="../media/image33.png"/><Relationship Id="rId12" Type="http://schemas.openxmlformats.org/officeDocument/2006/relationships/image" Target="../media/image38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0.png"/><Relationship Id="rId11" Type="http://schemas.openxmlformats.org/officeDocument/2006/relationships/image" Target="../media/image37.png"/><Relationship Id="rId5" Type="http://schemas.openxmlformats.org/officeDocument/2006/relationships/image" Target="../media/image31.png"/><Relationship Id="rId10" Type="http://schemas.openxmlformats.org/officeDocument/2006/relationships/image" Target="../media/image36.png"/><Relationship Id="rId4" Type="http://schemas.openxmlformats.org/officeDocument/2006/relationships/image" Target="../media/image300.png"/><Relationship Id="rId9" Type="http://schemas.openxmlformats.org/officeDocument/2006/relationships/image" Target="../media/image33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6.png"/><Relationship Id="rId4" Type="http://schemas.openxmlformats.org/officeDocument/2006/relationships/image" Target="../media/image35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13" Type="http://schemas.openxmlformats.org/officeDocument/2006/relationships/image" Target="../media/image58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5" Type="http://schemas.openxmlformats.org/officeDocument/2006/relationships/image" Target="../media/image6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Relationship Id="rId14" Type="http://schemas.openxmlformats.org/officeDocument/2006/relationships/image" Target="../media/image59.png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7.png"/><Relationship Id="rId13" Type="http://schemas.openxmlformats.org/officeDocument/2006/relationships/image" Target="../media/image72.png"/><Relationship Id="rId18" Type="http://schemas.openxmlformats.org/officeDocument/2006/relationships/image" Target="../media/image77.png"/><Relationship Id="rId3" Type="http://schemas.openxmlformats.org/officeDocument/2006/relationships/image" Target="../media/image62.png"/><Relationship Id="rId7" Type="http://schemas.openxmlformats.org/officeDocument/2006/relationships/image" Target="../media/image66.png"/><Relationship Id="rId12" Type="http://schemas.openxmlformats.org/officeDocument/2006/relationships/image" Target="../media/image71.png"/><Relationship Id="rId17" Type="http://schemas.openxmlformats.org/officeDocument/2006/relationships/image" Target="../media/image76.png"/><Relationship Id="rId2" Type="http://schemas.openxmlformats.org/officeDocument/2006/relationships/image" Target="../media/image61.png"/><Relationship Id="rId16" Type="http://schemas.openxmlformats.org/officeDocument/2006/relationships/image" Target="../media/image7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5.png"/><Relationship Id="rId11" Type="http://schemas.openxmlformats.org/officeDocument/2006/relationships/image" Target="../media/image70.png"/><Relationship Id="rId5" Type="http://schemas.openxmlformats.org/officeDocument/2006/relationships/image" Target="../media/image64.png"/><Relationship Id="rId15" Type="http://schemas.openxmlformats.org/officeDocument/2006/relationships/image" Target="../media/image74.png"/><Relationship Id="rId10" Type="http://schemas.openxmlformats.org/officeDocument/2006/relationships/image" Target="../media/image69.png"/><Relationship Id="rId4" Type="http://schemas.openxmlformats.org/officeDocument/2006/relationships/image" Target="../media/image63.png"/><Relationship Id="rId9" Type="http://schemas.openxmlformats.org/officeDocument/2006/relationships/image" Target="../media/image68.png"/><Relationship Id="rId14" Type="http://schemas.openxmlformats.org/officeDocument/2006/relationships/image" Target="../media/image7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image" Target="../media/image78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0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png"/><Relationship Id="rId3" Type="http://schemas.openxmlformats.org/officeDocument/2006/relationships/image" Target="../media/image82.png"/><Relationship Id="rId7" Type="http://schemas.openxmlformats.org/officeDocument/2006/relationships/image" Target="../media/image86.png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5.png"/><Relationship Id="rId5" Type="http://schemas.openxmlformats.org/officeDocument/2006/relationships/image" Target="../media/image84.png"/><Relationship Id="rId4" Type="http://schemas.openxmlformats.org/officeDocument/2006/relationships/image" Target="../media/image83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0.png"/><Relationship Id="rId2" Type="http://schemas.openxmlformats.org/officeDocument/2006/relationships/image" Target="../media/image8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3.png"/><Relationship Id="rId5" Type="http://schemas.openxmlformats.org/officeDocument/2006/relationships/image" Target="../media/image92.png"/><Relationship Id="rId4" Type="http://schemas.openxmlformats.org/officeDocument/2006/relationships/image" Target="../media/image91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4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6.png"/><Relationship Id="rId2" Type="http://schemas.openxmlformats.org/officeDocument/2006/relationships/image" Target="../media/image95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8.png"/><Relationship Id="rId2" Type="http://schemas.openxmlformats.org/officeDocument/2006/relationships/image" Target="../media/image97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0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png"/><Relationship Id="rId2" Type="http://schemas.openxmlformats.org/officeDocument/2006/relationships/image" Target="../media/image100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2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9.png"/><Relationship Id="rId3" Type="http://schemas.openxmlformats.org/officeDocument/2006/relationships/image" Target="../media/image104.png"/><Relationship Id="rId7" Type="http://schemas.openxmlformats.org/officeDocument/2006/relationships/image" Target="../media/image108.png"/><Relationship Id="rId2" Type="http://schemas.openxmlformats.org/officeDocument/2006/relationships/image" Target="../media/image103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7.png"/><Relationship Id="rId5" Type="http://schemas.openxmlformats.org/officeDocument/2006/relationships/image" Target="../media/image106.png"/><Relationship Id="rId10" Type="http://schemas.openxmlformats.org/officeDocument/2006/relationships/image" Target="../media/image111.png"/><Relationship Id="rId4" Type="http://schemas.openxmlformats.org/officeDocument/2006/relationships/image" Target="../media/image105.png"/><Relationship Id="rId9" Type="http://schemas.openxmlformats.org/officeDocument/2006/relationships/image" Target="../media/image110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8.png"/><Relationship Id="rId3" Type="http://schemas.openxmlformats.org/officeDocument/2006/relationships/image" Target="../media/image113.png"/><Relationship Id="rId7" Type="http://schemas.openxmlformats.org/officeDocument/2006/relationships/image" Target="../media/image117.png"/><Relationship Id="rId2" Type="http://schemas.openxmlformats.org/officeDocument/2006/relationships/image" Target="../media/image11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.png"/><Relationship Id="rId5" Type="http://schemas.openxmlformats.org/officeDocument/2006/relationships/image" Target="../media/image115.png"/><Relationship Id="rId10" Type="http://schemas.openxmlformats.org/officeDocument/2006/relationships/image" Target="../media/image120.png"/><Relationship Id="rId4" Type="http://schemas.openxmlformats.org/officeDocument/2006/relationships/image" Target="../media/image114.png"/><Relationship Id="rId9" Type="http://schemas.openxmlformats.org/officeDocument/2006/relationships/image" Target="../media/image119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2.png"/><Relationship Id="rId2" Type="http://schemas.openxmlformats.org/officeDocument/2006/relationships/image" Target="../media/image12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3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6.png"/><Relationship Id="rId4" Type="http://schemas.openxmlformats.org/officeDocument/2006/relationships/image" Target="../media/image1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8.png"/><Relationship Id="rId2" Type="http://schemas.openxmlformats.org/officeDocument/2006/relationships/image" Target="../media/image1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1.png"/><Relationship Id="rId5" Type="http://schemas.openxmlformats.org/officeDocument/2006/relationships/image" Target="../media/image130.png"/><Relationship Id="rId4" Type="http://schemas.openxmlformats.org/officeDocument/2006/relationships/image" Target="../media/image129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3.png"/><Relationship Id="rId2" Type="http://schemas.openxmlformats.org/officeDocument/2006/relationships/image" Target="../media/image132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6.png"/><Relationship Id="rId5" Type="http://schemas.openxmlformats.org/officeDocument/2006/relationships/image" Target="../media/image135.png"/><Relationship Id="rId4" Type="http://schemas.openxmlformats.org/officeDocument/2006/relationships/image" Target="../media/image134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8.png"/><Relationship Id="rId2" Type="http://schemas.openxmlformats.org/officeDocument/2006/relationships/image" Target="../media/image137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0.png"/><Relationship Id="rId4" Type="http://schemas.openxmlformats.org/officeDocument/2006/relationships/image" Target="../media/image139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2.png"/><Relationship Id="rId2" Type="http://schemas.openxmlformats.org/officeDocument/2006/relationships/image" Target="../media/image14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4.png"/><Relationship Id="rId4" Type="http://schemas.openxmlformats.org/officeDocument/2006/relationships/image" Target="../media/image143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1.png"/><Relationship Id="rId13" Type="http://schemas.openxmlformats.org/officeDocument/2006/relationships/image" Target="../media/image156.png"/><Relationship Id="rId3" Type="http://schemas.openxmlformats.org/officeDocument/2006/relationships/image" Target="../media/image146.png"/><Relationship Id="rId7" Type="http://schemas.openxmlformats.org/officeDocument/2006/relationships/image" Target="../media/image150.png"/><Relationship Id="rId12" Type="http://schemas.openxmlformats.org/officeDocument/2006/relationships/image" Target="../media/image155.png"/><Relationship Id="rId2" Type="http://schemas.openxmlformats.org/officeDocument/2006/relationships/image" Target="../media/image145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9.png"/><Relationship Id="rId11" Type="http://schemas.openxmlformats.org/officeDocument/2006/relationships/image" Target="../media/image154.png"/><Relationship Id="rId5" Type="http://schemas.openxmlformats.org/officeDocument/2006/relationships/image" Target="../media/image148.png"/><Relationship Id="rId15" Type="http://schemas.openxmlformats.org/officeDocument/2006/relationships/image" Target="../media/image158.png"/><Relationship Id="rId10" Type="http://schemas.openxmlformats.org/officeDocument/2006/relationships/image" Target="../media/image153.png"/><Relationship Id="rId4" Type="http://schemas.openxmlformats.org/officeDocument/2006/relationships/image" Target="../media/image147.png"/><Relationship Id="rId9" Type="http://schemas.openxmlformats.org/officeDocument/2006/relationships/image" Target="../media/image152.png"/><Relationship Id="rId14" Type="http://schemas.openxmlformats.org/officeDocument/2006/relationships/image" Target="../media/image157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5.bin"/><Relationship Id="rId13" Type="http://schemas.openxmlformats.org/officeDocument/2006/relationships/image" Target="../media/image163.wmf"/><Relationship Id="rId18" Type="http://schemas.openxmlformats.org/officeDocument/2006/relationships/oleObject" Target="../embeddings/oleObject10.bin"/><Relationship Id="rId3" Type="http://schemas.openxmlformats.org/officeDocument/2006/relationships/notesSlide" Target="../notesSlides/notesSlide2.xml"/><Relationship Id="rId21" Type="http://schemas.openxmlformats.org/officeDocument/2006/relationships/image" Target="../media/image167.wmf"/><Relationship Id="rId7" Type="http://schemas.openxmlformats.org/officeDocument/2006/relationships/image" Target="../media/image160.wmf"/><Relationship Id="rId12" Type="http://schemas.openxmlformats.org/officeDocument/2006/relationships/oleObject" Target="../embeddings/oleObject7.bin"/><Relationship Id="rId17" Type="http://schemas.openxmlformats.org/officeDocument/2006/relationships/image" Target="../media/image165.wmf"/><Relationship Id="rId2" Type="http://schemas.openxmlformats.org/officeDocument/2006/relationships/slideLayout" Target="../slideLayouts/slideLayout6.xml"/><Relationship Id="rId16" Type="http://schemas.openxmlformats.org/officeDocument/2006/relationships/oleObject" Target="../embeddings/oleObject9.bin"/><Relationship Id="rId20" Type="http://schemas.openxmlformats.org/officeDocument/2006/relationships/oleObject" Target="../embeddings/oleObject11.bin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4.bin"/><Relationship Id="rId11" Type="http://schemas.openxmlformats.org/officeDocument/2006/relationships/image" Target="../media/image162.wmf"/><Relationship Id="rId5" Type="http://schemas.openxmlformats.org/officeDocument/2006/relationships/image" Target="../media/image159.wmf"/><Relationship Id="rId15" Type="http://schemas.openxmlformats.org/officeDocument/2006/relationships/image" Target="../media/image164.wmf"/><Relationship Id="rId10" Type="http://schemas.openxmlformats.org/officeDocument/2006/relationships/oleObject" Target="../embeddings/oleObject6.bin"/><Relationship Id="rId19" Type="http://schemas.openxmlformats.org/officeDocument/2006/relationships/image" Target="../media/image166.wmf"/><Relationship Id="rId4" Type="http://schemas.openxmlformats.org/officeDocument/2006/relationships/oleObject" Target="../embeddings/oleObject3.bin"/><Relationship Id="rId9" Type="http://schemas.openxmlformats.org/officeDocument/2006/relationships/image" Target="../media/image161.wmf"/><Relationship Id="rId14" Type="http://schemas.openxmlformats.org/officeDocument/2006/relationships/oleObject" Target="../embeddings/oleObject8.bin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3.png"/><Relationship Id="rId5" Type="http://schemas.openxmlformats.org/officeDocument/2006/relationships/oleObject" Target="../embeddings/oleObject2.bin"/><Relationship Id="rId4" Type="http://schemas.openxmlformats.org/officeDocument/2006/relationships/image" Target="../media/image3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F2D89D56-11DC-4618-AF4E-2B06F07CC886}"/>
              </a:ext>
            </a:extLst>
          </p:cNvPr>
          <p:cNvSpPr txBox="1"/>
          <p:nvPr/>
        </p:nvSpPr>
        <p:spPr>
          <a:xfrm>
            <a:off x="3733014" y="433633"/>
            <a:ext cx="391010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Поляризация света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15BF96C-42F8-46ED-ABD6-B5F73F6F7B13}"/>
              </a:ext>
            </a:extLst>
          </p:cNvPr>
          <p:cNvSpPr txBox="1"/>
          <p:nvPr/>
        </p:nvSpPr>
        <p:spPr>
          <a:xfrm>
            <a:off x="863062" y="1429980"/>
            <a:ext cx="545707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Двойное лучепреломление</a:t>
            </a:r>
          </a:p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Бартолин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1669)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CC72FB0-31BB-47F2-B97B-F45B5044C3D2}"/>
              </a:ext>
            </a:extLst>
          </p:cNvPr>
          <p:cNvSpPr txBox="1"/>
          <p:nvPr/>
        </p:nvSpPr>
        <p:spPr>
          <a:xfrm>
            <a:off x="7513465" y="1311347"/>
            <a:ext cx="4319388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Исландский шпат (кальцит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CaCO3) –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минерал, монокристаллы прозрачны,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имеют тригональную симметрию</a:t>
            </a:r>
          </a:p>
        </p:txBody>
      </p:sp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BF0A696-9807-4956-ADFA-120A1FB5C0B1}"/>
              </a:ext>
            </a:extLst>
          </p:cNvPr>
          <p:cNvGrpSpPr/>
          <p:nvPr/>
        </p:nvGrpSpPr>
        <p:grpSpPr>
          <a:xfrm>
            <a:off x="8979881" y="2419963"/>
            <a:ext cx="919045" cy="2111028"/>
            <a:chOff x="8674749" y="3511685"/>
            <a:chExt cx="919045" cy="2111028"/>
          </a:xfrm>
        </p:grpSpPr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7F1C6C4E-CEC5-49A9-BBBB-64ADBE8EDB21}"/>
                </a:ext>
              </a:extLst>
            </p:cNvPr>
            <p:cNvCxnSpPr/>
            <p:nvPr/>
          </p:nvCxnSpPr>
          <p:spPr>
            <a:xfrm flipV="1">
              <a:off x="9134272" y="4601183"/>
              <a:ext cx="0" cy="856034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0FDDDDAF-47DC-4B71-B61C-317B8AF228FF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134272" y="4805464"/>
              <a:ext cx="418288" cy="65175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088DCB0B-4D0F-44F2-A688-5DB578AF9ED2}"/>
                </a:ext>
              </a:extLst>
            </p:cNvPr>
            <p:cNvCxnSpPr/>
            <p:nvPr/>
          </p:nvCxnSpPr>
          <p:spPr>
            <a:xfrm flipH="1" flipV="1">
              <a:off x="8715983" y="4805464"/>
              <a:ext cx="418289" cy="651753"/>
            </a:xfrm>
            <a:prstGeom prst="line">
              <a:avLst/>
            </a:prstGeom>
            <a:ln w="571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393241D5-0DD8-4898-AE57-57010374F8A0}"/>
                </a:ext>
              </a:extLst>
            </p:cNvPr>
            <p:cNvCxnSpPr/>
            <p:nvPr/>
          </p:nvCxnSpPr>
          <p:spPr>
            <a:xfrm flipV="1">
              <a:off x="8715983" y="4046706"/>
              <a:ext cx="0" cy="7587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EB4815A6-0CE6-4C39-BD55-5A1DC8A0BE0A}"/>
                </a:ext>
              </a:extLst>
            </p:cNvPr>
            <p:cNvCxnSpPr/>
            <p:nvPr/>
          </p:nvCxnSpPr>
          <p:spPr>
            <a:xfrm flipH="1" flipV="1">
              <a:off x="8715983" y="4046706"/>
              <a:ext cx="418289" cy="5544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01495125-FAD8-455A-9174-6BFDFEB5E50B}"/>
                </a:ext>
              </a:extLst>
            </p:cNvPr>
            <p:cNvCxnSpPr/>
            <p:nvPr/>
          </p:nvCxnSpPr>
          <p:spPr>
            <a:xfrm flipV="1">
              <a:off x="9552560" y="4046706"/>
              <a:ext cx="0" cy="758758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27E2F1A4-139B-4686-9DF2-0E40E3827953}"/>
                </a:ext>
              </a:extLst>
            </p:cNvPr>
            <p:cNvCxnSpPr/>
            <p:nvPr/>
          </p:nvCxnSpPr>
          <p:spPr>
            <a:xfrm flipV="1">
              <a:off x="9134272" y="4046706"/>
              <a:ext cx="418288" cy="554477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9830295A-0CA6-49B9-961F-508EA71506E1}"/>
                </a:ext>
              </a:extLst>
            </p:cNvPr>
            <p:cNvCxnSpPr/>
            <p:nvPr/>
          </p:nvCxnSpPr>
          <p:spPr>
            <a:xfrm flipV="1">
              <a:off x="8715983" y="4182894"/>
              <a:ext cx="418289" cy="6225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85D929FA-A3A3-4070-8E47-AB6D8E18C060}"/>
                </a:ext>
              </a:extLst>
            </p:cNvPr>
            <p:cNvCxnSpPr/>
            <p:nvPr/>
          </p:nvCxnSpPr>
          <p:spPr>
            <a:xfrm flipH="1" flipV="1">
              <a:off x="9134272" y="4182894"/>
              <a:ext cx="418288" cy="6225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>
              <a:extLst>
                <a:ext uri="{FF2B5EF4-FFF2-40B4-BE49-F238E27FC236}">
                  <a16:creationId xmlns:a16="http://schemas.microsoft.com/office/drawing/2014/main" id="{7EB462F3-BEED-4FA1-9565-37225FEA8EAD}"/>
                </a:ext>
              </a:extLst>
            </p:cNvPr>
            <p:cNvCxnSpPr/>
            <p:nvPr/>
          </p:nvCxnSpPr>
          <p:spPr>
            <a:xfrm flipV="1">
              <a:off x="8715983" y="3511685"/>
              <a:ext cx="418289" cy="5350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единительная линия 26">
              <a:extLst>
                <a:ext uri="{FF2B5EF4-FFF2-40B4-BE49-F238E27FC236}">
                  <a16:creationId xmlns:a16="http://schemas.microsoft.com/office/drawing/2014/main" id="{D4703AB2-C530-49BA-AA26-8BDC85AA6983}"/>
                </a:ext>
              </a:extLst>
            </p:cNvPr>
            <p:cNvCxnSpPr/>
            <p:nvPr/>
          </p:nvCxnSpPr>
          <p:spPr>
            <a:xfrm flipH="1" flipV="1">
              <a:off x="9134272" y="3511685"/>
              <a:ext cx="418288" cy="5350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20060BDE-D9B9-4C78-BAA0-A44396E1957F}"/>
                </a:ext>
              </a:extLst>
            </p:cNvPr>
            <p:cNvCxnSpPr/>
            <p:nvPr/>
          </p:nvCxnSpPr>
          <p:spPr>
            <a:xfrm flipV="1">
              <a:off x="9134272" y="3511685"/>
              <a:ext cx="0" cy="67120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Дуга 29">
              <a:extLst>
                <a:ext uri="{FF2B5EF4-FFF2-40B4-BE49-F238E27FC236}">
                  <a16:creationId xmlns:a16="http://schemas.microsoft.com/office/drawing/2014/main" id="{C350243D-884F-40BC-A541-A011FBD35E34}"/>
                </a:ext>
              </a:extLst>
            </p:cNvPr>
            <p:cNvSpPr/>
            <p:nvPr/>
          </p:nvSpPr>
          <p:spPr>
            <a:xfrm>
              <a:off x="8822988" y="5077964"/>
              <a:ext cx="622570" cy="544749"/>
            </a:xfrm>
            <a:prstGeom prst="arc">
              <a:avLst>
                <a:gd name="adj1" fmla="val 13520200"/>
                <a:gd name="adj2" fmla="val 18932072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Дуга 30">
              <a:extLst>
                <a:ext uri="{FF2B5EF4-FFF2-40B4-BE49-F238E27FC236}">
                  <a16:creationId xmlns:a16="http://schemas.microsoft.com/office/drawing/2014/main" id="{AC048CC0-5E8A-4424-A742-918F386462FD}"/>
                </a:ext>
              </a:extLst>
            </p:cNvPr>
            <p:cNvSpPr/>
            <p:nvPr/>
          </p:nvSpPr>
          <p:spPr>
            <a:xfrm>
              <a:off x="8787320" y="4900587"/>
              <a:ext cx="629055" cy="646331"/>
            </a:xfrm>
            <a:prstGeom prst="arc">
              <a:avLst>
                <a:gd name="adj1" fmla="val 13206912"/>
                <a:gd name="adj2" fmla="val 16311849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Дуга 31">
              <a:extLst>
                <a:ext uri="{FF2B5EF4-FFF2-40B4-BE49-F238E27FC236}">
                  <a16:creationId xmlns:a16="http://schemas.microsoft.com/office/drawing/2014/main" id="{2B1A5EF6-53C3-4697-BA33-08D3B9CD1549}"/>
                </a:ext>
              </a:extLst>
            </p:cNvPr>
            <p:cNvSpPr/>
            <p:nvPr/>
          </p:nvSpPr>
          <p:spPr>
            <a:xfrm>
              <a:off x="8674749" y="4778560"/>
              <a:ext cx="919045" cy="833429"/>
            </a:xfrm>
            <a:prstGeom prst="arc">
              <a:avLst>
                <a:gd name="adj1" fmla="val 16200000"/>
                <a:gd name="adj2" fmla="val 19369418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1F051D65-D2AC-4DAF-8101-703BAEEC2443}"/>
              </a:ext>
            </a:extLst>
          </p:cNvPr>
          <p:cNvGrpSpPr/>
          <p:nvPr/>
        </p:nvGrpSpPr>
        <p:grpSpPr>
          <a:xfrm>
            <a:off x="778673" y="3624080"/>
            <a:ext cx="5489460" cy="2470825"/>
            <a:chOff x="1545995" y="2541679"/>
            <a:chExt cx="5489460" cy="2470825"/>
          </a:xfrm>
        </p:grpSpPr>
        <p:sp>
          <p:nvSpPr>
            <p:cNvPr id="34" name="Прямоугольник 33">
              <a:extLst>
                <a:ext uri="{FF2B5EF4-FFF2-40B4-BE49-F238E27FC236}">
                  <a16:creationId xmlns:a16="http://schemas.microsoft.com/office/drawing/2014/main" id="{241C6AB1-47C2-41BE-9D8A-1B6FF3D6234D}"/>
                </a:ext>
              </a:extLst>
            </p:cNvPr>
            <p:cNvSpPr/>
            <p:nvPr/>
          </p:nvSpPr>
          <p:spPr>
            <a:xfrm rot="3333234">
              <a:off x="2196609" y="3526605"/>
              <a:ext cx="2470825" cy="500974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DA4B92CD-32FF-423B-8DF9-B241776DD816}"/>
                </a:ext>
              </a:extLst>
            </p:cNvPr>
            <p:cNvCxnSpPr>
              <a:endCxn id="34" idx="2"/>
            </p:cNvCxnSpPr>
            <p:nvPr/>
          </p:nvCxnSpPr>
          <p:spPr>
            <a:xfrm>
              <a:off x="1545995" y="3910520"/>
              <a:ext cx="1679461" cy="825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единительная линия 37">
              <a:extLst>
                <a:ext uri="{FF2B5EF4-FFF2-40B4-BE49-F238E27FC236}">
                  <a16:creationId xmlns:a16="http://schemas.microsoft.com/office/drawing/2014/main" id="{4AA493C2-82A3-4795-A49C-F7E90507FBA3}"/>
                </a:ext>
              </a:extLst>
            </p:cNvPr>
            <p:cNvCxnSpPr>
              <a:cxnSpLocks/>
              <a:stCxn id="34" idx="2"/>
            </p:cNvCxnSpPr>
            <p:nvPr/>
          </p:nvCxnSpPr>
          <p:spPr>
            <a:xfrm flipV="1">
              <a:off x="3225456" y="3842426"/>
              <a:ext cx="578059" cy="7635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единительная линия 41">
              <a:extLst>
                <a:ext uri="{FF2B5EF4-FFF2-40B4-BE49-F238E27FC236}">
                  <a16:creationId xmlns:a16="http://schemas.microsoft.com/office/drawing/2014/main" id="{A310AAD9-E8DE-4B3E-A628-19CB76761AB9}"/>
                </a:ext>
              </a:extLst>
            </p:cNvPr>
            <p:cNvCxnSpPr/>
            <p:nvPr/>
          </p:nvCxnSpPr>
          <p:spPr>
            <a:xfrm>
              <a:off x="3803515" y="3842426"/>
              <a:ext cx="152724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Прямая соединительная линия 43">
              <a:extLst>
                <a:ext uri="{FF2B5EF4-FFF2-40B4-BE49-F238E27FC236}">
                  <a16:creationId xmlns:a16="http://schemas.microsoft.com/office/drawing/2014/main" id="{A6AEB8C5-8DDA-4C9C-8AFD-9EE965FE7965}"/>
                </a:ext>
              </a:extLst>
            </p:cNvPr>
            <p:cNvCxnSpPr>
              <a:stCxn id="34" idx="2"/>
            </p:cNvCxnSpPr>
            <p:nvPr/>
          </p:nvCxnSpPr>
          <p:spPr>
            <a:xfrm flipV="1">
              <a:off x="3225456" y="3740285"/>
              <a:ext cx="507558" cy="17849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F7F78E3C-1A7D-4366-941E-C08C55EAE028}"/>
                </a:ext>
              </a:extLst>
            </p:cNvPr>
            <p:cNvCxnSpPr/>
            <p:nvPr/>
          </p:nvCxnSpPr>
          <p:spPr>
            <a:xfrm>
              <a:off x="3733014" y="3740285"/>
              <a:ext cx="1597743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980460-2E9D-437D-8AB5-4000EF0CFA00}"/>
                </a:ext>
              </a:extLst>
            </p:cNvPr>
            <p:cNvSpPr txBox="1"/>
            <p:nvPr/>
          </p:nvSpPr>
          <p:spPr>
            <a:xfrm>
              <a:off x="5038468" y="3794791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4A086710-5034-47EC-8FDF-8239B7F1983B}"/>
                </a:ext>
              </a:extLst>
            </p:cNvPr>
            <p:cNvSpPr txBox="1"/>
            <p:nvPr/>
          </p:nvSpPr>
          <p:spPr>
            <a:xfrm>
              <a:off x="5019568" y="3340175"/>
              <a:ext cx="298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5BBB640-E7D0-43B1-A591-EC3D636C80B6}"/>
                </a:ext>
              </a:extLst>
            </p:cNvPr>
            <p:cNvSpPr txBox="1"/>
            <p:nvPr/>
          </p:nvSpPr>
          <p:spPr>
            <a:xfrm>
              <a:off x="4755664" y="4297041"/>
              <a:ext cx="2279791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rdinary –</a:t>
              </a:r>
            </a:p>
            <a:p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обыкновенный луч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226F2759-2020-44CE-B94E-463D0BA0BB33}"/>
                </a:ext>
              </a:extLst>
            </p:cNvPr>
            <p:cNvSpPr txBox="1"/>
            <p:nvPr/>
          </p:nvSpPr>
          <p:spPr>
            <a:xfrm>
              <a:off x="4057812" y="2592808"/>
              <a:ext cx="2545890" cy="70788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xtraordinary –</a:t>
              </a:r>
            </a:p>
            <a:p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необыкновенный луч</a:t>
              </a:r>
            </a:p>
          </p:txBody>
        </p:sp>
      </p:grp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9E331223-4415-41AD-AD28-51EB0735F54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96504" y="4883797"/>
            <a:ext cx="3420950" cy="1500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580234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A7AD825-8AE0-44DF-9AD1-CC147F203DE8}"/>
                  </a:ext>
                </a:extLst>
              </p:cNvPr>
              <p:cNvSpPr txBox="1"/>
              <p:nvPr/>
            </p:nvSpPr>
            <p:spPr>
              <a:xfrm>
                <a:off x="995680" y="843280"/>
                <a:ext cx="10088880" cy="424250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Пример. Какая поляризация получится при наложении волн одинаковой амплитуды с правой и левой круговыми поляризациями?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первой волне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Во второй, допуская произвольный сдвиг по фазе относительно первой,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𝑦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ru-RU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𝜑</m:t>
                        </m:r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e>
                    </m:func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Складывая, получаем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=[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/2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]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ru-RU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/2) </m:t>
                          </m:r>
                        </m:e>
                      </m:func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𝑧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=[−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2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/2</m:t>
                          </m:r>
                        </m:e>
                      </m:func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]</m:t>
                      </m:r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ru-RU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(</m:t>
                          </m:r>
                          <m: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𝜔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+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𝜑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/2)</m:t>
                          </m:r>
                        </m:e>
                      </m:func>
                    </m:oMath>
                  </m:oMathPara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 есть линейную поляризацию (нет сдвига фаз) под углом </a:t>
                </a:r>
                <a14:m>
                  <m:oMath xmlns:m="http://schemas.openxmlformats.org/officeDocument/2006/math">
                    <m:r>
                      <a:rPr lang="en-US" sz="2400" b="0" i="0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𝜑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/2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2A7AD825-8AE0-44DF-9AD1-CC147F203D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5680" y="843280"/>
                <a:ext cx="10088880" cy="4242508"/>
              </a:xfrm>
              <a:prstGeom prst="rect">
                <a:avLst/>
              </a:prstGeom>
              <a:blipFill>
                <a:blip r:embed="rId2"/>
                <a:stretch>
                  <a:fillRect l="-906" t="-1149" b="-244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574654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D61CDFF-73CF-4CE5-8461-3C5DFF8F0026}"/>
              </a:ext>
            </a:extLst>
          </p:cNvPr>
          <p:cNvSpPr txBox="1"/>
          <p:nvPr/>
        </p:nvSpPr>
        <p:spPr>
          <a:xfrm>
            <a:off x="1330960" y="558800"/>
            <a:ext cx="95300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Поляризация при отражении и преломлении. Формулы Френеля</a:t>
            </a:r>
          </a:p>
        </p:txBody>
      </p:sp>
      <p:grpSp>
        <p:nvGrpSpPr>
          <p:cNvPr id="62" name="Группа 61">
            <a:extLst>
              <a:ext uri="{FF2B5EF4-FFF2-40B4-BE49-F238E27FC236}">
                <a16:creationId xmlns:a16="http://schemas.microsoft.com/office/drawing/2014/main" id="{5CD33082-8706-49AA-81E4-254C8A41A879}"/>
              </a:ext>
            </a:extLst>
          </p:cNvPr>
          <p:cNvGrpSpPr/>
          <p:nvPr/>
        </p:nvGrpSpPr>
        <p:grpSpPr>
          <a:xfrm>
            <a:off x="6910396" y="2483146"/>
            <a:ext cx="4258058" cy="3427680"/>
            <a:chOff x="6736082" y="2672080"/>
            <a:chExt cx="4258058" cy="3427680"/>
          </a:xfrm>
        </p:grpSpPr>
        <p:grpSp>
          <p:nvGrpSpPr>
            <p:cNvPr id="22" name="Группа 21">
              <a:extLst>
                <a:ext uri="{FF2B5EF4-FFF2-40B4-BE49-F238E27FC236}">
                  <a16:creationId xmlns:a16="http://schemas.microsoft.com/office/drawing/2014/main" id="{B6784047-310F-4D81-875A-490AD89F7B8A}"/>
                </a:ext>
              </a:extLst>
            </p:cNvPr>
            <p:cNvGrpSpPr/>
            <p:nvPr/>
          </p:nvGrpSpPr>
          <p:grpSpPr>
            <a:xfrm>
              <a:off x="6736082" y="2672080"/>
              <a:ext cx="4258058" cy="3427680"/>
              <a:chOff x="984502" y="3159760"/>
              <a:chExt cx="4258058" cy="3427680"/>
            </a:xfrm>
          </p:grpSpPr>
          <p:cxnSp>
            <p:nvCxnSpPr>
              <p:cNvPr id="23" name="Прямая соединительная линия 22">
                <a:extLst>
                  <a:ext uri="{FF2B5EF4-FFF2-40B4-BE49-F238E27FC236}">
                    <a16:creationId xmlns:a16="http://schemas.microsoft.com/office/drawing/2014/main" id="{DE62D5AC-8FAD-4FE0-82EB-E6BF50553134}"/>
                  </a:ext>
                </a:extLst>
              </p:cNvPr>
              <p:cNvCxnSpPr/>
              <p:nvPr/>
            </p:nvCxnSpPr>
            <p:spPr>
              <a:xfrm>
                <a:off x="1005840" y="4541520"/>
                <a:ext cx="423672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4" name="Прямая соединительная линия 23">
                <a:extLst>
                  <a:ext uri="{FF2B5EF4-FFF2-40B4-BE49-F238E27FC236}">
                    <a16:creationId xmlns:a16="http://schemas.microsoft.com/office/drawing/2014/main" id="{13439A09-5A00-4ACA-8447-EE5BEA8A8FEC}"/>
                  </a:ext>
                </a:extLst>
              </p:cNvPr>
              <p:cNvCxnSpPr/>
              <p:nvPr/>
            </p:nvCxnSpPr>
            <p:spPr>
              <a:xfrm>
                <a:off x="1534160" y="3159760"/>
                <a:ext cx="1493520" cy="138176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>
                <a:extLst>
                  <a:ext uri="{FF2B5EF4-FFF2-40B4-BE49-F238E27FC236}">
                    <a16:creationId xmlns:a16="http://schemas.microsoft.com/office/drawing/2014/main" id="{5798DD5A-1E3F-47B5-898D-1BE240B83FEB}"/>
                  </a:ext>
                </a:extLst>
              </p:cNvPr>
              <p:cNvCxnSpPr/>
              <p:nvPr/>
            </p:nvCxnSpPr>
            <p:spPr>
              <a:xfrm flipV="1">
                <a:off x="3027680" y="3159760"/>
                <a:ext cx="1422400" cy="138176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>
                <a:extLst>
                  <a:ext uri="{FF2B5EF4-FFF2-40B4-BE49-F238E27FC236}">
                    <a16:creationId xmlns:a16="http://schemas.microsoft.com/office/drawing/2014/main" id="{61B5ED01-491A-4F5C-819E-DFFD3C1149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27680" y="4541520"/>
                <a:ext cx="685800" cy="204592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>
                <a:extLst>
                  <a:ext uri="{FF2B5EF4-FFF2-40B4-BE49-F238E27FC236}">
                    <a16:creationId xmlns:a16="http://schemas.microsoft.com/office/drawing/2014/main" id="{1E970DBD-F34B-4402-A5F5-221140A7E24E}"/>
                  </a:ext>
                </a:extLst>
              </p:cNvPr>
              <p:cNvCxnSpPr/>
              <p:nvPr/>
            </p:nvCxnSpPr>
            <p:spPr>
              <a:xfrm>
                <a:off x="3027680" y="3159760"/>
                <a:ext cx="0" cy="28244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8" name="Дуга 27">
                <a:extLst>
                  <a:ext uri="{FF2B5EF4-FFF2-40B4-BE49-F238E27FC236}">
                    <a16:creationId xmlns:a16="http://schemas.microsoft.com/office/drawing/2014/main" id="{50E5AF2D-E9D2-491C-9DF6-5E8509A5D863}"/>
                  </a:ext>
                </a:extLst>
              </p:cNvPr>
              <p:cNvSpPr/>
              <p:nvPr/>
            </p:nvSpPr>
            <p:spPr>
              <a:xfrm>
                <a:off x="2575560" y="3992881"/>
                <a:ext cx="883920" cy="833119"/>
              </a:xfrm>
              <a:prstGeom prst="arc">
                <a:avLst>
                  <a:gd name="adj1" fmla="val 12651654"/>
                  <a:gd name="adj2" fmla="val 16235078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9" name="Дуга 28">
                <a:extLst>
                  <a:ext uri="{FF2B5EF4-FFF2-40B4-BE49-F238E27FC236}">
                    <a16:creationId xmlns:a16="http://schemas.microsoft.com/office/drawing/2014/main" id="{9C5451FB-6DE8-4E58-8F6F-1C0DA9012A96}"/>
                  </a:ext>
                </a:extLst>
              </p:cNvPr>
              <p:cNvSpPr/>
              <p:nvPr/>
            </p:nvSpPr>
            <p:spPr>
              <a:xfrm rot="3319391">
                <a:off x="2628000" y="4014000"/>
                <a:ext cx="883920" cy="833119"/>
              </a:xfrm>
              <a:prstGeom prst="arc">
                <a:avLst>
                  <a:gd name="adj1" fmla="val 12651654"/>
                  <a:gd name="adj2" fmla="val 16235078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Дуга 29">
                <a:extLst>
                  <a:ext uri="{FF2B5EF4-FFF2-40B4-BE49-F238E27FC236}">
                    <a16:creationId xmlns:a16="http://schemas.microsoft.com/office/drawing/2014/main" id="{F7A57D88-170F-41AA-800B-BC08072BF8C9}"/>
                  </a:ext>
                </a:extLst>
              </p:cNvPr>
              <p:cNvSpPr/>
              <p:nvPr/>
            </p:nvSpPr>
            <p:spPr>
              <a:xfrm>
                <a:off x="2526060" y="4510535"/>
                <a:ext cx="1019780" cy="956488"/>
              </a:xfrm>
              <a:prstGeom prst="arc">
                <a:avLst>
                  <a:gd name="adj1" fmla="val 3374006"/>
                  <a:gd name="adj2" fmla="val 5435078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4C24CB03-5A25-47BD-839A-34D6461995C4}"/>
                      </a:ext>
                    </a:extLst>
                  </p:cNvPr>
                  <p:cNvSpPr txBox="1"/>
                  <p:nvPr/>
                </p:nvSpPr>
                <p:spPr>
                  <a:xfrm>
                    <a:off x="990465" y="4082504"/>
                    <a:ext cx="318870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ru-RU" sz="2000" dirty="0"/>
                  </a:p>
                </p:txBody>
              </p:sp>
            </mc:Choice>
            <mc:Fallback xmlns="">
              <p:sp>
                <p:nvSpPr>
                  <p:cNvPr id="31" name="TextBox 30">
                    <a:extLst>
                      <a:ext uri="{FF2B5EF4-FFF2-40B4-BE49-F238E27FC236}">
                        <a16:creationId xmlns:a16="http://schemas.microsoft.com/office/drawing/2014/main" id="{4C24CB03-5A25-47BD-839A-34D6461995C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0465" y="4082504"/>
                    <a:ext cx="318870" cy="30777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11538" r="-7692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896841E8-05EB-474F-92C6-C6A2E2D3AE3D}"/>
                      </a:ext>
                    </a:extLst>
                  </p:cNvPr>
                  <p:cNvSpPr txBox="1"/>
                  <p:nvPr/>
                </p:nvSpPr>
                <p:spPr>
                  <a:xfrm>
                    <a:off x="984502" y="4672111"/>
                    <a:ext cx="324833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ru-RU" sz="2000" dirty="0"/>
                  </a:p>
                </p:txBody>
              </p:sp>
            </mc:Choice>
            <mc:Fallback xmlns="">
              <p:sp>
                <p:nvSpPr>
                  <p:cNvPr id="32" name="TextBox 31">
                    <a:extLst>
                      <a:ext uri="{FF2B5EF4-FFF2-40B4-BE49-F238E27FC236}">
                        <a16:creationId xmlns:a16="http://schemas.microsoft.com/office/drawing/2014/main" id="{896841E8-05EB-474F-92C6-C6A2E2D3AE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4502" y="4672111"/>
                    <a:ext cx="324833" cy="30777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11321" r="-7547" b="-15686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4CFCFA88-368B-47B3-BF6C-9AA0FBC4473C}"/>
                      </a:ext>
                    </a:extLst>
                  </p:cNvPr>
                  <p:cNvSpPr txBox="1"/>
                  <p:nvPr/>
                </p:nvSpPr>
                <p:spPr>
                  <a:xfrm>
                    <a:off x="2595881" y="3685103"/>
                    <a:ext cx="219354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oMath>
                      </m:oMathPara>
                    </a14:m>
                    <a:endParaRPr lang="ru-RU" sz="2000" dirty="0"/>
                  </a:p>
                </p:txBody>
              </p:sp>
            </mc:Choice>
            <mc:Fallback xmlns="">
              <p:sp>
                <p:nvSpPr>
                  <p:cNvPr id="33" name="TextBox 32">
                    <a:extLst>
                      <a:ext uri="{FF2B5EF4-FFF2-40B4-BE49-F238E27FC236}">
                        <a16:creationId xmlns:a16="http://schemas.microsoft.com/office/drawing/2014/main" id="{4CFCFA88-368B-47B3-BF6C-9AA0FBC4473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95881" y="3685103"/>
                    <a:ext cx="219354" cy="30777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6667" r="-11111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FB33F137-16F5-4DAB-B7B6-3A4DC0F0A27B}"/>
                      </a:ext>
                    </a:extLst>
                  </p:cNvPr>
                  <p:cNvSpPr txBox="1"/>
                  <p:nvPr/>
                </p:nvSpPr>
                <p:spPr>
                  <a:xfrm>
                    <a:off x="3207169" y="3685102"/>
                    <a:ext cx="277320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ru-RU" sz="2000" dirty="0"/>
                  </a:p>
                </p:txBody>
              </p:sp>
            </mc:Choice>
            <mc:Fallback xmlns="">
              <p:sp>
                <p:nvSpPr>
                  <p:cNvPr id="34" name="TextBox 33">
                    <a:extLst>
                      <a:ext uri="{FF2B5EF4-FFF2-40B4-BE49-F238E27FC236}">
                        <a16:creationId xmlns:a16="http://schemas.microsoft.com/office/drawing/2014/main" id="{FB33F137-16F5-4DAB-B7B6-3A4DC0F0A27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7169" y="3685102"/>
                    <a:ext cx="277320" cy="30777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0870" t="-4000" r="-26087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76F01D97-504F-4D77-9145-4B36E2763CB3}"/>
                      </a:ext>
                    </a:extLst>
                  </p:cNvPr>
                  <p:cNvSpPr txBox="1"/>
                  <p:nvPr/>
                </p:nvSpPr>
                <p:spPr>
                  <a:xfrm>
                    <a:off x="3096690" y="5581903"/>
                    <a:ext cx="220958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oMath>
                      </m:oMathPara>
                    </a14:m>
                    <a:endParaRPr lang="ru-RU" sz="2000" dirty="0"/>
                  </a:p>
                </p:txBody>
              </p:sp>
            </mc:Choice>
            <mc:Fallback xmlns="">
              <p:sp>
                <p:nvSpPr>
                  <p:cNvPr id="35" name="TextBox 34">
                    <a:extLst>
                      <a:ext uri="{FF2B5EF4-FFF2-40B4-BE49-F238E27FC236}">
                        <a16:creationId xmlns:a16="http://schemas.microsoft.com/office/drawing/2014/main" id="{76F01D97-504F-4D77-9145-4B36E2763CB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96690" y="5581903"/>
                    <a:ext cx="220958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38889" r="-38889" b="-34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cxnSp>
          <p:nvCxnSpPr>
            <p:cNvPr id="50" name="Прямая со стрелкой 49">
              <a:extLst>
                <a:ext uri="{FF2B5EF4-FFF2-40B4-BE49-F238E27FC236}">
                  <a16:creationId xmlns:a16="http://schemas.microsoft.com/office/drawing/2014/main" id="{792D1EC5-7D44-450B-BDF8-474171396B83}"/>
                </a:ext>
              </a:extLst>
            </p:cNvPr>
            <p:cNvCxnSpPr/>
            <p:nvPr/>
          </p:nvCxnSpPr>
          <p:spPr>
            <a:xfrm flipV="1">
              <a:off x="7337631" y="2691298"/>
              <a:ext cx="284480" cy="30845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>
              <a:extLst>
                <a:ext uri="{FF2B5EF4-FFF2-40B4-BE49-F238E27FC236}">
                  <a16:creationId xmlns:a16="http://schemas.microsoft.com/office/drawing/2014/main" id="{5BB94EB6-1CAD-46BD-A179-C361C5CA6608}"/>
                </a:ext>
              </a:extLst>
            </p:cNvPr>
            <p:cNvCxnSpPr/>
            <p:nvPr/>
          </p:nvCxnSpPr>
          <p:spPr>
            <a:xfrm flipV="1">
              <a:off x="7586094" y="2910819"/>
              <a:ext cx="284480" cy="30845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2" name="Прямая со стрелкой 51">
              <a:extLst>
                <a:ext uri="{FF2B5EF4-FFF2-40B4-BE49-F238E27FC236}">
                  <a16:creationId xmlns:a16="http://schemas.microsoft.com/office/drawing/2014/main" id="{05F93AD9-E84E-417F-BD5C-D730307F778F}"/>
                </a:ext>
              </a:extLst>
            </p:cNvPr>
            <p:cNvCxnSpPr/>
            <p:nvPr/>
          </p:nvCxnSpPr>
          <p:spPr>
            <a:xfrm flipV="1">
              <a:off x="7843520" y="3178329"/>
              <a:ext cx="284480" cy="30845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>
              <a:extLst>
                <a:ext uri="{FF2B5EF4-FFF2-40B4-BE49-F238E27FC236}">
                  <a16:creationId xmlns:a16="http://schemas.microsoft.com/office/drawing/2014/main" id="{7E13A887-BEA8-410C-8D43-63CCC5EAFF2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877761" y="2676003"/>
              <a:ext cx="323899" cy="34226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>
              <a:extLst>
                <a:ext uri="{FF2B5EF4-FFF2-40B4-BE49-F238E27FC236}">
                  <a16:creationId xmlns:a16="http://schemas.microsoft.com/office/drawing/2014/main" id="{9E9EF85C-46B4-4113-A1A0-83638289EDC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637239" y="2908385"/>
              <a:ext cx="323899" cy="34226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6" name="Прямая со стрелкой 55">
              <a:extLst>
                <a:ext uri="{FF2B5EF4-FFF2-40B4-BE49-F238E27FC236}">
                  <a16:creationId xmlns:a16="http://schemas.microsoft.com/office/drawing/2014/main" id="{36A87BDF-A430-45AB-A33C-F4502849B97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9390548" y="3153027"/>
              <a:ext cx="323899" cy="34226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>
              <a:extLst>
                <a:ext uri="{FF2B5EF4-FFF2-40B4-BE49-F238E27FC236}">
                  <a16:creationId xmlns:a16="http://schemas.microsoft.com/office/drawing/2014/main" id="{FFF275F4-5113-4328-9066-3D2EE3CBF9F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82330" y="5250172"/>
              <a:ext cx="470678" cy="14342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9" name="Прямая со стрелкой 58">
              <a:extLst>
                <a:ext uri="{FF2B5EF4-FFF2-40B4-BE49-F238E27FC236}">
                  <a16:creationId xmlns:a16="http://schemas.microsoft.com/office/drawing/2014/main" id="{C96DA272-519F-4F2C-8B0A-01FD82C87C5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81819" y="5554587"/>
              <a:ext cx="470678" cy="14342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0" name="Прямая со стрелкой 59">
              <a:extLst>
                <a:ext uri="{FF2B5EF4-FFF2-40B4-BE49-F238E27FC236}">
                  <a16:creationId xmlns:a16="http://schemas.microsoft.com/office/drawing/2014/main" id="{7015E287-BD6D-4CAF-BA2C-C061B278475A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180221" y="5859002"/>
              <a:ext cx="470678" cy="143422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Группа 66">
            <a:extLst>
              <a:ext uri="{FF2B5EF4-FFF2-40B4-BE49-F238E27FC236}">
                <a16:creationId xmlns:a16="http://schemas.microsoft.com/office/drawing/2014/main" id="{7E021BFD-EB6C-4A5B-BFF1-BD9310A3149E}"/>
              </a:ext>
            </a:extLst>
          </p:cNvPr>
          <p:cNvGrpSpPr/>
          <p:nvPr/>
        </p:nvGrpSpPr>
        <p:grpSpPr>
          <a:xfrm>
            <a:off x="989279" y="2396705"/>
            <a:ext cx="4292327" cy="3534008"/>
            <a:chOff x="1197862" y="2565752"/>
            <a:chExt cx="4292327" cy="3534008"/>
          </a:xfrm>
        </p:grpSpPr>
        <p:grpSp>
          <p:nvGrpSpPr>
            <p:cNvPr id="21" name="Группа 20">
              <a:extLst>
                <a:ext uri="{FF2B5EF4-FFF2-40B4-BE49-F238E27FC236}">
                  <a16:creationId xmlns:a16="http://schemas.microsoft.com/office/drawing/2014/main" id="{57444B70-07CC-468B-BC4C-2B6CD6B3EDB7}"/>
                </a:ext>
              </a:extLst>
            </p:cNvPr>
            <p:cNvGrpSpPr/>
            <p:nvPr/>
          </p:nvGrpSpPr>
          <p:grpSpPr>
            <a:xfrm>
              <a:off x="1197862" y="2672080"/>
              <a:ext cx="4258058" cy="3427680"/>
              <a:chOff x="984502" y="3159760"/>
              <a:chExt cx="4258058" cy="3427680"/>
            </a:xfrm>
          </p:grpSpPr>
          <p:cxnSp>
            <p:nvCxnSpPr>
              <p:cNvPr id="4" name="Прямая соединительная линия 3">
                <a:extLst>
                  <a:ext uri="{FF2B5EF4-FFF2-40B4-BE49-F238E27FC236}">
                    <a16:creationId xmlns:a16="http://schemas.microsoft.com/office/drawing/2014/main" id="{AFE5A8A0-F5E9-4B28-92B2-1CE687DDA4E2}"/>
                  </a:ext>
                </a:extLst>
              </p:cNvPr>
              <p:cNvCxnSpPr/>
              <p:nvPr/>
            </p:nvCxnSpPr>
            <p:spPr>
              <a:xfrm>
                <a:off x="1005840" y="4541520"/>
                <a:ext cx="423672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Прямая соединительная линия 5">
                <a:extLst>
                  <a:ext uri="{FF2B5EF4-FFF2-40B4-BE49-F238E27FC236}">
                    <a16:creationId xmlns:a16="http://schemas.microsoft.com/office/drawing/2014/main" id="{7FBE607A-1F06-4625-B715-156460C05278}"/>
                  </a:ext>
                </a:extLst>
              </p:cNvPr>
              <p:cNvCxnSpPr/>
              <p:nvPr/>
            </p:nvCxnSpPr>
            <p:spPr>
              <a:xfrm>
                <a:off x="1534160" y="3159760"/>
                <a:ext cx="1493520" cy="138176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>
                <a:extLst>
                  <a:ext uri="{FF2B5EF4-FFF2-40B4-BE49-F238E27FC236}">
                    <a16:creationId xmlns:a16="http://schemas.microsoft.com/office/drawing/2014/main" id="{3DD8C370-0880-438D-ACCB-296D58142E4A}"/>
                  </a:ext>
                </a:extLst>
              </p:cNvPr>
              <p:cNvCxnSpPr/>
              <p:nvPr/>
            </p:nvCxnSpPr>
            <p:spPr>
              <a:xfrm flipV="1">
                <a:off x="3027680" y="3159760"/>
                <a:ext cx="1422400" cy="138176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>
                <a:extLst>
                  <a:ext uri="{FF2B5EF4-FFF2-40B4-BE49-F238E27FC236}">
                    <a16:creationId xmlns:a16="http://schemas.microsoft.com/office/drawing/2014/main" id="{47E19661-19D8-4C7D-B6C3-1A795583BE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027680" y="4541520"/>
                <a:ext cx="685800" cy="204592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>
                <a:extLst>
                  <a:ext uri="{FF2B5EF4-FFF2-40B4-BE49-F238E27FC236}">
                    <a16:creationId xmlns:a16="http://schemas.microsoft.com/office/drawing/2014/main" id="{D257709D-923B-4882-82BB-93F07AF62747}"/>
                  </a:ext>
                </a:extLst>
              </p:cNvPr>
              <p:cNvCxnSpPr/>
              <p:nvPr/>
            </p:nvCxnSpPr>
            <p:spPr>
              <a:xfrm>
                <a:off x="3027680" y="3159760"/>
                <a:ext cx="0" cy="28244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Дуга 12">
                <a:extLst>
                  <a:ext uri="{FF2B5EF4-FFF2-40B4-BE49-F238E27FC236}">
                    <a16:creationId xmlns:a16="http://schemas.microsoft.com/office/drawing/2014/main" id="{DDCEEA3C-FAC8-4466-B2BA-81616D796AA6}"/>
                  </a:ext>
                </a:extLst>
              </p:cNvPr>
              <p:cNvSpPr/>
              <p:nvPr/>
            </p:nvSpPr>
            <p:spPr>
              <a:xfrm>
                <a:off x="2575560" y="3992881"/>
                <a:ext cx="883920" cy="833119"/>
              </a:xfrm>
              <a:prstGeom prst="arc">
                <a:avLst>
                  <a:gd name="adj1" fmla="val 12651654"/>
                  <a:gd name="adj2" fmla="val 16235078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4" name="Дуга 13">
                <a:extLst>
                  <a:ext uri="{FF2B5EF4-FFF2-40B4-BE49-F238E27FC236}">
                    <a16:creationId xmlns:a16="http://schemas.microsoft.com/office/drawing/2014/main" id="{840C2B31-D64A-4113-A4F9-FBF7BC70FC5C}"/>
                  </a:ext>
                </a:extLst>
              </p:cNvPr>
              <p:cNvSpPr/>
              <p:nvPr/>
            </p:nvSpPr>
            <p:spPr>
              <a:xfrm rot="3319391">
                <a:off x="2628000" y="4014000"/>
                <a:ext cx="883920" cy="833119"/>
              </a:xfrm>
              <a:prstGeom prst="arc">
                <a:avLst>
                  <a:gd name="adj1" fmla="val 12651654"/>
                  <a:gd name="adj2" fmla="val 16235078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15" name="Дуга 14">
                <a:extLst>
                  <a:ext uri="{FF2B5EF4-FFF2-40B4-BE49-F238E27FC236}">
                    <a16:creationId xmlns:a16="http://schemas.microsoft.com/office/drawing/2014/main" id="{BFD9A798-1F52-4B2D-887F-6350E3252D99}"/>
                  </a:ext>
                </a:extLst>
              </p:cNvPr>
              <p:cNvSpPr/>
              <p:nvPr/>
            </p:nvSpPr>
            <p:spPr>
              <a:xfrm>
                <a:off x="2526060" y="4510535"/>
                <a:ext cx="1019780" cy="956488"/>
              </a:xfrm>
              <a:prstGeom prst="arc">
                <a:avLst>
                  <a:gd name="adj1" fmla="val 3374006"/>
                  <a:gd name="adj2" fmla="val 5435078"/>
                </a:avLst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81F3052B-A081-4B8E-B4C3-DCB396DE0424}"/>
                      </a:ext>
                    </a:extLst>
                  </p:cNvPr>
                  <p:cNvSpPr txBox="1"/>
                  <p:nvPr/>
                </p:nvSpPr>
                <p:spPr>
                  <a:xfrm>
                    <a:off x="990465" y="4082504"/>
                    <a:ext cx="318870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oMath>
                      </m:oMathPara>
                    </a14:m>
                    <a:endParaRPr lang="ru-RU" sz="2000" dirty="0"/>
                  </a:p>
                </p:txBody>
              </p:sp>
            </mc:Choice>
            <mc:Fallback xmlns="">
              <p:sp>
                <p:nvSpPr>
                  <p:cNvPr id="16" name="TextBox 15">
                    <a:extLst>
                      <a:ext uri="{FF2B5EF4-FFF2-40B4-BE49-F238E27FC236}">
                        <a16:creationId xmlns:a16="http://schemas.microsoft.com/office/drawing/2014/main" id="{81F3052B-A081-4B8E-B4C3-DCB396DE042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90465" y="4082504"/>
                    <a:ext cx="318870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9434" r="-5660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7524ECAF-856D-49CE-8BDD-7AE7F026AEE9}"/>
                      </a:ext>
                    </a:extLst>
                  </p:cNvPr>
                  <p:cNvSpPr txBox="1"/>
                  <p:nvPr/>
                </p:nvSpPr>
                <p:spPr>
                  <a:xfrm>
                    <a:off x="984502" y="4672111"/>
                    <a:ext cx="324833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sSub>
                            <m:sSubPr>
                              <m:ctrlPr>
                                <a:rPr lang="ru-RU" sz="200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oMath>
                      </m:oMathPara>
                    </a14:m>
                    <a:endParaRPr lang="ru-RU" sz="2000" dirty="0"/>
                  </a:p>
                </p:txBody>
              </p:sp>
            </mc:Choice>
            <mc:Fallback xmlns="">
              <p:sp>
                <p:nvSpPr>
                  <p:cNvPr id="17" name="TextBox 16">
                    <a:extLst>
                      <a:ext uri="{FF2B5EF4-FFF2-40B4-BE49-F238E27FC236}">
                        <a16:creationId xmlns:a16="http://schemas.microsoft.com/office/drawing/2014/main" id="{7524ECAF-856D-49CE-8BDD-7AE7F026AEE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984502" y="4672111"/>
                    <a:ext cx="324833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9259" r="-7407" b="-16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8ECAF08E-0E39-49E8-BA46-98F53F0BEEF5}"/>
                      </a:ext>
                    </a:extLst>
                  </p:cNvPr>
                  <p:cNvSpPr txBox="1"/>
                  <p:nvPr/>
                </p:nvSpPr>
                <p:spPr>
                  <a:xfrm>
                    <a:off x="2595881" y="3685103"/>
                    <a:ext cx="219354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oMath>
                      </m:oMathPara>
                    </a14:m>
                    <a:endParaRPr lang="ru-RU" sz="2000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8ECAF08E-0E39-49E8-BA46-98F53F0BEEF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595881" y="3685103"/>
                    <a:ext cx="219354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6667" r="-11111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100DE677-7B03-4C82-BA6C-4CE3E07AE47D}"/>
                      </a:ext>
                    </a:extLst>
                  </p:cNvPr>
                  <p:cNvSpPr txBox="1"/>
                  <p:nvPr/>
                </p:nvSpPr>
                <p:spPr>
                  <a:xfrm>
                    <a:off x="3207169" y="3685102"/>
                    <a:ext cx="277320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′</m:t>
                          </m:r>
                        </m:oMath>
                      </m:oMathPara>
                    </a14:m>
                    <a:endParaRPr lang="ru-RU" sz="2000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100DE677-7B03-4C82-BA6C-4CE3E07AE47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207169" y="3685102"/>
                    <a:ext cx="277320" cy="30777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3333" t="-4000" r="-26667" b="-10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76095565-C386-4420-BAB2-BBD1E76C034E}"/>
                      </a:ext>
                    </a:extLst>
                  </p:cNvPr>
                  <p:cNvSpPr txBox="1"/>
                  <p:nvPr/>
                </p:nvSpPr>
                <p:spPr>
                  <a:xfrm>
                    <a:off x="3096690" y="5581903"/>
                    <a:ext cx="220958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sz="200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𝛽</m:t>
                          </m:r>
                        </m:oMath>
                      </m:oMathPara>
                    </a14:m>
                    <a:endParaRPr lang="ru-RU" sz="2000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76095565-C386-4420-BAB2-BBD1E76C034E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096690" y="5581903"/>
                    <a:ext cx="220958" cy="307777"/>
                  </a:xfrm>
                  <a:prstGeom prst="rect">
                    <a:avLst/>
                  </a:prstGeom>
                  <a:blipFill>
                    <a:blip r:embed="rId11"/>
                    <a:stretch>
                      <a:fillRect l="-41667" r="-36111" b="-34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6" name="Овал 35">
              <a:extLst>
                <a:ext uri="{FF2B5EF4-FFF2-40B4-BE49-F238E27FC236}">
                  <a16:creationId xmlns:a16="http://schemas.microsoft.com/office/drawing/2014/main" id="{A913A4F9-D70F-47D3-925A-7DDA7734B71B}"/>
                </a:ext>
              </a:extLst>
            </p:cNvPr>
            <p:cNvSpPr/>
            <p:nvPr/>
          </p:nvSpPr>
          <p:spPr>
            <a:xfrm>
              <a:off x="1922240" y="2845524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7" name="Овал 36">
              <a:extLst>
                <a:ext uri="{FF2B5EF4-FFF2-40B4-BE49-F238E27FC236}">
                  <a16:creationId xmlns:a16="http://schemas.microsoft.com/office/drawing/2014/main" id="{E3E79F3D-00DC-47A5-BDA7-5DE23F9578A1}"/>
                </a:ext>
              </a:extLst>
            </p:cNvPr>
            <p:cNvSpPr/>
            <p:nvPr/>
          </p:nvSpPr>
          <p:spPr>
            <a:xfrm>
              <a:off x="2203352" y="3101483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Овал 37">
              <a:extLst>
                <a:ext uri="{FF2B5EF4-FFF2-40B4-BE49-F238E27FC236}">
                  <a16:creationId xmlns:a16="http://schemas.microsoft.com/office/drawing/2014/main" id="{27C4CBF1-D0A5-493C-83B6-A170CC2A8B47}"/>
                </a:ext>
              </a:extLst>
            </p:cNvPr>
            <p:cNvSpPr/>
            <p:nvPr/>
          </p:nvSpPr>
          <p:spPr>
            <a:xfrm>
              <a:off x="2446720" y="3335462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EC85C4C6-C035-4044-96B8-ACE8E931FDE1}"/>
                </a:ext>
              </a:extLst>
            </p:cNvPr>
            <p:cNvSpPr/>
            <p:nvPr/>
          </p:nvSpPr>
          <p:spPr>
            <a:xfrm>
              <a:off x="3852000" y="3342640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0" name="Овал 39">
              <a:extLst>
                <a:ext uri="{FF2B5EF4-FFF2-40B4-BE49-F238E27FC236}">
                  <a16:creationId xmlns:a16="http://schemas.microsoft.com/office/drawing/2014/main" id="{DD44C0A6-0858-4053-81B7-096C5270CB89}"/>
                </a:ext>
              </a:extLst>
            </p:cNvPr>
            <p:cNvSpPr/>
            <p:nvPr/>
          </p:nvSpPr>
          <p:spPr>
            <a:xfrm>
              <a:off x="4128820" y="3073981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1" name="Овал 40">
              <a:extLst>
                <a:ext uri="{FF2B5EF4-FFF2-40B4-BE49-F238E27FC236}">
                  <a16:creationId xmlns:a16="http://schemas.microsoft.com/office/drawing/2014/main" id="{9F3DA2D2-39EA-4493-B125-0BD8A2974C2F}"/>
                </a:ext>
              </a:extLst>
            </p:cNvPr>
            <p:cNvSpPr/>
            <p:nvPr/>
          </p:nvSpPr>
          <p:spPr>
            <a:xfrm>
              <a:off x="4394080" y="2819529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2" name="Овал 41">
              <a:extLst>
                <a:ext uri="{FF2B5EF4-FFF2-40B4-BE49-F238E27FC236}">
                  <a16:creationId xmlns:a16="http://schemas.microsoft.com/office/drawing/2014/main" id="{0D25363A-7493-4A77-AB17-D9B1BBF1188B}"/>
                </a:ext>
              </a:extLst>
            </p:cNvPr>
            <p:cNvSpPr/>
            <p:nvPr/>
          </p:nvSpPr>
          <p:spPr>
            <a:xfrm>
              <a:off x="3810368" y="5817097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4" name="Овал 43">
              <a:extLst>
                <a:ext uri="{FF2B5EF4-FFF2-40B4-BE49-F238E27FC236}">
                  <a16:creationId xmlns:a16="http://schemas.microsoft.com/office/drawing/2014/main" id="{0E6B1D25-8693-48AE-9583-E28C4BB15EAD}"/>
                </a:ext>
              </a:extLst>
            </p:cNvPr>
            <p:cNvSpPr/>
            <p:nvPr/>
          </p:nvSpPr>
          <p:spPr>
            <a:xfrm>
              <a:off x="3569300" y="5123017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5" name="Овал 44">
              <a:extLst>
                <a:ext uri="{FF2B5EF4-FFF2-40B4-BE49-F238E27FC236}">
                  <a16:creationId xmlns:a16="http://schemas.microsoft.com/office/drawing/2014/main" id="{2DD29DC9-A3FA-4D47-BEE2-46FCD2A8066F}"/>
                </a:ext>
              </a:extLst>
            </p:cNvPr>
            <p:cNvSpPr/>
            <p:nvPr/>
          </p:nvSpPr>
          <p:spPr>
            <a:xfrm>
              <a:off x="3692221" y="5459577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E0B7A103-357E-4BCE-A56B-F8B880F9A3AE}"/>
                    </a:ext>
                  </a:extLst>
                </p:cNvPr>
                <p:cNvSpPr txBox="1"/>
                <p:nvPr/>
              </p:nvSpPr>
              <p:spPr>
                <a:xfrm>
                  <a:off x="5288467" y="4094479"/>
                  <a:ext cx="20172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E0B7A103-357E-4BCE-A56B-F8B880F9A3A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288467" y="4094479"/>
                  <a:ext cx="201722" cy="307777"/>
                </a:xfrm>
                <a:prstGeom prst="rect">
                  <a:avLst/>
                </a:prstGeom>
                <a:blipFill>
                  <a:blip r:embed="rId12"/>
                  <a:stretch>
                    <a:fillRect l="-15152" r="-1515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BF851BBE-0B53-4AA2-9338-1880C63AE58F}"/>
                    </a:ext>
                  </a:extLst>
                </p:cNvPr>
                <p:cNvSpPr txBox="1"/>
                <p:nvPr/>
              </p:nvSpPr>
              <p:spPr>
                <a:xfrm>
                  <a:off x="2958382" y="2565752"/>
                  <a:ext cx="206339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64" name="TextBox 63">
                  <a:extLst>
                    <a:ext uri="{FF2B5EF4-FFF2-40B4-BE49-F238E27FC236}">
                      <a16:creationId xmlns:a16="http://schemas.microsoft.com/office/drawing/2014/main" id="{BF851BBE-0B53-4AA2-9338-1880C63AE5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8382" y="2565752"/>
                  <a:ext cx="206339" cy="307777"/>
                </a:xfrm>
                <a:prstGeom prst="rect">
                  <a:avLst/>
                </a:prstGeom>
                <a:blipFill>
                  <a:blip r:embed="rId13"/>
                  <a:stretch>
                    <a:fillRect l="-29412" r="-29412" b="-2352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65" name="Овал 64">
              <a:extLst>
                <a:ext uri="{FF2B5EF4-FFF2-40B4-BE49-F238E27FC236}">
                  <a16:creationId xmlns:a16="http://schemas.microsoft.com/office/drawing/2014/main" id="{4C25296F-E9B6-462C-AF4E-2DC19C32BC21}"/>
                </a:ext>
              </a:extLst>
            </p:cNvPr>
            <p:cNvSpPr/>
            <p:nvPr/>
          </p:nvSpPr>
          <p:spPr>
            <a:xfrm>
              <a:off x="3186000" y="3996000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65AF91E4-A2DB-41C6-B743-6D2C976761B3}"/>
                    </a:ext>
                  </a:extLst>
                </p:cNvPr>
                <p:cNvSpPr txBox="1"/>
                <p:nvPr/>
              </p:nvSpPr>
              <p:spPr>
                <a:xfrm>
                  <a:off x="2975440" y="4089104"/>
                  <a:ext cx="185500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66" name="TextBox 65">
                  <a:extLst>
                    <a:ext uri="{FF2B5EF4-FFF2-40B4-BE49-F238E27FC236}">
                      <a16:creationId xmlns:a16="http://schemas.microsoft.com/office/drawing/2014/main" id="{65AF91E4-A2DB-41C6-B743-6D2C976761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75440" y="4089104"/>
                  <a:ext cx="185500" cy="307777"/>
                </a:xfrm>
                <a:prstGeom prst="rect">
                  <a:avLst/>
                </a:prstGeom>
                <a:blipFill>
                  <a:blip r:embed="rId14"/>
                  <a:stretch>
                    <a:fillRect l="-20000" r="-1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4AA7C63-A2CC-4F09-8148-A37E61758EA4}"/>
                  </a:ext>
                </a:extLst>
              </p:cNvPr>
              <p:cNvSpPr txBox="1"/>
              <p:nvPr/>
            </p:nvSpPr>
            <p:spPr>
              <a:xfrm>
                <a:off x="989279" y="5930933"/>
                <a:ext cx="4328043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Падающая волна поляризована перпендикулярно плоскости падения</a:t>
                </a:r>
                <a:r>
                  <a:rPr lang="en-US" dirty="0"/>
                  <a:t>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en-US" dirty="0"/>
                  <a:t>)</a:t>
                </a:r>
                <a:endParaRPr lang="ru-RU" dirty="0"/>
              </a:p>
            </p:txBody>
          </p:sp>
        </mc:Choice>
        <mc:Fallback xmlns="">
          <p:sp>
            <p:nvSpPr>
              <p:cNvPr id="68" name="TextBox 67">
                <a:extLst>
                  <a:ext uri="{FF2B5EF4-FFF2-40B4-BE49-F238E27FC236}">
                    <a16:creationId xmlns:a16="http://schemas.microsoft.com/office/drawing/2014/main" id="{14AA7C63-A2CC-4F09-8148-A37E61758EA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89279" y="5930933"/>
                <a:ext cx="4328043" cy="646331"/>
              </a:xfrm>
              <a:prstGeom prst="rect">
                <a:avLst/>
              </a:prstGeom>
              <a:blipFill>
                <a:blip r:embed="rId15"/>
                <a:stretch>
                  <a:fillRect l="-1127" t="-5660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7254F1A-0BB0-4FAB-9921-5FE3D8021D87}"/>
                  </a:ext>
                </a:extLst>
              </p:cNvPr>
              <p:cNvSpPr txBox="1"/>
              <p:nvPr/>
            </p:nvSpPr>
            <p:spPr>
              <a:xfrm>
                <a:off x="7122956" y="5933601"/>
                <a:ext cx="3854276" cy="646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dirty="0"/>
                  <a:t>Падающая волна поляризована в плоскости падения (</a:t>
                </a:r>
                <a14:m>
                  <m:oMath xmlns:m="http://schemas.openxmlformats.org/officeDocument/2006/math">
                    <m:r>
                      <a:rPr lang="ru-RU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∥</m:t>
                    </m:r>
                  </m:oMath>
                </a14:m>
                <a:r>
                  <a:rPr lang="ru-RU" dirty="0"/>
                  <a:t>)</a:t>
                </a:r>
              </a:p>
            </p:txBody>
          </p:sp>
        </mc:Choice>
        <mc:Fallback xmlns="">
          <p:sp>
            <p:nvSpPr>
              <p:cNvPr id="69" name="TextBox 68">
                <a:extLst>
                  <a:ext uri="{FF2B5EF4-FFF2-40B4-BE49-F238E27FC236}">
                    <a16:creationId xmlns:a16="http://schemas.microsoft.com/office/drawing/2014/main" id="{87254F1A-0BB0-4FAB-9921-5FE3D8021D8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2956" y="5933601"/>
                <a:ext cx="3854276" cy="646331"/>
              </a:xfrm>
              <a:prstGeom prst="rect">
                <a:avLst/>
              </a:prstGeom>
              <a:blipFill>
                <a:blip r:embed="rId16"/>
                <a:stretch>
                  <a:fillRect l="-1264" t="-4717" b="-1415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7813244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F88828D-A4B3-434F-8723-202A9542CDBF}"/>
                  </a:ext>
                </a:extLst>
              </p:cNvPr>
              <p:cNvSpPr txBox="1"/>
              <p:nvPr/>
            </p:nvSpPr>
            <p:spPr>
              <a:xfrm>
                <a:off x="508000" y="701040"/>
                <a:ext cx="8869679" cy="83099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Граничные условия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: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границе непрерывны тангенциальные компоненты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𝑧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причем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𝐸𝑛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𝑐</m:t>
                    </m:r>
                  </m:oMath>
                </a14:m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2F88828D-A4B3-434F-8723-202A9542CDB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" y="701040"/>
                <a:ext cx="8869679" cy="830997"/>
              </a:xfrm>
              <a:prstGeom prst="rect">
                <a:avLst/>
              </a:prstGeom>
              <a:blipFill>
                <a:blip r:embed="rId2"/>
                <a:stretch>
                  <a:fillRect l="-1031" t="-5882" b="-16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790199C-6E14-46EB-9F7B-357C84F0F65D}"/>
                  </a:ext>
                </a:extLst>
              </p:cNvPr>
              <p:cNvSpPr txBox="1"/>
              <p:nvPr/>
            </p:nvSpPr>
            <p:spPr>
              <a:xfrm>
                <a:off x="508000" y="2042160"/>
                <a:ext cx="11541814" cy="248914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Поля волн на границе, случай (</a:t>
                </a:r>
                <a14:m>
                  <m:oMath xmlns:m="http://schemas.openxmlformats.org/officeDocument/2006/math">
                    <m:r>
                      <a:rPr lang="en-US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⊥</m:t>
                    </m:r>
                  </m:oMath>
                </a14:m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)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Падающая волна 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exp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den>
                    </m:f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exp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func>
                      </m:e>
                    </m:d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Отраженная волна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exp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</m:e>
                        </m:func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den>
                    </m:f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e>
                    </m:func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exp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  <m:sSub>
                              <m:sSubPr>
                                <m:ctrlP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400" i="1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1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𝛼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′</m:t>
                            </m:r>
                          </m:e>
                        </m:func>
                      </m:e>
                    </m:d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Преломленная волна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𝑧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m:rPr>
                        <m:sty m:val="p"/>
                      </m:rP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exp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  <m:sSub>
                              <m:sSub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func>
                      </m:e>
                    </m:d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𝐵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</m:sub>
                    </m:sSub>
                    <m:r>
                      <a:rPr lang="en-US" sz="24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sub>
                        </m:sSub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𝑐</m:t>
                        </m:r>
                      </m:den>
                    </m:f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func>
                    <m:r>
                      <m:rPr>
                        <m:sty m:val="p"/>
                      </m:rPr>
                      <a:rPr lang="en-US" sz="240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exp</m:t>
                    </m:r>
                    <m:d>
                      <m:d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𝑖</m:t>
                            </m:r>
                            <m:r>
                              <a:rPr lang="en-US" sz="24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  <m:sSub>
                              <m:sSubPr>
                                <m:ctrlPr>
                                  <a:rPr lang="en-US" sz="240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𝑐</m:t>
                            </m:r>
                          </m:den>
                        </m:f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𝑥</m:t>
                        </m:r>
                        <m:func>
                          <m:funcPr>
                            <m:ctrlPr>
                              <a:rPr lang="en-US" sz="2400" i="1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𝛽</m:t>
                            </m:r>
                          </m:e>
                        </m:func>
                      </m:e>
                    </m:d>
                  </m:oMath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E790199C-6E14-46EB-9F7B-357C84F0F6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" y="2042160"/>
                <a:ext cx="11541814" cy="2489143"/>
              </a:xfrm>
              <a:prstGeom prst="rect">
                <a:avLst/>
              </a:prstGeom>
              <a:blipFill>
                <a:blip r:embed="rId3"/>
                <a:stretch>
                  <a:fillRect l="-792" t="-19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34F7F4-DDFA-4E1A-B486-0B784FF1284B}"/>
                  </a:ext>
                </a:extLst>
              </p:cNvPr>
              <p:cNvSpPr txBox="1"/>
              <p:nvPr/>
            </p:nvSpPr>
            <p:spPr>
              <a:xfrm>
                <a:off x="508000" y="4531303"/>
                <a:ext cx="11094720" cy="18447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Условия сшивки 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0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den>
                          </m:f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func>
                            <m:func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′</m:t>
                          </m:r>
                        </m:e>
                      </m:d>
                      <m:r>
                        <a:rPr lang="ru-RU" sz="20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ru-RU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0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den>
                      </m:f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</m:func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func>
                        </m:e>
                      </m:d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den>
                      </m:f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sSup>
                            <m:sSup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  <m:sup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′</m:t>
                              </m:r>
                            </m:sup>
                          </m:sSup>
                        </m:e>
                      </m:func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1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sSup>
                                <m:sSup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𝛼</m:t>
                                  </m:r>
                                </m:e>
                                <m:sup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′</m:t>
                                  </m:r>
                                </m:sup>
                              </m:sSup>
                            </m:e>
                          </m:func>
                        </m:e>
                      </m:d>
                      <m:r>
                        <a:rPr lang="ru-RU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0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f>
                        <m:f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den>
                      </m:f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</m:func>
                      <m:r>
                        <m:rPr>
                          <m:sty m:val="p"/>
                        </m:rPr>
                        <a:rPr lang="en-US" sz="20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exp</m:t>
                      </m:r>
                      <m:d>
                        <m:dPr>
                          <m:ctrlP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Pr>
                            <m:num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𝜔</m:t>
                              </m:r>
                              <m:sSub>
                                <m:sSub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𝑛</m:t>
                                  </m:r>
                                </m:e>
                                <m: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Times New Roman" panose="02020603050405020304" pitchFamily="18" charset="0"/>
                                    </a:rPr>
                                    <m:t>2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𝑐</m:t>
                              </m:r>
                            </m:den>
                          </m:f>
                          <m:r>
                            <a:rPr lang="en-US" sz="20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𝑥</m:t>
                          </m:r>
                          <m:func>
                            <m:funcPr>
                              <m:ctrlPr>
                                <a:rPr lang="en-US" sz="20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0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</m:func>
                        </m:e>
                      </m:d>
                    </m:oMath>
                  </m:oMathPara>
                </a14:m>
                <a:endParaRPr lang="ru-RU" sz="20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9434F7F4-DDFA-4E1A-B486-0B784FF128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8000" y="4531303"/>
                <a:ext cx="11094720" cy="1844736"/>
              </a:xfrm>
              <a:prstGeom prst="rect">
                <a:avLst/>
              </a:prstGeom>
              <a:blipFill>
                <a:blip r:embed="rId4"/>
                <a:stretch>
                  <a:fillRect l="-824" t="-264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09818137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8457075-C16A-4310-9144-CB2092E976A0}"/>
                  </a:ext>
                </a:extLst>
              </p:cNvPr>
              <p:cNvSpPr txBox="1"/>
              <p:nvPr/>
            </p:nvSpPr>
            <p:spPr>
              <a:xfrm>
                <a:off x="1178560" y="660400"/>
                <a:ext cx="860216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Законы отражения и преломления: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  <m:r>
                      <a:rPr lang="en-US" sz="2400" b="0" i="1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′</m:t>
                    </m:r>
                  </m:oMath>
                </a14:m>
                <a:r>
                  <a:rPr lang="en-US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func>
                  </m:oMath>
                </a14:m>
                <a:endParaRPr lang="ru-RU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8457075-C16A-4310-9144-CB2092E976A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560" y="660400"/>
                <a:ext cx="8602163" cy="461665"/>
              </a:xfrm>
              <a:prstGeom prst="rect">
                <a:avLst/>
              </a:prstGeom>
              <a:blipFill>
                <a:blip r:embed="rId2"/>
                <a:stretch>
                  <a:fillRect l="-1063"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Box 2">
            <a:extLst>
              <a:ext uri="{FF2B5EF4-FFF2-40B4-BE49-F238E27FC236}">
                <a16:creationId xmlns:a16="http://schemas.microsoft.com/office/drawing/2014/main" id="{FA97561A-F237-457F-8F97-BE41CB6292F0}"/>
              </a:ext>
            </a:extLst>
          </p:cNvPr>
          <p:cNvSpPr txBox="1"/>
          <p:nvPr/>
        </p:nvSpPr>
        <p:spPr>
          <a:xfrm>
            <a:off x="5638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544FBD7-23E1-44CC-9FE0-DF5C426C6C2A}"/>
                  </a:ext>
                </a:extLst>
              </p:cNvPr>
              <p:cNvSpPr txBox="1"/>
              <p:nvPr/>
            </p:nvSpPr>
            <p:spPr>
              <a:xfrm>
                <a:off x="1178560" y="1885028"/>
                <a:ext cx="10420288" cy="272754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Формулы Френеля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коэффициентов отражения/прохождения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амплитуде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func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ru-R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 </m:t>
                      </m:r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</m:sub>
                      </m:sSub>
                      <m:r>
                        <a:rPr lang="ru-RU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ru-RU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𝛼</m:t>
                              </m:r>
                            </m:e>
                          </m:func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𝛽</m:t>
                              </m:r>
                            </m:e>
                          </m:func>
                        </m:den>
                      </m:f>
                    </m:oMath>
                  </m:oMathPara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544FBD7-23E1-44CC-9FE0-DF5C426C6C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560" y="1885028"/>
                <a:ext cx="10420288" cy="2727542"/>
              </a:xfrm>
              <a:prstGeom prst="rect">
                <a:avLst/>
              </a:prstGeom>
              <a:blipFill>
                <a:blip r:embed="rId3"/>
                <a:stretch>
                  <a:fillRect l="-877" t="-178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01E2EC-1756-46F9-A5A8-3BFDBBF23D21}"/>
                  </a:ext>
                </a:extLst>
              </p:cNvPr>
              <p:cNvSpPr txBox="1"/>
              <p:nvPr/>
            </p:nvSpPr>
            <p:spPr>
              <a:xfrm>
                <a:off x="1178560" y="4902938"/>
                <a:ext cx="7077515" cy="159280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Коэффициенты отражения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/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прохождения по энергии</a:t>
                </a:r>
              </a:p>
              <a:p>
                <a:endParaRPr lang="ru-RU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𝑅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𝑟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,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𝑇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2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</m:func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1</m:t>
                              </m:r>
                            </m:sub>
                          </m:sSub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func>
                        </m:den>
                      </m:f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𝑡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8701E2EC-1756-46F9-A5A8-3BFDBBF23D2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8560" y="4902938"/>
                <a:ext cx="7077515" cy="1592808"/>
              </a:xfrm>
              <a:prstGeom prst="rect">
                <a:avLst/>
              </a:prstGeom>
              <a:blipFill>
                <a:blip r:embed="rId4"/>
                <a:stretch>
                  <a:fillRect l="-1292" t="-305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733747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0BBC067-791A-4306-85B1-CA2D3792D92B}"/>
              </a:ext>
            </a:extLst>
          </p:cNvPr>
          <p:cNvSpPr txBox="1"/>
          <p:nvPr/>
        </p:nvSpPr>
        <p:spPr>
          <a:xfrm>
            <a:off x="1747520" y="497840"/>
            <a:ext cx="86969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Коэффициенты отражения/прохождения при нормальном падении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04A3D7-4427-4873-8962-546E7602D09F}"/>
                  </a:ext>
                </a:extLst>
              </p:cNvPr>
              <p:cNvSpPr txBox="1"/>
              <p:nvPr/>
            </p:nvSpPr>
            <p:spPr>
              <a:xfrm>
                <a:off x="2428240" y="2255520"/>
                <a:ext cx="6735626" cy="99514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1−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num>
                                <m:den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1+</m:t>
                                  </m:r>
                                  <m:r>
                                    <a:rPr lang="en-US" sz="24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ru-RU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∥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⊥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4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</m:num>
                        <m:den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(1+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, 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9304A3D7-4427-4873-8962-546E7602D09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428240" y="2255520"/>
                <a:ext cx="6735626" cy="99514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97832C-A293-4D88-9D9A-1D7D11B5398C}"/>
                  </a:ext>
                </a:extLst>
              </p:cNvPr>
              <p:cNvSpPr txBox="1"/>
              <p:nvPr/>
            </p:nvSpPr>
            <p:spPr>
              <a:xfrm>
                <a:off x="1423182" y="4104640"/>
                <a:ext cx="9345635" cy="71801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Для границы стекло-воздух с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имеем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𝑅</m:t>
                    </m:r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f>
                              <m:fPr>
                                <m:ctrlP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1−1.5</m:t>
                                </m:r>
                              </m:num>
                              <m:den>
                                <m:r>
                                  <a:rPr lang="en-US" sz="2400" b="0" i="1" smtClean="0">
                                    <a:latin typeface="Cambria Math" panose="02040503050406030204" pitchFamily="18" charset="0"/>
                                  </a:rPr>
                                  <m:t>1+1.5</m:t>
                                </m:r>
                              </m:den>
                            </m:f>
                          </m:e>
                        </m:d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25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=0.04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7397832C-A293-4D88-9D9A-1D7D11B539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23182" y="4104640"/>
                <a:ext cx="9345635" cy="718017"/>
              </a:xfrm>
              <a:prstGeom prst="rect">
                <a:avLst/>
              </a:prstGeom>
              <a:blipFill>
                <a:blip r:embed="rId3"/>
                <a:stretch>
                  <a:fillRect l="-978" b="-593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82039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3" name="Группа 32">
            <a:extLst>
              <a:ext uri="{FF2B5EF4-FFF2-40B4-BE49-F238E27FC236}">
                <a16:creationId xmlns:a16="http://schemas.microsoft.com/office/drawing/2014/main" id="{39C99CC7-7A56-46A1-8EF3-E43AE719D75E}"/>
              </a:ext>
            </a:extLst>
          </p:cNvPr>
          <p:cNvGrpSpPr/>
          <p:nvPr/>
        </p:nvGrpSpPr>
        <p:grpSpPr>
          <a:xfrm>
            <a:off x="9107714" y="2733040"/>
            <a:ext cx="2355199" cy="1391920"/>
            <a:chOff x="1889760" y="731520"/>
            <a:chExt cx="2355199" cy="1391920"/>
          </a:xfrm>
        </p:grpSpPr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7B4A8FF4-8966-4A2E-9ACF-60F2FA76EC59}"/>
                </a:ext>
              </a:extLst>
            </p:cNvPr>
            <p:cNvCxnSpPr/>
            <p:nvPr/>
          </p:nvCxnSpPr>
          <p:spPr>
            <a:xfrm>
              <a:off x="1889760" y="1330960"/>
              <a:ext cx="2355199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91F50140-81DE-4FEC-AB8D-C3217CC87326}"/>
                </a:ext>
              </a:extLst>
            </p:cNvPr>
            <p:cNvCxnSpPr/>
            <p:nvPr/>
          </p:nvCxnSpPr>
          <p:spPr>
            <a:xfrm>
              <a:off x="2174240" y="731520"/>
              <a:ext cx="847260" cy="59944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8CABF316-AD04-4C17-A479-1942ED868E52}"/>
                </a:ext>
              </a:extLst>
            </p:cNvPr>
            <p:cNvCxnSpPr/>
            <p:nvPr/>
          </p:nvCxnSpPr>
          <p:spPr>
            <a:xfrm flipV="1">
              <a:off x="3021500" y="731520"/>
              <a:ext cx="778340" cy="59944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8227B555-8CF7-4FC1-8D14-508C96A1BFB0}"/>
                </a:ext>
              </a:extLst>
            </p:cNvPr>
            <p:cNvCxnSpPr/>
            <p:nvPr/>
          </p:nvCxnSpPr>
          <p:spPr>
            <a:xfrm>
              <a:off x="3021500" y="1330960"/>
              <a:ext cx="280500" cy="79248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>
              <a:extLst>
                <a:ext uri="{FF2B5EF4-FFF2-40B4-BE49-F238E27FC236}">
                  <a16:creationId xmlns:a16="http://schemas.microsoft.com/office/drawing/2014/main" id="{4CAB7653-F1DA-4D13-A60E-73586B198DF5}"/>
                </a:ext>
              </a:extLst>
            </p:cNvPr>
            <p:cNvCxnSpPr/>
            <p:nvPr/>
          </p:nvCxnSpPr>
          <p:spPr>
            <a:xfrm flipV="1">
              <a:off x="2597870" y="731520"/>
              <a:ext cx="206290" cy="29972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>
              <a:extLst>
                <a:ext uri="{FF2B5EF4-FFF2-40B4-BE49-F238E27FC236}">
                  <a16:creationId xmlns:a16="http://schemas.microsoft.com/office/drawing/2014/main" id="{60343650-5B9D-4DB6-B08B-08DCF88A0BC9}"/>
                </a:ext>
              </a:extLst>
            </p:cNvPr>
            <p:cNvCxnSpPr/>
            <p:nvPr/>
          </p:nvCxnSpPr>
          <p:spPr>
            <a:xfrm flipV="1">
              <a:off x="3161750" y="1605280"/>
              <a:ext cx="402753" cy="12192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>
              <a:extLst>
                <a:ext uri="{FF2B5EF4-FFF2-40B4-BE49-F238E27FC236}">
                  <a16:creationId xmlns:a16="http://schemas.microsoft.com/office/drawing/2014/main" id="{37658838-13C6-4EB3-B444-BD15396BAE72}"/>
                </a:ext>
              </a:extLst>
            </p:cNvPr>
            <p:cNvCxnSpPr/>
            <p:nvPr/>
          </p:nvCxnSpPr>
          <p:spPr>
            <a:xfrm>
              <a:off x="3564503" y="924560"/>
              <a:ext cx="235337" cy="29464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4" name="Группа 53">
            <a:extLst>
              <a:ext uri="{FF2B5EF4-FFF2-40B4-BE49-F238E27FC236}">
                <a16:creationId xmlns:a16="http://schemas.microsoft.com/office/drawing/2014/main" id="{0076AF88-1346-454C-847D-8D6134265989}"/>
              </a:ext>
            </a:extLst>
          </p:cNvPr>
          <p:cNvGrpSpPr/>
          <p:nvPr/>
        </p:nvGrpSpPr>
        <p:grpSpPr>
          <a:xfrm>
            <a:off x="9107713" y="4551007"/>
            <a:ext cx="2355199" cy="1391920"/>
            <a:chOff x="1889760" y="731520"/>
            <a:chExt cx="2355199" cy="1391920"/>
          </a:xfrm>
        </p:grpSpPr>
        <p:grpSp>
          <p:nvGrpSpPr>
            <p:cNvPr id="32" name="Группа 31">
              <a:extLst>
                <a:ext uri="{FF2B5EF4-FFF2-40B4-BE49-F238E27FC236}">
                  <a16:creationId xmlns:a16="http://schemas.microsoft.com/office/drawing/2014/main" id="{974D7484-8098-482E-9436-875686FCA0F1}"/>
                </a:ext>
              </a:extLst>
            </p:cNvPr>
            <p:cNvGrpSpPr/>
            <p:nvPr/>
          </p:nvGrpSpPr>
          <p:grpSpPr>
            <a:xfrm>
              <a:off x="1889760" y="731520"/>
              <a:ext cx="2355199" cy="1391920"/>
              <a:chOff x="1889760" y="731520"/>
              <a:chExt cx="2355199" cy="1391920"/>
            </a:xfrm>
          </p:grpSpPr>
          <p:cxnSp>
            <p:nvCxnSpPr>
              <p:cNvPr id="19" name="Прямая соединительная линия 18">
                <a:extLst>
                  <a:ext uri="{FF2B5EF4-FFF2-40B4-BE49-F238E27FC236}">
                    <a16:creationId xmlns:a16="http://schemas.microsoft.com/office/drawing/2014/main" id="{A9EA2D0F-C009-4915-8E14-3BDCCAB8986B}"/>
                  </a:ext>
                </a:extLst>
              </p:cNvPr>
              <p:cNvCxnSpPr/>
              <p:nvPr/>
            </p:nvCxnSpPr>
            <p:spPr>
              <a:xfrm>
                <a:off x="1889760" y="1330960"/>
                <a:ext cx="2355199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>
                <a:extLst>
                  <a:ext uri="{FF2B5EF4-FFF2-40B4-BE49-F238E27FC236}">
                    <a16:creationId xmlns:a16="http://schemas.microsoft.com/office/drawing/2014/main" id="{4C2F9B33-46CD-4A10-A365-3085DF92E059}"/>
                  </a:ext>
                </a:extLst>
              </p:cNvPr>
              <p:cNvCxnSpPr/>
              <p:nvPr/>
            </p:nvCxnSpPr>
            <p:spPr>
              <a:xfrm>
                <a:off x="2174240" y="731520"/>
                <a:ext cx="847260" cy="59944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3" name="Прямая соединительная линия 22">
                <a:extLst>
                  <a:ext uri="{FF2B5EF4-FFF2-40B4-BE49-F238E27FC236}">
                    <a16:creationId xmlns:a16="http://schemas.microsoft.com/office/drawing/2014/main" id="{E041A008-1CF3-40A7-8794-6DDD2C5E73FC}"/>
                  </a:ext>
                </a:extLst>
              </p:cNvPr>
              <p:cNvCxnSpPr/>
              <p:nvPr/>
            </p:nvCxnSpPr>
            <p:spPr>
              <a:xfrm flipV="1">
                <a:off x="3021500" y="731520"/>
                <a:ext cx="778340" cy="59944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5" name="Прямая соединительная линия 24">
                <a:extLst>
                  <a:ext uri="{FF2B5EF4-FFF2-40B4-BE49-F238E27FC236}">
                    <a16:creationId xmlns:a16="http://schemas.microsoft.com/office/drawing/2014/main" id="{5FF41E23-4F46-4B4F-8CD7-B0566E5A7750}"/>
                  </a:ext>
                </a:extLst>
              </p:cNvPr>
              <p:cNvCxnSpPr/>
              <p:nvPr/>
            </p:nvCxnSpPr>
            <p:spPr>
              <a:xfrm>
                <a:off x="3021500" y="1330960"/>
                <a:ext cx="280500" cy="792480"/>
              </a:xfrm>
              <a:prstGeom prst="line">
                <a:avLst/>
              </a:prstGeom>
              <a:ln w="28575">
                <a:solidFill>
                  <a:srgbClr val="0000FF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Группа 42">
              <a:extLst>
                <a:ext uri="{FF2B5EF4-FFF2-40B4-BE49-F238E27FC236}">
                  <a16:creationId xmlns:a16="http://schemas.microsoft.com/office/drawing/2014/main" id="{6EA2CF82-8E41-4408-8C9C-8D15AE97C85C}"/>
                </a:ext>
              </a:extLst>
            </p:cNvPr>
            <p:cNvGrpSpPr/>
            <p:nvPr/>
          </p:nvGrpSpPr>
          <p:grpSpPr>
            <a:xfrm>
              <a:off x="3366539" y="900054"/>
              <a:ext cx="180000" cy="180000"/>
              <a:chOff x="5727600" y="1194247"/>
              <a:chExt cx="180000" cy="180000"/>
            </a:xfrm>
          </p:grpSpPr>
          <p:sp>
            <p:nvSpPr>
              <p:cNvPr id="41" name="Овал 40">
                <a:extLst>
                  <a:ext uri="{FF2B5EF4-FFF2-40B4-BE49-F238E27FC236}">
                    <a16:creationId xmlns:a16="http://schemas.microsoft.com/office/drawing/2014/main" id="{E1591D2F-9396-408A-AC9A-FD76FFA400EF}"/>
                  </a:ext>
                </a:extLst>
              </p:cNvPr>
              <p:cNvSpPr/>
              <p:nvPr/>
            </p:nvSpPr>
            <p:spPr>
              <a:xfrm>
                <a:off x="5727600" y="1194247"/>
                <a:ext cx="180000" cy="180000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2" name="Овал 41">
                <a:extLst>
                  <a:ext uri="{FF2B5EF4-FFF2-40B4-BE49-F238E27FC236}">
                    <a16:creationId xmlns:a16="http://schemas.microsoft.com/office/drawing/2014/main" id="{37082642-861E-472F-89A7-9FB75284A56D}"/>
                  </a:ext>
                </a:extLst>
              </p:cNvPr>
              <p:cNvSpPr/>
              <p:nvPr/>
            </p:nvSpPr>
            <p:spPr>
              <a:xfrm>
                <a:off x="5785200" y="1245600"/>
                <a:ext cx="72000" cy="7200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4" name="Группа 43">
              <a:extLst>
                <a:ext uri="{FF2B5EF4-FFF2-40B4-BE49-F238E27FC236}">
                  <a16:creationId xmlns:a16="http://schemas.microsoft.com/office/drawing/2014/main" id="{10943B7A-D4C8-46F7-A319-A81A0881EB7F}"/>
                </a:ext>
              </a:extLst>
            </p:cNvPr>
            <p:cNvGrpSpPr/>
            <p:nvPr/>
          </p:nvGrpSpPr>
          <p:grpSpPr>
            <a:xfrm>
              <a:off x="2423290" y="896084"/>
              <a:ext cx="180000" cy="180000"/>
              <a:chOff x="5727600" y="1194247"/>
              <a:chExt cx="180000" cy="180000"/>
            </a:xfrm>
          </p:grpSpPr>
          <p:sp>
            <p:nvSpPr>
              <p:cNvPr id="45" name="Овал 44">
                <a:extLst>
                  <a:ext uri="{FF2B5EF4-FFF2-40B4-BE49-F238E27FC236}">
                    <a16:creationId xmlns:a16="http://schemas.microsoft.com/office/drawing/2014/main" id="{210A8920-0F94-4B96-A604-8E6DC951CB3D}"/>
                  </a:ext>
                </a:extLst>
              </p:cNvPr>
              <p:cNvSpPr/>
              <p:nvPr/>
            </p:nvSpPr>
            <p:spPr>
              <a:xfrm>
                <a:off x="5727600" y="1194247"/>
                <a:ext cx="180000" cy="180000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6" name="Овал 45">
                <a:extLst>
                  <a:ext uri="{FF2B5EF4-FFF2-40B4-BE49-F238E27FC236}">
                    <a16:creationId xmlns:a16="http://schemas.microsoft.com/office/drawing/2014/main" id="{5EEE89C2-CC23-4686-9219-8C33222E8C88}"/>
                  </a:ext>
                </a:extLst>
              </p:cNvPr>
              <p:cNvSpPr/>
              <p:nvPr/>
            </p:nvSpPr>
            <p:spPr>
              <a:xfrm>
                <a:off x="5785200" y="1245600"/>
                <a:ext cx="72000" cy="7200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  <p:grpSp>
          <p:nvGrpSpPr>
            <p:cNvPr id="47" name="Группа 46">
              <a:extLst>
                <a:ext uri="{FF2B5EF4-FFF2-40B4-BE49-F238E27FC236}">
                  <a16:creationId xmlns:a16="http://schemas.microsoft.com/office/drawing/2014/main" id="{55D64765-2DD8-469D-A91A-56A713C8446A}"/>
                </a:ext>
              </a:extLst>
            </p:cNvPr>
            <p:cNvGrpSpPr/>
            <p:nvPr/>
          </p:nvGrpSpPr>
          <p:grpSpPr>
            <a:xfrm>
              <a:off x="3067359" y="1660713"/>
              <a:ext cx="180000" cy="180000"/>
              <a:chOff x="5727600" y="1194247"/>
              <a:chExt cx="180000" cy="180000"/>
            </a:xfrm>
          </p:grpSpPr>
          <p:sp>
            <p:nvSpPr>
              <p:cNvPr id="48" name="Овал 47">
                <a:extLst>
                  <a:ext uri="{FF2B5EF4-FFF2-40B4-BE49-F238E27FC236}">
                    <a16:creationId xmlns:a16="http://schemas.microsoft.com/office/drawing/2014/main" id="{C612F837-9039-41B5-AF4D-00BE8B22CE5A}"/>
                  </a:ext>
                </a:extLst>
              </p:cNvPr>
              <p:cNvSpPr/>
              <p:nvPr/>
            </p:nvSpPr>
            <p:spPr>
              <a:xfrm>
                <a:off x="5727600" y="1194247"/>
                <a:ext cx="180000" cy="180000"/>
              </a:xfrm>
              <a:prstGeom prst="ellipse">
                <a:avLst/>
              </a:prstGeom>
              <a:noFill/>
              <a:ln w="28575"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49" name="Овал 48">
                <a:extLst>
                  <a:ext uri="{FF2B5EF4-FFF2-40B4-BE49-F238E27FC236}">
                    <a16:creationId xmlns:a16="http://schemas.microsoft.com/office/drawing/2014/main" id="{7796273C-2377-4A81-BB0C-BF7777827A56}"/>
                  </a:ext>
                </a:extLst>
              </p:cNvPr>
              <p:cNvSpPr/>
              <p:nvPr/>
            </p:nvSpPr>
            <p:spPr>
              <a:xfrm>
                <a:off x="5785200" y="1245600"/>
                <a:ext cx="72000" cy="72000"/>
              </a:xfrm>
              <a:prstGeom prst="ellipse">
                <a:avLst/>
              </a:prstGeom>
              <a:solidFill>
                <a:srgbClr val="0000FF"/>
              </a:solidFill>
              <a:ln>
                <a:solidFill>
                  <a:srgbClr val="0000FF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9" name="Группа 58">
            <a:extLst>
              <a:ext uri="{FF2B5EF4-FFF2-40B4-BE49-F238E27FC236}">
                <a16:creationId xmlns:a16="http://schemas.microsoft.com/office/drawing/2014/main" id="{F79DC4D1-081C-41A3-8F94-AF27DF3608FE}"/>
              </a:ext>
            </a:extLst>
          </p:cNvPr>
          <p:cNvGrpSpPr/>
          <p:nvPr/>
        </p:nvGrpSpPr>
        <p:grpSpPr>
          <a:xfrm>
            <a:off x="271908" y="2524312"/>
            <a:ext cx="3810000" cy="3810000"/>
            <a:chOff x="658479" y="2123440"/>
            <a:chExt cx="3810000" cy="3810000"/>
          </a:xfrm>
        </p:grpSpPr>
        <p:pic>
          <p:nvPicPr>
            <p:cNvPr id="51" name="Рисунок 50">
              <a:extLst>
                <a:ext uri="{FF2B5EF4-FFF2-40B4-BE49-F238E27FC236}">
                  <a16:creationId xmlns:a16="http://schemas.microsoft.com/office/drawing/2014/main" id="{2734C285-2628-4881-BE01-C2971D6E2318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58479" y="2123440"/>
              <a:ext cx="3810000" cy="381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988B2C55-D429-4C30-8E00-3B61EB1E50C9}"/>
                    </a:ext>
                  </a:extLst>
                </p:cNvPr>
                <p:cNvSpPr txBox="1"/>
                <p:nvPr/>
              </p:nvSpPr>
              <p:spPr>
                <a:xfrm>
                  <a:off x="4020347" y="3146102"/>
                  <a:ext cx="224612" cy="2828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ru-RU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55" name="TextBox 54">
                  <a:extLst>
                    <a:ext uri="{FF2B5EF4-FFF2-40B4-BE49-F238E27FC236}">
                      <a16:creationId xmlns:a16="http://schemas.microsoft.com/office/drawing/2014/main" id="{988B2C55-D429-4C30-8E00-3B61EB1E50C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20347" y="3146102"/>
                  <a:ext cx="224612" cy="282898"/>
                </a:xfrm>
                <a:prstGeom prst="rect">
                  <a:avLst/>
                </a:prstGeom>
                <a:blipFill>
                  <a:blip r:embed="rId3"/>
                  <a:stretch>
                    <a:fillRect l="-16216" r="-16216" b="-2608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3133373-D7E4-43C7-8E0B-9B2C3016AF22}"/>
                    </a:ext>
                  </a:extLst>
                </p:cNvPr>
                <p:cNvSpPr txBox="1"/>
                <p:nvPr/>
              </p:nvSpPr>
              <p:spPr>
                <a:xfrm>
                  <a:off x="3980271" y="4707596"/>
                  <a:ext cx="26468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ru-RU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57" name="TextBox 56">
                  <a:extLst>
                    <a:ext uri="{FF2B5EF4-FFF2-40B4-BE49-F238E27FC236}">
                      <a16:creationId xmlns:a16="http://schemas.microsoft.com/office/drawing/2014/main" id="{93133373-D7E4-43C7-8E0B-9B2C3016AF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980271" y="4707596"/>
                  <a:ext cx="264688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3953" r="-9302" b="-1777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60" name="Группа 59">
            <a:extLst>
              <a:ext uri="{FF2B5EF4-FFF2-40B4-BE49-F238E27FC236}">
                <a16:creationId xmlns:a16="http://schemas.microsoft.com/office/drawing/2014/main" id="{6726521A-9063-4030-85B5-FD1A02A96B8A}"/>
              </a:ext>
            </a:extLst>
          </p:cNvPr>
          <p:cNvGrpSpPr/>
          <p:nvPr/>
        </p:nvGrpSpPr>
        <p:grpSpPr>
          <a:xfrm>
            <a:off x="4466943" y="2524312"/>
            <a:ext cx="3810000" cy="3810000"/>
            <a:chOff x="7011131" y="2524312"/>
            <a:chExt cx="3810000" cy="3810000"/>
          </a:xfrm>
        </p:grpSpPr>
        <p:pic>
          <p:nvPicPr>
            <p:cNvPr id="53" name="Рисунок 52">
              <a:extLst>
                <a:ext uri="{FF2B5EF4-FFF2-40B4-BE49-F238E27FC236}">
                  <a16:creationId xmlns:a16="http://schemas.microsoft.com/office/drawing/2014/main" id="{262BD9E0-837E-4934-B6DB-E4459B1054B4}"/>
                </a:ext>
              </a:extLst>
            </p:cNvPr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11131" y="2524312"/>
              <a:ext cx="3810000" cy="3810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C3BE75A8-FF9F-42CA-90B7-E6D8BEBAD24F}"/>
                    </a:ext>
                  </a:extLst>
                </p:cNvPr>
                <p:cNvSpPr txBox="1"/>
                <p:nvPr/>
              </p:nvSpPr>
              <p:spPr>
                <a:xfrm>
                  <a:off x="9059578" y="4517702"/>
                  <a:ext cx="224612" cy="282898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ru-RU" i="1" smtClean="0">
                                <a:solidFill>
                                  <a:srgbClr val="FF0000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∥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56" name="TextBox 55">
                  <a:extLst>
                    <a:ext uri="{FF2B5EF4-FFF2-40B4-BE49-F238E27FC236}">
                      <a16:creationId xmlns:a16="http://schemas.microsoft.com/office/drawing/2014/main" id="{C3BE75A8-FF9F-42CA-90B7-E6D8BEBAD24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59578" y="4517702"/>
                  <a:ext cx="224612" cy="282898"/>
                </a:xfrm>
                <a:prstGeom prst="rect">
                  <a:avLst/>
                </a:prstGeom>
                <a:blipFill>
                  <a:blip r:embed="rId6"/>
                  <a:stretch>
                    <a:fillRect l="-16216" r="-13514" b="-2553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F8483BD2-9C51-4A90-A059-A939FF928FF7}"/>
                    </a:ext>
                  </a:extLst>
                </p:cNvPr>
                <p:cNvSpPr txBox="1"/>
                <p:nvPr/>
              </p:nvSpPr>
              <p:spPr>
                <a:xfrm>
                  <a:off x="9019502" y="3152001"/>
                  <a:ext cx="26468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</a:rPr>
                              <m:t>𝑟</m:t>
                            </m:r>
                          </m:e>
                          <m:sub>
                            <m:r>
                              <a:rPr lang="ru-RU" i="1" smtClean="0">
                                <a:solidFill>
                                  <a:srgbClr val="0000FF"/>
                                </a:solidFill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⊥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58" name="TextBox 57">
                  <a:extLst>
                    <a:ext uri="{FF2B5EF4-FFF2-40B4-BE49-F238E27FC236}">
                      <a16:creationId xmlns:a16="http://schemas.microsoft.com/office/drawing/2014/main" id="{F8483BD2-9C51-4A90-A059-A939FF928FF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019502" y="3152001"/>
                  <a:ext cx="264688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13636" r="-9091" b="-1521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F6BDC6D2-6539-401A-B2B1-781A097CA124}"/>
              </a:ext>
            </a:extLst>
          </p:cNvPr>
          <p:cNvSpPr txBox="1"/>
          <p:nvPr/>
        </p:nvSpPr>
        <p:spPr>
          <a:xfrm>
            <a:off x="2008374" y="410757"/>
            <a:ext cx="8175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Коэффициенты отражения для амплитуд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396261BC-51AC-4D71-9779-A25D2AA39100}"/>
              </a:ext>
            </a:extLst>
          </p:cNvPr>
          <p:cNvSpPr txBox="1"/>
          <p:nvPr/>
        </p:nvSpPr>
        <p:spPr>
          <a:xfrm>
            <a:off x="1100962" y="1994729"/>
            <a:ext cx="2401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стекла из воздуха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4090BEEE-9FCD-45AC-AAFB-E843880F3A2B}"/>
              </a:ext>
            </a:extLst>
          </p:cNvPr>
          <p:cNvSpPr txBox="1"/>
          <p:nvPr/>
        </p:nvSpPr>
        <p:spPr>
          <a:xfrm>
            <a:off x="5314741" y="1994729"/>
            <a:ext cx="240129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воздуха из стекла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47D1CCF-4711-4F95-92A9-B711001179E8}"/>
                  </a:ext>
                </a:extLst>
              </p:cNvPr>
              <p:cNvSpPr txBox="1"/>
              <p:nvPr/>
            </p:nvSpPr>
            <p:spPr>
              <a:xfrm>
                <a:off x="4253536" y="1064243"/>
                <a:ext cx="3127716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(дополнительные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𝜆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ru-RU" dirty="0"/>
                  <a:t>)</a:t>
                </a:r>
              </a:p>
            </p:txBody>
          </p:sp>
        </mc:Choice>
        <mc:Fallback xmlns="">
          <p:sp>
            <p:nvSpPr>
              <p:cNvPr id="64" name="TextBox 63">
                <a:extLst>
                  <a:ext uri="{FF2B5EF4-FFF2-40B4-BE49-F238E27FC236}">
                    <a16:creationId xmlns:a16="http://schemas.microsoft.com/office/drawing/2014/main" id="{047D1CCF-4711-4F95-92A9-B711001179E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253536" y="1064243"/>
                <a:ext cx="3127716" cy="461665"/>
              </a:xfrm>
              <a:prstGeom prst="rect">
                <a:avLst/>
              </a:prstGeom>
              <a:blipFill>
                <a:blip r:embed="rId8"/>
                <a:stretch>
                  <a:fillRect l="-3119" t="-10667" b="-3066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035859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18">
            <a:extLst>
              <a:ext uri="{FF2B5EF4-FFF2-40B4-BE49-F238E27FC236}">
                <a16:creationId xmlns:a16="http://schemas.microsoft.com/office/drawing/2014/main" id="{E5EAFB02-221F-497B-A24C-478BDE4AC874}"/>
              </a:ext>
            </a:extLst>
          </p:cNvPr>
          <p:cNvGrpSpPr/>
          <p:nvPr/>
        </p:nvGrpSpPr>
        <p:grpSpPr>
          <a:xfrm>
            <a:off x="493515" y="1514560"/>
            <a:ext cx="5486400" cy="4572000"/>
            <a:chOff x="493516" y="1143000"/>
            <a:chExt cx="5486400" cy="4572000"/>
          </a:xfrm>
        </p:grpSpPr>
        <p:pic>
          <p:nvPicPr>
            <p:cNvPr id="3" name="Рисунок 2">
              <a:extLst>
                <a:ext uri="{FF2B5EF4-FFF2-40B4-BE49-F238E27FC236}">
                  <a16:creationId xmlns:a16="http://schemas.microsoft.com/office/drawing/2014/main" id="{FAFF2AA7-579C-499A-B568-6843AE5714E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93516" y="1143000"/>
              <a:ext cx="5486400" cy="4572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 useBgFill="1"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EE9B77E-AC62-4C08-AAD6-9F3627EC4EC1}"/>
                    </a:ext>
                  </a:extLst>
                </p:cNvPr>
                <p:cNvSpPr txBox="1"/>
                <p:nvPr/>
              </p:nvSpPr>
              <p:spPr>
                <a:xfrm>
                  <a:off x="3672000" y="4892040"/>
                  <a:ext cx="108000" cy="184666"/>
                </a:xfrm>
                <a:prstGeom prst="rect">
                  <a:avLst/>
                </a:prstGeom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 useBgFill="1"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DEE9B77E-AC62-4C08-AAD6-9F3627EC4E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72000" y="4892040"/>
                  <a:ext cx="108000" cy="184666"/>
                </a:xfrm>
                <a:prstGeom prst="rect">
                  <a:avLst/>
                </a:prstGeom>
                <a:blipFill>
                  <a:blip r:embed="rId4"/>
                  <a:stretch>
                    <a:fillRect l="-38889" r="-38889" b="-1290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 useBgFill="1"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96285FC-F5E4-4F64-816F-B232D65E5FC1}"/>
                    </a:ext>
                  </a:extLst>
                </p:cNvPr>
                <p:cNvSpPr txBox="1"/>
                <p:nvPr/>
              </p:nvSpPr>
              <p:spPr>
                <a:xfrm>
                  <a:off x="3150000" y="3384000"/>
                  <a:ext cx="108000" cy="184666"/>
                </a:xfrm>
                <a:prstGeom prst="rect">
                  <a:avLst/>
                </a:prstGeom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 useBgFill="1"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C96285FC-F5E4-4F64-816F-B232D65E5FC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150000" y="3384000"/>
                  <a:ext cx="108000" cy="184666"/>
                </a:xfrm>
                <a:prstGeom prst="rect">
                  <a:avLst/>
                </a:prstGeom>
                <a:blipFill>
                  <a:blip r:embed="rId5"/>
                  <a:stretch>
                    <a:fillRect l="-41176" r="-47059" b="-1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 useBgFill="1"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1D0993D-7192-4AE6-8018-635D26156909}"/>
                    </a:ext>
                  </a:extLst>
                </p:cNvPr>
                <p:cNvSpPr txBox="1"/>
                <p:nvPr/>
              </p:nvSpPr>
              <p:spPr>
                <a:xfrm>
                  <a:off x="3618000" y="1873627"/>
                  <a:ext cx="108000" cy="184666"/>
                </a:xfrm>
                <a:prstGeom prst="rect">
                  <a:avLst/>
                </a:prstGeom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 useBgFill="1"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1D0993D-7192-4AE6-8018-635D2615690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18000" y="1873627"/>
                  <a:ext cx="108000" cy="184666"/>
                </a:xfrm>
                <a:prstGeom prst="rect">
                  <a:avLst/>
                </a:prstGeom>
                <a:blipFill>
                  <a:blip r:embed="rId6"/>
                  <a:stretch>
                    <a:fillRect l="-41176" r="-47059" b="-1290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 useBgFill="1"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7F84C77-F4FF-4E88-A96C-CDC96CB54DFA}"/>
                    </a:ext>
                  </a:extLst>
                </p:cNvPr>
                <p:cNvSpPr txBox="1"/>
                <p:nvPr/>
              </p:nvSpPr>
              <p:spPr>
                <a:xfrm>
                  <a:off x="3636000" y="2285107"/>
                  <a:ext cx="72000" cy="184666"/>
                </a:xfrm>
                <a:prstGeom prst="rect">
                  <a:avLst/>
                </a:prstGeom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 useBgFill="1"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B7F84C77-F4FF-4E88-A96C-CDC96CB54DF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36000" y="2285107"/>
                  <a:ext cx="72000" cy="184666"/>
                </a:xfrm>
                <a:prstGeom prst="rect">
                  <a:avLst/>
                </a:prstGeom>
                <a:blipFill>
                  <a:blip r:embed="rId7"/>
                  <a:stretch>
                    <a:fillRect l="-66667" r="-116667" b="-333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 useBgFill="1"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B758729-1C8F-4F5C-9307-522B0CA78069}"/>
                    </a:ext>
                  </a:extLst>
                </p:cNvPr>
                <p:cNvSpPr txBox="1"/>
                <p:nvPr/>
              </p:nvSpPr>
              <p:spPr>
                <a:xfrm>
                  <a:off x="3654000" y="4480560"/>
                  <a:ext cx="72000" cy="184666"/>
                </a:xfrm>
                <a:prstGeom prst="rect">
                  <a:avLst/>
                </a:prstGeom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 useBgFill="1">
              <p:nvSpPr>
                <p:cNvPr id="16" name="TextBox 15">
                  <a:extLst>
                    <a:ext uri="{FF2B5EF4-FFF2-40B4-BE49-F238E27FC236}">
                      <a16:creationId xmlns:a16="http://schemas.microsoft.com/office/drawing/2014/main" id="{8B758729-1C8F-4F5C-9307-522B0CA7806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654000" y="4480560"/>
                  <a:ext cx="72000" cy="184666"/>
                </a:xfrm>
                <a:prstGeom prst="rect">
                  <a:avLst/>
                </a:prstGeom>
                <a:blipFill>
                  <a:blip r:embed="rId7"/>
                  <a:stretch>
                    <a:fillRect l="-66667" r="-116667" b="-333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99B91997-A382-4B1C-8D50-59CF49C8448D}"/>
              </a:ext>
            </a:extLst>
          </p:cNvPr>
          <p:cNvGrpSpPr/>
          <p:nvPr/>
        </p:nvGrpSpPr>
        <p:grpSpPr>
          <a:xfrm>
            <a:off x="6096000" y="1514560"/>
            <a:ext cx="5486400" cy="4572000"/>
            <a:chOff x="6197600" y="1143000"/>
            <a:chExt cx="5486400" cy="4572000"/>
          </a:xfrm>
        </p:grpSpPr>
        <p:pic>
          <p:nvPicPr>
            <p:cNvPr id="5" name="Рисунок 4">
              <a:extLst>
                <a:ext uri="{FF2B5EF4-FFF2-40B4-BE49-F238E27FC236}">
                  <a16:creationId xmlns:a16="http://schemas.microsoft.com/office/drawing/2014/main" id="{43D0AB08-6093-488E-952A-C25FB952B905}"/>
                </a:ext>
              </a:extLst>
            </p:cNvPr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6197600" y="1143000"/>
              <a:ext cx="5486400" cy="4572000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 useBgFill="1"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1C9227F-E191-4602-B608-8B89AC2F0858}"/>
                    </a:ext>
                  </a:extLst>
                </p:cNvPr>
                <p:cNvSpPr txBox="1"/>
                <p:nvPr/>
              </p:nvSpPr>
              <p:spPr>
                <a:xfrm>
                  <a:off x="8254160" y="4892040"/>
                  <a:ext cx="108000" cy="184666"/>
                </a:xfrm>
                <a:prstGeom prst="rect">
                  <a:avLst/>
                </a:prstGeom>
              </p:spPr>
              <p:txBody>
                <a:bodyPr wrap="squar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 useBgFill="1"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01C9227F-E191-4602-B608-8B89AC2F085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4160" y="4892040"/>
                  <a:ext cx="108000" cy="184666"/>
                </a:xfrm>
                <a:prstGeom prst="rect">
                  <a:avLst/>
                </a:prstGeom>
                <a:blipFill>
                  <a:blip r:embed="rId4"/>
                  <a:stretch>
                    <a:fillRect l="-38889" r="-38889" b="-1290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 useBgFill="1"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1B8E657-0C4F-40A6-85A6-F7944A81AFE8}"/>
                    </a:ext>
                  </a:extLst>
                </p:cNvPr>
                <p:cNvSpPr txBox="1"/>
                <p:nvPr/>
              </p:nvSpPr>
              <p:spPr>
                <a:xfrm>
                  <a:off x="8235444" y="1829693"/>
                  <a:ext cx="108000" cy="184666"/>
                </a:xfrm>
                <a:prstGeom prst="rect">
                  <a:avLst/>
                </a:prstGeom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 useBgFill="1"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1B8E657-0C4F-40A6-85A6-F7944A81AFE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5444" y="1829693"/>
                  <a:ext cx="108000" cy="184666"/>
                </a:xfrm>
                <a:prstGeom prst="rect">
                  <a:avLst/>
                </a:prstGeom>
                <a:blipFill>
                  <a:blip r:embed="rId10"/>
                  <a:stretch>
                    <a:fillRect l="-38889" r="-38889" b="-1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 useBgFill="1"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9C15EBD-0170-496B-B754-A77AD9075619}"/>
                    </a:ext>
                  </a:extLst>
                </p:cNvPr>
                <p:cNvSpPr txBox="1"/>
                <p:nvPr/>
              </p:nvSpPr>
              <p:spPr>
                <a:xfrm>
                  <a:off x="7796960" y="3291667"/>
                  <a:ext cx="108000" cy="184666"/>
                </a:xfrm>
                <a:prstGeom prst="rect">
                  <a:avLst/>
                </a:prstGeom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2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 useBgFill="1"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E9C15EBD-0170-496B-B754-A77AD90756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96960" y="3291667"/>
                  <a:ext cx="108000" cy="184666"/>
                </a:xfrm>
                <a:prstGeom prst="rect">
                  <a:avLst/>
                </a:prstGeom>
                <a:blipFill>
                  <a:blip r:embed="rId10"/>
                  <a:stretch>
                    <a:fillRect l="-38889" r="-38889" b="-1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 useBgFill="1"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D65CC69-CEA0-4645-AEE6-1F05C653BC3D}"/>
                    </a:ext>
                  </a:extLst>
                </p:cNvPr>
                <p:cNvSpPr txBox="1"/>
                <p:nvPr/>
              </p:nvSpPr>
              <p:spPr>
                <a:xfrm>
                  <a:off x="8236884" y="2192774"/>
                  <a:ext cx="72000" cy="184666"/>
                </a:xfrm>
                <a:prstGeom prst="rect">
                  <a:avLst/>
                </a:prstGeom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 useBgFill="1"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CD65CC69-CEA0-4645-AEE6-1F05C653BC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36884" y="2192774"/>
                  <a:ext cx="72000" cy="184666"/>
                </a:xfrm>
                <a:prstGeom prst="rect">
                  <a:avLst/>
                </a:prstGeom>
                <a:blipFill>
                  <a:blip r:embed="rId11"/>
                  <a:stretch>
                    <a:fillRect l="-81818" r="-127273" b="-333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 useBgFill="1"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1F5D79C-A7AB-4DEE-BCB5-A97F918D7FC3}"/>
                    </a:ext>
                  </a:extLst>
                </p:cNvPr>
                <p:cNvSpPr txBox="1"/>
                <p:nvPr/>
              </p:nvSpPr>
              <p:spPr>
                <a:xfrm>
                  <a:off x="8251848" y="4533146"/>
                  <a:ext cx="72000" cy="184666"/>
                </a:xfrm>
                <a:prstGeom prst="rect">
                  <a:avLst/>
                </a:prstGeom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1200" i="1" smtClean="0">
                            <a:solidFill>
                              <a:srgbClr val="0000FF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oMath>
                    </m:oMathPara>
                  </a14:m>
                  <a:endParaRPr lang="ru-RU" sz="1200" dirty="0"/>
                </a:p>
              </p:txBody>
            </p:sp>
          </mc:Choice>
          <mc:Fallback xmlns="">
            <p:sp useBgFill="1"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21F5D79C-A7AB-4DEE-BCB5-A97F918D7FC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51848" y="4533146"/>
                  <a:ext cx="72000" cy="184666"/>
                </a:xfrm>
                <a:prstGeom prst="rect">
                  <a:avLst/>
                </a:prstGeom>
                <a:blipFill>
                  <a:blip r:embed="rId12"/>
                  <a:stretch>
                    <a:fillRect l="-75000" r="-108333" b="-333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1" name="TextBox 20">
            <a:extLst>
              <a:ext uri="{FF2B5EF4-FFF2-40B4-BE49-F238E27FC236}">
                <a16:creationId xmlns:a16="http://schemas.microsoft.com/office/drawing/2014/main" id="{09D3ECB2-B1AB-4BB8-B81B-4A094B8A35B5}"/>
              </a:ext>
            </a:extLst>
          </p:cNvPr>
          <p:cNvSpPr txBox="1"/>
          <p:nvPr/>
        </p:nvSpPr>
        <p:spPr>
          <a:xfrm>
            <a:off x="907364" y="456134"/>
            <a:ext cx="106094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Коэффициенты отражения/пропускания для энергии</a:t>
            </a:r>
          </a:p>
        </p:txBody>
      </p:sp>
    </p:spTree>
    <p:extLst>
      <p:ext uri="{BB962C8B-B14F-4D97-AF65-F5344CB8AC3E}">
        <p14:creationId xmlns:p14="http://schemas.microsoft.com/office/powerpoint/2010/main" val="47903368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9AFA797-5308-443C-AEE9-877105429061}"/>
              </a:ext>
            </a:extLst>
          </p:cNvPr>
          <p:cNvSpPr txBox="1"/>
          <p:nvPr/>
        </p:nvSpPr>
        <p:spPr>
          <a:xfrm>
            <a:off x="3779179" y="518160"/>
            <a:ext cx="463364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Брюстера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(1815)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2A5ABD-9F7F-4584-B419-20183C23F9E6}"/>
                  </a:ext>
                </a:extLst>
              </p:cNvPr>
              <p:cNvSpPr txBox="1"/>
              <p:nvPr/>
            </p:nvSpPr>
            <p:spPr>
              <a:xfrm>
                <a:off x="1089215" y="1933127"/>
                <a:ext cx="4378331" cy="291688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Условие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𝑟</m:t>
                        </m:r>
                      </m:e>
                      <m:sub>
                        <m: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=0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выполняется для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</m:func>
                    <m:r>
                      <a:rPr lang="ru-RU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𝛽</m:t>
                        </m:r>
                      </m:e>
                    </m:func>
                  </m:oMath>
                </a14:m>
                <a:endParaRPr lang="en-US" dirty="0"/>
              </a:p>
              <a:p>
                <a:endParaRPr lang="ru-RU" dirty="0"/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Вместе с законом преломления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</m:t>
                        </m:r>
                      </m:sub>
                    </m:sSub>
                    <m:func>
                      <m:funcPr>
                        <m:ctrlP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</m:func>
                    <m:r>
                      <a:rPr lang="en-US" sz="2400" b="0" i="1" dirty="0" smtClean="0">
                        <a:solidFill>
                          <a:schemeClr val="tx1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sSub>
                      <m:sSub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sub>
                    </m:sSub>
                    <m:func>
                      <m:funcPr>
                        <m:ctrlP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dirty="0" smtClean="0">
                            <a:solidFill>
                              <a:schemeClr val="tx1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</m:func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это дает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i="1">
                          <a:latin typeface="Cambria Math" panose="02040503050406030204" pitchFamily="18" charset="0"/>
                        </a:rPr>
                        <m:t>t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</a:rPr>
                        <m:t>g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362A5ABD-9F7F-4584-B419-20183C23F9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89215" y="1933127"/>
                <a:ext cx="4378331" cy="2916889"/>
              </a:xfrm>
              <a:prstGeom prst="rect">
                <a:avLst/>
              </a:prstGeom>
              <a:blipFill>
                <a:blip r:embed="rId2"/>
                <a:stretch>
                  <a:fillRect l="-2228" t="-1670" r="-390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2" name="Группа 11">
            <a:extLst>
              <a:ext uri="{FF2B5EF4-FFF2-40B4-BE49-F238E27FC236}">
                <a16:creationId xmlns:a16="http://schemas.microsoft.com/office/drawing/2014/main" id="{933085F9-C43A-40F4-BB4D-17F7ABEF98EA}"/>
              </a:ext>
            </a:extLst>
          </p:cNvPr>
          <p:cNvGrpSpPr/>
          <p:nvPr/>
        </p:nvGrpSpPr>
        <p:grpSpPr>
          <a:xfrm>
            <a:off x="6270710" y="1848773"/>
            <a:ext cx="5429239" cy="4010213"/>
            <a:chOff x="6636470" y="1818293"/>
            <a:chExt cx="5429239" cy="4010213"/>
          </a:xfrm>
        </p:grpSpPr>
        <p:pic>
          <p:nvPicPr>
            <p:cNvPr id="6" name="Рисунок 5">
              <a:extLst>
                <a:ext uri="{FF2B5EF4-FFF2-40B4-BE49-F238E27FC236}">
                  <a16:creationId xmlns:a16="http://schemas.microsoft.com/office/drawing/2014/main" id="{7339CE71-ED21-4699-A9F1-38FE52E5EAC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6724456" y="1818293"/>
              <a:ext cx="4538935" cy="3953622"/>
            </a:xfrm>
            <a:prstGeom prst="rect">
              <a:avLst/>
            </a:prstGeom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B54F2BE-3ADE-4B0E-82C4-02EAD866D94F}"/>
                </a:ext>
              </a:extLst>
            </p:cNvPr>
            <p:cNvSpPr txBox="1"/>
            <p:nvPr/>
          </p:nvSpPr>
          <p:spPr>
            <a:xfrm>
              <a:off x="6636470" y="1818293"/>
              <a:ext cx="2002984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Падающая волна</a:t>
              </a:r>
            </a:p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(не поляризована)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1B71102-0D8D-415A-875E-CEB889EF85D7}"/>
                </a:ext>
              </a:extLst>
            </p:cNvPr>
            <p:cNvSpPr txBox="1"/>
            <p:nvPr/>
          </p:nvSpPr>
          <p:spPr>
            <a:xfrm>
              <a:off x="9238268" y="1872000"/>
              <a:ext cx="2827441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Отраженная волна</a:t>
              </a:r>
            </a:p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(полностью поляризована)</a:t>
              </a: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B82BC201-ACE2-4752-B079-302E6F00443A}"/>
                </a:ext>
              </a:extLst>
            </p:cNvPr>
            <p:cNvSpPr txBox="1"/>
            <p:nvPr/>
          </p:nvSpPr>
          <p:spPr>
            <a:xfrm>
              <a:off x="7850084" y="5459174"/>
              <a:ext cx="2650597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(частично поляризована)</a:t>
              </a: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D8A5A52F-4351-4214-B160-870469F3E306}"/>
                </a:ext>
              </a:extLst>
            </p:cNvPr>
            <p:cNvSpPr txBox="1"/>
            <p:nvPr/>
          </p:nvSpPr>
          <p:spPr>
            <a:xfrm>
              <a:off x="7850084" y="5146432"/>
              <a:ext cx="2287678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ru-RU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Преломленная волна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4B28C1A-8BE9-418F-B94B-F0708A81CBA0}"/>
                    </a:ext>
                  </a:extLst>
                </p:cNvPr>
                <p:cNvSpPr txBox="1"/>
                <p:nvPr/>
              </p:nvSpPr>
              <p:spPr>
                <a:xfrm>
                  <a:off x="8726011" y="2921000"/>
                  <a:ext cx="318613" cy="276999"/>
                </a:xfrm>
                <a:prstGeom prst="rect">
                  <a:avLst/>
                </a:prstGeom>
                <a:solidFill>
                  <a:schemeClr val="bg1"/>
                </a:solidFill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𝐵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E4B28C1A-8BE9-418F-B94B-F0708A81CBA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726011" y="2921000"/>
                  <a:ext cx="318613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1321" r="-5660" b="-1521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</p:spTree>
    <p:extLst>
      <p:ext uri="{BB962C8B-B14F-4D97-AF65-F5344CB8AC3E}">
        <p14:creationId xmlns:p14="http://schemas.microsoft.com/office/powerpoint/2010/main" val="162994004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A97EFC4-363E-4B57-ADE6-F524B51CE9F1}"/>
              </a:ext>
            </a:extLst>
          </p:cNvPr>
          <p:cNvSpPr txBox="1"/>
          <p:nvPr/>
        </p:nvSpPr>
        <p:spPr>
          <a:xfrm>
            <a:off x="3061964" y="396240"/>
            <a:ext cx="606807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Свет в одноосных кристаллах</a:t>
            </a:r>
          </a:p>
        </p:txBody>
      </p:sp>
      <p:grpSp>
        <p:nvGrpSpPr>
          <p:cNvPr id="58" name="Группа 57">
            <a:extLst>
              <a:ext uri="{FF2B5EF4-FFF2-40B4-BE49-F238E27FC236}">
                <a16:creationId xmlns:a16="http://schemas.microsoft.com/office/drawing/2014/main" id="{B10AD17E-FF2C-45D9-A960-2C3ACB6CB4B4}"/>
              </a:ext>
            </a:extLst>
          </p:cNvPr>
          <p:cNvGrpSpPr/>
          <p:nvPr/>
        </p:nvGrpSpPr>
        <p:grpSpPr>
          <a:xfrm>
            <a:off x="1046480" y="1385056"/>
            <a:ext cx="2968298" cy="3268224"/>
            <a:chOff x="1046480" y="1385056"/>
            <a:chExt cx="2968298" cy="3268224"/>
          </a:xfrm>
        </p:grpSpPr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6EA036A6-6A8F-42C3-BE8A-73F01CA4D313}"/>
                </a:ext>
              </a:extLst>
            </p:cNvPr>
            <p:cNvCxnSpPr/>
            <p:nvPr/>
          </p:nvCxnSpPr>
          <p:spPr>
            <a:xfrm>
              <a:off x="1737360" y="1473200"/>
              <a:ext cx="0" cy="318008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EB65DBFD-B3B8-4394-9730-132D7586A5C1}"/>
                </a:ext>
              </a:extLst>
            </p:cNvPr>
            <p:cNvCxnSpPr/>
            <p:nvPr/>
          </p:nvCxnSpPr>
          <p:spPr>
            <a:xfrm>
              <a:off x="1046480" y="3911600"/>
              <a:ext cx="283464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62897C32-CB87-4C42-894A-B5E89C9A3590}"/>
                </a:ext>
              </a:extLst>
            </p:cNvPr>
            <p:cNvCxnSpPr/>
            <p:nvPr/>
          </p:nvCxnSpPr>
          <p:spPr>
            <a:xfrm flipV="1">
              <a:off x="1737360" y="1930400"/>
              <a:ext cx="0" cy="19812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>
              <a:extLst>
                <a:ext uri="{FF2B5EF4-FFF2-40B4-BE49-F238E27FC236}">
                  <a16:creationId xmlns:a16="http://schemas.microsoft.com/office/drawing/2014/main" id="{091FD3ED-BE3B-404D-9D54-490B76FD8B8B}"/>
                </a:ext>
              </a:extLst>
            </p:cNvPr>
            <p:cNvCxnSpPr/>
            <p:nvPr/>
          </p:nvCxnSpPr>
          <p:spPr>
            <a:xfrm flipV="1">
              <a:off x="1737360" y="2814320"/>
              <a:ext cx="0" cy="10972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 стрелкой 11">
              <a:extLst>
                <a:ext uri="{FF2B5EF4-FFF2-40B4-BE49-F238E27FC236}">
                  <a16:creationId xmlns:a16="http://schemas.microsoft.com/office/drawing/2014/main" id="{2B6953DC-3EDD-4068-962F-1B474258DE61}"/>
                </a:ext>
              </a:extLst>
            </p:cNvPr>
            <p:cNvCxnSpPr/>
            <p:nvPr/>
          </p:nvCxnSpPr>
          <p:spPr>
            <a:xfrm>
              <a:off x="1737360" y="3911600"/>
              <a:ext cx="171704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>
              <a:extLst>
                <a:ext uri="{FF2B5EF4-FFF2-40B4-BE49-F238E27FC236}">
                  <a16:creationId xmlns:a16="http://schemas.microsoft.com/office/drawing/2014/main" id="{36E8900D-759B-48C3-A1DF-6872EDD3324D}"/>
                </a:ext>
              </a:extLst>
            </p:cNvPr>
            <p:cNvCxnSpPr/>
            <p:nvPr/>
          </p:nvCxnSpPr>
          <p:spPr>
            <a:xfrm>
              <a:off x="1737360" y="3911600"/>
              <a:ext cx="12192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1447CCFF-0D82-4A06-A52B-77DCC5FD93F5}"/>
                </a:ext>
              </a:extLst>
            </p:cNvPr>
            <p:cNvCxnSpPr>
              <a:cxnSpLocks/>
            </p:cNvCxnSpPr>
            <p:nvPr/>
          </p:nvCxnSpPr>
          <p:spPr>
            <a:xfrm>
              <a:off x="1737360" y="1940560"/>
              <a:ext cx="171704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144B7C4E-80AE-43A0-8458-E8A398C08683}"/>
                </a:ext>
              </a:extLst>
            </p:cNvPr>
            <p:cNvCxnSpPr/>
            <p:nvPr/>
          </p:nvCxnSpPr>
          <p:spPr>
            <a:xfrm flipV="1">
              <a:off x="3454400" y="1940560"/>
              <a:ext cx="0" cy="197104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18F09159-711E-49D6-8FB7-72E20C573222}"/>
                </a:ext>
              </a:extLst>
            </p:cNvPr>
            <p:cNvCxnSpPr>
              <a:cxnSpLocks/>
            </p:cNvCxnSpPr>
            <p:nvPr/>
          </p:nvCxnSpPr>
          <p:spPr>
            <a:xfrm>
              <a:off x="1737360" y="2824480"/>
              <a:ext cx="12192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25A45472-77EC-4B79-A615-F92028D63F3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956560" y="2814320"/>
              <a:ext cx="0" cy="109728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22FF6768-74FC-45F0-BB2A-9F3F59379096}"/>
                </a:ext>
              </a:extLst>
            </p:cNvPr>
            <p:cNvCxnSpPr/>
            <p:nvPr/>
          </p:nvCxnSpPr>
          <p:spPr>
            <a:xfrm flipV="1">
              <a:off x="1737360" y="1940560"/>
              <a:ext cx="1717040" cy="19710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 стрелкой 28">
              <a:extLst>
                <a:ext uri="{FF2B5EF4-FFF2-40B4-BE49-F238E27FC236}">
                  <a16:creationId xmlns:a16="http://schemas.microsoft.com/office/drawing/2014/main" id="{8105D2B5-3C23-483F-9BF5-7DF44B3D71E3}"/>
                </a:ext>
              </a:extLst>
            </p:cNvPr>
            <p:cNvCxnSpPr/>
            <p:nvPr/>
          </p:nvCxnSpPr>
          <p:spPr>
            <a:xfrm flipV="1">
              <a:off x="1737360" y="2824480"/>
              <a:ext cx="1219200" cy="10871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0D04CA9-5880-481E-92C0-A02D271E26D8}"/>
                    </a:ext>
                  </a:extLst>
                </p:cNvPr>
                <p:cNvSpPr txBox="1"/>
                <p:nvPr/>
              </p:nvSpPr>
              <p:spPr>
                <a:xfrm>
                  <a:off x="3301602" y="4005440"/>
                  <a:ext cx="30559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10D04CA9-5880-481E-92C0-A02D271E26D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01602" y="4005440"/>
                  <a:ext cx="305596" cy="276999"/>
                </a:xfrm>
                <a:prstGeom prst="rect">
                  <a:avLst/>
                </a:prstGeom>
                <a:blipFill>
                  <a:blip r:embed="rId2"/>
                  <a:stretch>
                    <a:fillRect l="-20000" r="-6000" b="-1777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E1D6D3B5-B6E1-4D41-923C-8ED5A32A2B17}"/>
                    </a:ext>
                  </a:extLst>
                </p:cNvPr>
                <p:cNvSpPr txBox="1"/>
                <p:nvPr/>
              </p:nvSpPr>
              <p:spPr>
                <a:xfrm>
                  <a:off x="1264929" y="1755894"/>
                  <a:ext cx="314955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E1D6D3B5-B6E1-4D41-923C-8ED5A32A2B1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64929" y="1755894"/>
                  <a:ext cx="314955" cy="369332"/>
                </a:xfrm>
                <a:prstGeom prst="rect">
                  <a:avLst/>
                </a:prstGeom>
                <a:blipFill>
                  <a:blip r:embed="rId3"/>
                  <a:stretch>
                    <a:fillRect r="-2745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C55D133F-D88E-4B9D-B6EE-59BAA5F1C9A2}"/>
                    </a:ext>
                  </a:extLst>
                </p:cNvPr>
                <p:cNvSpPr txBox="1"/>
                <p:nvPr/>
              </p:nvSpPr>
              <p:spPr>
                <a:xfrm>
                  <a:off x="3454400" y="1770519"/>
                  <a:ext cx="40639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C55D133F-D88E-4B9D-B6EE-59BAA5F1C9A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454400" y="1770519"/>
                  <a:ext cx="406399" cy="369332"/>
                </a:xfrm>
                <a:prstGeom prst="rect">
                  <a:avLst/>
                </a:prstGeom>
                <a:blipFill>
                  <a:blip r:embed="rId4"/>
                  <a:stretch>
                    <a:fillRect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67160A3-9247-4588-B26E-1F1FCCAF1EC4}"/>
                    </a:ext>
                  </a:extLst>
                </p:cNvPr>
                <p:cNvSpPr txBox="1"/>
                <p:nvPr/>
              </p:nvSpPr>
              <p:spPr>
                <a:xfrm>
                  <a:off x="2655565" y="3959273"/>
                  <a:ext cx="40639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36" name="TextBox 35">
                  <a:extLst>
                    <a:ext uri="{FF2B5EF4-FFF2-40B4-BE49-F238E27FC236}">
                      <a16:creationId xmlns:a16="http://schemas.microsoft.com/office/drawing/2014/main" id="{E67160A3-9247-4588-B26E-1F1FCCAF1E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55565" y="3959273"/>
                  <a:ext cx="406399" cy="369332"/>
                </a:xfrm>
                <a:prstGeom prst="rect">
                  <a:avLst/>
                </a:prstGeom>
                <a:blipFill>
                  <a:blip r:embed="rId5"/>
                  <a:stretch>
                    <a:fillRect r="-303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D70A02C8-44AB-4D45-B89C-4B78B5615F0D}"/>
                    </a:ext>
                  </a:extLst>
                </p:cNvPr>
                <p:cNvSpPr txBox="1"/>
                <p:nvPr/>
              </p:nvSpPr>
              <p:spPr>
                <a:xfrm>
                  <a:off x="1252223" y="2656394"/>
                  <a:ext cx="40639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37" name="TextBox 36">
                  <a:extLst>
                    <a:ext uri="{FF2B5EF4-FFF2-40B4-BE49-F238E27FC236}">
                      <a16:creationId xmlns:a16="http://schemas.microsoft.com/office/drawing/2014/main" id="{D70A02C8-44AB-4D45-B89C-4B78B5615F0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252223" y="2656394"/>
                  <a:ext cx="406399" cy="369332"/>
                </a:xfrm>
                <a:prstGeom prst="rect">
                  <a:avLst/>
                </a:prstGeom>
                <a:blipFill>
                  <a:blip r:embed="rId6"/>
                  <a:stretch>
                    <a:fillRect r="-447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2407FC5E-AE9B-49B6-85E6-5780308726DF}"/>
                    </a:ext>
                  </a:extLst>
                </p:cNvPr>
                <p:cNvSpPr txBox="1"/>
                <p:nvPr/>
              </p:nvSpPr>
              <p:spPr>
                <a:xfrm>
                  <a:off x="2956559" y="2615978"/>
                  <a:ext cx="406399" cy="369332"/>
                </a:xfrm>
                <a:prstGeom prst="rect">
                  <a:avLst/>
                </a:prstGeom>
                <a:noFill/>
              </p:spPr>
              <p:txBody>
                <a:bodyPr wrap="square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1" i="1" smtClean="0">
                                <a:latin typeface="Cambria Math" panose="02040503050406030204" pitchFamily="18" charset="0"/>
                              </a:rPr>
                              <m:t>𝑫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2407FC5E-AE9B-49B6-85E6-5780308726D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956559" y="2615978"/>
                  <a:ext cx="406399" cy="369332"/>
                </a:xfrm>
                <a:prstGeom prst="rect">
                  <a:avLst/>
                </a:prstGeom>
                <a:blipFill>
                  <a:blip r:embed="rId7"/>
                  <a:stretch>
                    <a:fillRect r="-2985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CF101487-E47D-408B-8907-CB8EC001D070}"/>
                    </a:ext>
                  </a:extLst>
                </p:cNvPr>
                <p:cNvSpPr txBox="1"/>
                <p:nvPr/>
              </p:nvSpPr>
              <p:spPr>
                <a:xfrm>
                  <a:off x="3747462" y="3982551"/>
                  <a:ext cx="26731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CF101487-E47D-408B-8907-CB8EC001D07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747462" y="3982551"/>
                  <a:ext cx="267316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13636" b="-1087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0D9FB78E-53FE-4EE0-B2FF-89231C77F9E6}"/>
                    </a:ext>
                  </a:extLst>
                </p:cNvPr>
                <p:cNvSpPr txBox="1"/>
                <p:nvPr/>
              </p:nvSpPr>
              <p:spPr>
                <a:xfrm>
                  <a:off x="1382724" y="1385056"/>
                  <a:ext cx="26064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0D9FB78E-53FE-4EE0-B2FF-89231C77F9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382724" y="1385056"/>
                  <a:ext cx="260648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3953" b="-1087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41" name="TextBox 40">
            <a:extLst>
              <a:ext uri="{FF2B5EF4-FFF2-40B4-BE49-F238E27FC236}">
                <a16:creationId xmlns:a16="http://schemas.microsoft.com/office/drawing/2014/main" id="{1BC2DCEB-2CBE-4BEA-9366-FABCD47E71AE}"/>
              </a:ext>
            </a:extLst>
          </p:cNvPr>
          <p:cNvSpPr txBox="1"/>
          <p:nvPr/>
        </p:nvSpPr>
        <p:spPr>
          <a:xfrm>
            <a:off x="709925" y="4976671"/>
            <a:ext cx="429767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Векторы электрического поля и электрического смещения в разных направлениях в одноосном кристалле</a:t>
            </a:r>
          </a:p>
        </p:txBody>
      </p:sp>
      <p:grpSp>
        <p:nvGrpSpPr>
          <p:cNvPr id="64" name="Группа 63">
            <a:extLst>
              <a:ext uri="{FF2B5EF4-FFF2-40B4-BE49-F238E27FC236}">
                <a16:creationId xmlns:a16="http://schemas.microsoft.com/office/drawing/2014/main" id="{8B130FC5-ABF1-4608-AD3C-A8EA0F487D1A}"/>
              </a:ext>
            </a:extLst>
          </p:cNvPr>
          <p:cNvGrpSpPr/>
          <p:nvPr/>
        </p:nvGrpSpPr>
        <p:grpSpPr>
          <a:xfrm>
            <a:off x="7709463" y="1348770"/>
            <a:ext cx="2745177" cy="3760150"/>
            <a:chOff x="7731361" y="1493520"/>
            <a:chExt cx="2745177" cy="3760150"/>
          </a:xfrm>
        </p:grpSpPr>
        <p:cxnSp>
          <p:nvCxnSpPr>
            <p:cNvPr id="43" name="Прямая соединительная линия 42">
              <a:extLst>
                <a:ext uri="{FF2B5EF4-FFF2-40B4-BE49-F238E27FC236}">
                  <a16:creationId xmlns:a16="http://schemas.microsoft.com/office/drawing/2014/main" id="{DF02ADA2-0573-4EBA-AD22-E11E44C27BE8}"/>
                </a:ext>
              </a:extLst>
            </p:cNvPr>
            <p:cNvCxnSpPr/>
            <p:nvPr/>
          </p:nvCxnSpPr>
          <p:spPr>
            <a:xfrm>
              <a:off x="9042400" y="1591103"/>
              <a:ext cx="0" cy="241433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5" name="Прямая соединительная линия 44">
              <a:extLst>
                <a:ext uri="{FF2B5EF4-FFF2-40B4-BE49-F238E27FC236}">
                  <a16:creationId xmlns:a16="http://schemas.microsoft.com/office/drawing/2014/main" id="{C649E6CA-B0F3-45FB-BE63-D2F54245EE4B}"/>
                </a:ext>
              </a:extLst>
            </p:cNvPr>
            <p:cNvCxnSpPr/>
            <p:nvPr/>
          </p:nvCxnSpPr>
          <p:spPr>
            <a:xfrm flipH="1">
              <a:off x="7741920" y="4005439"/>
              <a:ext cx="1300480" cy="9712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id="{E216D731-D39B-45C3-8521-E49E855BBC33}"/>
                </a:ext>
              </a:extLst>
            </p:cNvPr>
            <p:cNvCxnSpPr/>
            <p:nvPr/>
          </p:nvCxnSpPr>
          <p:spPr>
            <a:xfrm>
              <a:off x="9042400" y="4005439"/>
              <a:ext cx="1341120" cy="9712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9" name="Прямая со стрелкой 48">
              <a:extLst>
                <a:ext uri="{FF2B5EF4-FFF2-40B4-BE49-F238E27FC236}">
                  <a16:creationId xmlns:a16="http://schemas.microsoft.com/office/drawing/2014/main" id="{14379A47-EAA7-46E2-86A1-268C8EFF5606}"/>
                </a:ext>
              </a:extLst>
            </p:cNvPr>
            <p:cNvCxnSpPr/>
            <p:nvPr/>
          </p:nvCxnSpPr>
          <p:spPr>
            <a:xfrm>
              <a:off x="9042400" y="2346960"/>
              <a:ext cx="0" cy="108204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1" name="Прямая со стрелкой 50">
              <a:extLst>
                <a:ext uri="{FF2B5EF4-FFF2-40B4-BE49-F238E27FC236}">
                  <a16:creationId xmlns:a16="http://schemas.microsoft.com/office/drawing/2014/main" id="{984F3D5B-D470-4E09-A886-6858247E4E2B}"/>
                </a:ext>
              </a:extLst>
            </p:cNvPr>
            <p:cNvCxnSpPr/>
            <p:nvPr/>
          </p:nvCxnSpPr>
          <p:spPr>
            <a:xfrm flipH="1">
              <a:off x="8392160" y="2346960"/>
              <a:ext cx="650240" cy="45131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>
              <a:extLst>
                <a:ext uri="{FF2B5EF4-FFF2-40B4-BE49-F238E27FC236}">
                  <a16:creationId xmlns:a16="http://schemas.microsoft.com/office/drawing/2014/main" id="{B57F5BC5-EF7F-44B8-990E-72489782F8E3}"/>
                </a:ext>
              </a:extLst>
            </p:cNvPr>
            <p:cNvCxnSpPr/>
            <p:nvPr/>
          </p:nvCxnSpPr>
          <p:spPr>
            <a:xfrm>
              <a:off x="9042400" y="2346960"/>
              <a:ext cx="670560" cy="45131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5" name="Прямая со стрелкой 54">
              <a:extLst>
                <a:ext uri="{FF2B5EF4-FFF2-40B4-BE49-F238E27FC236}">
                  <a16:creationId xmlns:a16="http://schemas.microsoft.com/office/drawing/2014/main" id="{09E7A7D6-027D-4564-A556-C87FF4F802C6}"/>
                </a:ext>
              </a:extLst>
            </p:cNvPr>
            <p:cNvCxnSpPr/>
            <p:nvPr/>
          </p:nvCxnSpPr>
          <p:spPr>
            <a:xfrm flipH="1">
              <a:off x="8290560" y="2346960"/>
              <a:ext cx="751840" cy="1219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7" name="Прямая со стрелкой 56">
              <a:extLst>
                <a:ext uri="{FF2B5EF4-FFF2-40B4-BE49-F238E27FC236}">
                  <a16:creationId xmlns:a16="http://schemas.microsoft.com/office/drawing/2014/main" id="{3062F2AD-E2C8-4D6E-A7F1-00A0D102703D}"/>
                </a:ext>
              </a:extLst>
            </p:cNvPr>
            <p:cNvCxnSpPr/>
            <p:nvPr/>
          </p:nvCxnSpPr>
          <p:spPr>
            <a:xfrm>
              <a:off x="9042400" y="2346960"/>
              <a:ext cx="751840" cy="1219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A53FC11E-E26A-44DC-ABC5-4D1A4FD959DA}"/>
                    </a:ext>
                  </a:extLst>
                </p:cNvPr>
                <p:cNvSpPr txBox="1"/>
                <p:nvPr/>
              </p:nvSpPr>
              <p:spPr>
                <a:xfrm>
                  <a:off x="8694602" y="1493520"/>
                  <a:ext cx="26064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59" name="TextBox 58">
                  <a:extLst>
                    <a:ext uri="{FF2B5EF4-FFF2-40B4-BE49-F238E27FC236}">
                      <a16:creationId xmlns:a16="http://schemas.microsoft.com/office/drawing/2014/main" id="{A53FC11E-E26A-44DC-ABC5-4D1A4FD959D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94602" y="1493520"/>
                  <a:ext cx="260648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14286" b="-1087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507E9B5A-E6A1-4F40-AF7C-0410A43A3989}"/>
                    </a:ext>
                  </a:extLst>
                </p:cNvPr>
                <p:cNvSpPr txBox="1"/>
                <p:nvPr/>
              </p:nvSpPr>
              <p:spPr>
                <a:xfrm>
                  <a:off x="7731361" y="4976671"/>
                  <a:ext cx="26731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60" name="TextBox 59">
                  <a:extLst>
                    <a:ext uri="{FF2B5EF4-FFF2-40B4-BE49-F238E27FC236}">
                      <a16:creationId xmlns:a16="http://schemas.microsoft.com/office/drawing/2014/main" id="{507E9B5A-E6A1-4F40-AF7C-0410A43A398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31361" y="4976671"/>
                  <a:ext cx="267316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13636" b="-1111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ECA29A4C-F9DE-434F-9D31-E27FCEF16740}"/>
                    </a:ext>
                  </a:extLst>
                </p:cNvPr>
                <p:cNvSpPr txBox="1"/>
                <p:nvPr/>
              </p:nvSpPr>
              <p:spPr>
                <a:xfrm>
                  <a:off x="10209222" y="4976670"/>
                  <a:ext cx="26731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ECA29A4C-F9DE-434F-9D31-E27FCEF167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09222" y="4976670"/>
                  <a:ext cx="267316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13636" b="-1111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35022C5C-62D7-4C51-AB28-49EA73BBAA29}"/>
                    </a:ext>
                  </a:extLst>
                </p:cNvPr>
                <p:cNvSpPr txBox="1"/>
                <p:nvPr/>
              </p:nvSpPr>
              <p:spPr>
                <a:xfrm>
                  <a:off x="9129551" y="3224737"/>
                  <a:ext cx="1939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oMath>
                    </m:oMathPara>
                  </a14:m>
                  <a:endParaRPr lang="ru-RU" b="1" dirty="0"/>
                </a:p>
              </p:txBody>
            </p:sp>
          </mc:Choice>
          <mc:Fallback xmlns="">
            <p:sp>
              <p:nvSpPr>
                <p:cNvPr id="62" name="TextBox 61">
                  <a:extLst>
                    <a:ext uri="{FF2B5EF4-FFF2-40B4-BE49-F238E27FC236}">
                      <a16:creationId xmlns:a16="http://schemas.microsoft.com/office/drawing/2014/main" id="{35022C5C-62D7-4C51-AB28-49EA73BBAA2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129551" y="3224737"/>
                  <a:ext cx="193964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31250" r="-31250" b="-869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A17586CC-9FD0-43D4-8138-6E07CB8E3BEC}"/>
                    </a:ext>
                  </a:extLst>
                </p:cNvPr>
                <p:cNvSpPr txBox="1"/>
                <p:nvPr/>
              </p:nvSpPr>
              <p:spPr>
                <a:xfrm>
                  <a:off x="9628669" y="2069961"/>
                  <a:ext cx="20621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oMath>
                    </m:oMathPara>
                  </a14:m>
                  <a:endParaRPr lang="ru-RU" b="1" dirty="0"/>
                </a:p>
              </p:txBody>
            </p:sp>
          </mc:Choice>
          <mc:Fallback xmlns="">
            <p:sp>
              <p:nvSpPr>
                <p:cNvPr id="63" name="TextBox 62">
                  <a:extLst>
                    <a:ext uri="{FF2B5EF4-FFF2-40B4-BE49-F238E27FC236}">
                      <a16:creationId xmlns:a16="http://schemas.microsoft.com/office/drawing/2014/main" id="{A17586CC-9FD0-43D4-8138-6E07CB8E3BE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628669" y="2069961"/>
                  <a:ext cx="206210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26471" r="-26471" b="-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47B9B63-D789-49D4-A33C-4A78EA5E7B19}"/>
                  </a:ext>
                </a:extLst>
              </p:cNvPr>
              <p:cNvSpPr txBox="1"/>
              <p:nvPr/>
            </p:nvSpPr>
            <p:spPr>
              <a:xfrm>
                <a:off x="6732749" y="5326190"/>
                <a:ext cx="5110478" cy="13667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распространении вдоль оптической оси поляризация не играет роли, любая волна распространяется как обыкновенная со скоростью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e>
                    </m:rad>
                  </m:oMath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65" name="TextBox 64">
                <a:extLst>
                  <a:ext uri="{FF2B5EF4-FFF2-40B4-BE49-F238E27FC236}">
                    <a16:creationId xmlns:a16="http://schemas.microsoft.com/office/drawing/2014/main" id="{A47B9B63-D789-49D4-A33C-4A78EA5E7B1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32749" y="5326190"/>
                <a:ext cx="5110478" cy="1366721"/>
              </a:xfrm>
              <a:prstGeom prst="rect">
                <a:avLst/>
              </a:prstGeom>
              <a:blipFill>
                <a:blip r:embed="rId15"/>
                <a:stretch>
                  <a:fillRect l="-1192" t="-2679" b="-401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5984129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F1FA6D9-4465-422D-B906-C4D16955E58A}"/>
                  </a:ext>
                </a:extLst>
              </p:cNvPr>
              <p:cNvSpPr txBox="1"/>
              <p:nvPr/>
            </p:nvSpPr>
            <p:spPr>
              <a:xfrm>
                <a:off x="523664" y="4644862"/>
                <a:ext cx="5567680" cy="133216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распространении в плоскости, перпендикулярной оптической оси, волна одной поляризации распространяется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 скоростью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e>
                    </m:rad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а другой – со скоростью </a:t>
                </a:r>
                <a14:m>
                  <m:oMath xmlns:m="http://schemas.openxmlformats.org/officeDocument/2006/math"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000" i="1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2000" i="1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rad>
                  </m:oMath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3" name="TextBox 32">
                <a:extLst>
                  <a:ext uri="{FF2B5EF4-FFF2-40B4-BE49-F238E27FC236}">
                    <a16:creationId xmlns:a16="http://schemas.microsoft.com/office/drawing/2014/main" id="{CF1FA6D9-4465-422D-B906-C4D16955E58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3664" y="4644862"/>
                <a:ext cx="5567680" cy="1332160"/>
              </a:xfrm>
              <a:prstGeom prst="rect">
                <a:avLst/>
              </a:prstGeom>
              <a:blipFill>
                <a:blip r:embed="rId2"/>
                <a:stretch>
                  <a:fillRect l="-1205" t="-2752" b="-68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65" name="Группа 64">
            <a:extLst>
              <a:ext uri="{FF2B5EF4-FFF2-40B4-BE49-F238E27FC236}">
                <a16:creationId xmlns:a16="http://schemas.microsoft.com/office/drawing/2014/main" id="{AFF0F574-ADA0-447A-8B37-590A010FA732}"/>
              </a:ext>
            </a:extLst>
          </p:cNvPr>
          <p:cNvGrpSpPr/>
          <p:nvPr/>
        </p:nvGrpSpPr>
        <p:grpSpPr>
          <a:xfrm>
            <a:off x="1445520" y="938116"/>
            <a:ext cx="3672863" cy="3162526"/>
            <a:chOff x="1476000" y="936000"/>
            <a:chExt cx="3672863" cy="3162526"/>
          </a:xfrm>
        </p:grpSpPr>
        <p:cxnSp>
          <p:nvCxnSpPr>
            <p:cNvPr id="3" name="Прямая соединительная линия 2">
              <a:extLst>
                <a:ext uri="{FF2B5EF4-FFF2-40B4-BE49-F238E27FC236}">
                  <a16:creationId xmlns:a16="http://schemas.microsoft.com/office/drawing/2014/main" id="{1A2D71B8-6FB1-4CED-861F-5F5A94D65892}"/>
                </a:ext>
              </a:extLst>
            </p:cNvPr>
            <p:cNvCxnSpPr>
              <a:cxnSpLocks/>
            </p:cNvCxnSpPr>
            <p:nvPr/>
          </p:nvCxnSpPr>
          <p:spPr>
            <a:xfrm>
              <a:off x="3232575" y="1074500"/>
              <a:ext cx="0" cy="125972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1D05E123-0A71-4D2E-96AC-4310DEC87B9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476000" y="2334229"/>
              <a:ext cx="1756575" cy="1266406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43110A1F-6B1D-4BE7-BB3C-FE139B0DED38}"/>
                </a:ext>
              </a:extLst>
            </p:cNvPr>
            <p:cNvCxnSpPr>
              <a:cxnSpLocks/>
            </p:cNvCxnSpPr>
            <p:nvPr/>
          </p:nvCxnSpPr>
          <p:spPr>
            <a:xfrm>
              <a:off x="3232575" y="2334229"/>
              <a:ext cx="1901498" cy="134879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768BC44-2114-4BF8-83AF-476922B1FED3}"/>
                    </a:ext>
                  </a:extLst>
                </p:cNvPr>
                <p:cNvSpPr txBox="1"/>
                <p:nvPr/>
              </p:nvSpPr>
              <p:spPr>
                <a:xfrm>
                  <a:off x="2874099" y="936000"/>
                  <a:ext cx="26064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2768BC44-2114-4BF8-83AF-476922B1FE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874099" y="936000"/>
                  <a:ext cx="260648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13953" b="-1111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43AD07E-F4E5-4716-A5A4-5E7E5F50D4FD}"/>
                    </a:ext>
                  </a:extLst>
                </p:cNvPr>
                <p:cNvSpPr txBox="1"/>
                <p:nvPr/>
              </p:nvSpPr>
              <p:spPr>
                <a:xfrm>
                  <a:off x="1478476" y="3600635"/>
                  <a:ext cx="26731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B43AD07E-F4E5-4716-A5A4-5E7E5F50D4F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478476" y="3600635"/>
                  <a:ext cx="267316" cy="276999"/>
                </a:xfrm>
                <a:prstGeom prst="rect">
                  <a:avLst/>
                </a:prstGeom>
                <a:blipFill>
                  <a:blip r:embed="rId4"/>
                  <a:stretch>
                    <a:fillRect l="-13953" b="-1333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863D398-E3DE-4956-81B3-DFB5530D2D8E}"/>
                    </a:ext>
                  </a:extLst>
                </p:cNvPr>
                <p:cNvSpPr txBox="1"/>
                <p:nvPr/>
              </p:nvSpPr>
              <p:spPr>
                <a:xfrm>
                  <a:off x="4881547" y="3683028"/>
                  <a:ext cx="26731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9863D398-E3DE-4956-81B3-DFB5530D2D8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881547" y="3683028"/>
                  <a:ext cx="267316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13636" b="-11111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" name="Прямая со стрелкой 5">
              <a:extLst>
                <a:ext uri="{FF2B5EF4-FFF2-40B4-BE49-F238E27FC236}">
                  <a16:creationId xmlns:a16="http://schemas.microsoft.com/office/drawing/2014/main" id="{CC5306FF-DF19-40F2-B7EA-403E0D2E0683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110289" y="2985329"/>
              <a:ext cx="558522" cy="606565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>
              <a:extLst>
                <a:ext uri="{FF2B5EF4-FFF2-40B4-BE49-F238E27FC236}">
                  <a16:creationId xmlns:a16="http://schemas.microsoft.com/office/drawing/2014/main" id="{48C48EF6-2D19-4E2B-921D-652BE329F130}"/>
                </a:ext>
              </a:extLst>
            </p:cNvPr>
            <p:cNvCxnSpPr/>
            <p:nvPr/>
          </p:nvCxnSpPr>
          <p:spPr>
            <a:xfrm>
              <a:off x="2090856" y="3600635"/>
              <a:ext cx="751840" cy="12192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74F5337-A1B0-4109-BF6B-0488394E7762}"/>
                    </a:ext>
                  </a:extLst>
                </p:cNvPr>
                <p:cNvSpPr txBox="1"/>
                <p:nvPr/>
              </p:nvSpPr>
              <p:spPr>
                <a:xfrm>
                  <a:off x="2565824" y="3136869"/>
                  <a:ext cx="1939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oMath>
                    </m:oMathPara>
                  </a14:m>
                  <a:endParaRPr lang="ru-RU" b="1" dirty="0"/>
                </a:p>
              </p:txBody>
            </p:sp>
          </mc:Choice>
          <mc:Fallback xmlns="">
            <p:sp>
              <p:nvSpPr>
                <p:cNvPr id="14" name="TextBox 13">
                  <a:extLst>
                    <a:ext uri="{FF2B5EF4-FFF2-40B4-BE49-F238E27FC236}">
                      <a16:creationId xmlns:a16="http://schemas.microsoft.com/office/drawing/2014/main" id="{474F5337-A1B0-4109-BF6B-0488394E776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565824" y="3136869"/>
                  <a:ext cx="193964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34375" t="-2222" r="-28125" b="-888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9C68DC8-6D01-4077-8AC7-52C35DCE2994}"/>
                    </a:ext>
                  </a:extLst>
                </p:cNvPr>
                <p:cNvSpPr txBox="1"/>
                <p:nvPr/>
              </p:nvSpPr>
              <p:spPr>
                <a:xfrm>
                  <a:off x="2600254" y="3821527"/>
                  <a:ext cx="20621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oMath>
                    </m:oMathPara>
                  </a14:m>
                  <a:endParaRPr lang="ru-RU" b="1" dirty="0"/>
                </a:p>
              </p:txBody>
            </p:sp>
          </mc:Choice>
          <mc:Fallback xmlns="">
            <p:sp>
              <p:nvSpPr>
                <p:cNvPr id="15" name="TextBox 14">
                  <a:extLst>
                    <a:ext uri="{FF2B5EF4-FFF2-40B4-BE49-F238E27FC236}">
                      <a16:creationId xmlns:a16="http://schemas.microsoft.com/office/drawing/2014/main" id="{A9C68DC8-6D01-4077-8AC7-52C35DCE299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600254" y="3821527"/>
                  <a:ext cx="206210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7273" r="-30303" b="-652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7" name="Прямая со стрелкой 6">
              <a:extLst>
                <a:ext uri="{FF2B5EF4-FFF2-40B4-BE49-F238E27FC236}">
                  <a16:creationId xmlns:a16="http://schemas.microsoft.com/office/drawing/2014/main" id="{874C03AC-E1F0-4317-987F-21FB8E612A09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651898" y="3008628"/>
              <a:ext cx="433321" cy="652967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DF8F6363-F4B4-4494-9DB5-3D1A2BC3CB1B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085219" y="2671428"/>
              <a:ext cx="0" cy="96048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4B2D238-CFCE-4505-AB06-B06E97FA78F8}"/>
                    </a:ext>
                  </a:extLst>
                </p:cNvPr>
                <p:cNvSpPr txBox="1"/>
                <p:nvPr/>
              </p:nvSpPr>
              <p:spPr>
                <a:xfrm>
                  <a:off x="3564581" y="3261907"/>
                  <a:ext cx="1939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oMath>
                    </m:oMathPara>
                  </a14:m>
                  <a:endParaRPr lang="ru-RU" b="1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04B2D238-CFCE-4505-AB06-B06E97FA78F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564581" y="3261907"/>
                  <a:ext cx="193964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34375" r="-28125" b="-869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BF6DA8F-DB71-477F-88D2-854875386763}"/>
                    </a:ext>
                  </a:extLst>
                </p:cNvPr>
                <p:cNvSpPr txBox="1"/>
                <p:nvPr/>
              </p:nvSpPr>
              <p:spPr>
                <a:xfrm>
                  <a:off x="4173327" y="2617333"/>
                  <a:ext cx="20621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oMath>
                    </m:oMathPara>
                  </a14:m>
                  <a:endParaRPr lang="ru-RU" b="1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FBF6DA8F-DB71-477F-88D2-85487538676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173327" y="2617333"/>
                  <a:ext cx="206210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27273" r="-30303" b="-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9" name="Прямая соединительная линия 58">
              <a:extLst>
                <a:ext uri="{FF2B5EF4-FFF2-40B4-BE49-F238E27FC236}">
                  <a16:creationId xmlns:a16="http://schemas.microsoft.com/office/drawing/2014/main" id="{63434A3C-61A4-4570-93B5-7C4012A88E8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2659533" y="2336689"/>
              <a:ext cx="569768" cy="6511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Прямая соединительная линия 60">
              <a:extLst>
                <a:ext uri="{FF2B5EF4-FFF2-40B4-BE49-F238E27FC236}">
                  <a16:creationId xmlns:a16="http://schemas.microsoft.com/office/drawing/2014/main" id="{76EFF265-13A5-4C73-84E6-4BF11448B20F}"/>
                </a:ext>
              </a:extLst>
            </p:cNvPr>
            <p:cNvCxnSpPr/>
            <p:nvPr/>
          </p:nvCxnSpPr>
          <p:spPr>
            <a:xfrm flipH="1" flipV="1">
              <a:off x="3229302" y="2336689"/>
              <a:ext cx="428988" cy="674399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73" name="Группа 72">
            <a:extLst>
              <a:ext uri="{FF2B5EF4-FFF2-40B4-BE49-F238E27FC236}">
                <a16:creationId xmlns:a16="http://schemas.microsoft.com/office/drawing/2014/main" id="{053DCE52-510A-4224-A901-37364EB6E16F}"/>
              </a:ext>
            </a:extLst>
          </p:cNvPr>
          <p:cNvGrpSpPr/>
          <p:nvPr/>
        </p:nvGrpSpPr>
        <p:grpSpPr>
          <a:xfrm>
            <a:off x="7821223" y="915702"/>
            <a:ext cx="2781449" cy="3184940"/>
            <a:chOff x="7709463" y="1923980"/>
            <a:chExt cx="2781449" cy="3184940"/>
          </a:xfrm>
        </p:grpSpPr>
        <p:cxnSp>
          <p:nvCxnSpPr>
            <p:cNvPr id="35" name="Прямая соединительная линия 34">
              <a:extLst>
                <a:ext uri="{FF2B5EF4-FFF2-40B4-BE49-F238E27FC236}">
                  <a16:creationId xmlns:a16="http://schemas.microsoft.com/office/drawing/2014/main" id="{CC91ACE6-1B72-44E3-9DDC-8B2E466E3BCB}"/>
                </a:ext>
              </a:extLst>
            </p:cNvPr>
            <p:cNvCxnSpPr>
              <a:cxnSpLocks/>
            </p:cNvCxnSpPr>
            <p:nvPr/>
          </p:nvCxnSpPr>
          <p:spPr>
            <a:xfrm>
              <a:off x="9020502" y="2062480"/>
              <a:ext cx="0" cy="1798209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DFBD4AD6-9518-4C7C-8685-F4D5AEB2B524}"/>
                </a:ext>
              </a:extLst>
            </p:cNvPr>
            <p:cNvCxnSpPr/>
            <p:nvPr/>
          </p:nvCxnSpPr>
          <p:spPr>
            <a:xfrm flipH="1">
              <a:off x="7720022" y="3860689"/>
              <a:ext cx="1300480" cy="9712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90EE467A-EB2D-4A79-B2E9-6239A4E9D438}"/>
                </a:ext>
              </a:extLst>
            </p:cNvPr>
            <p:cNvCxnSpPr/>
            <p:nvPr/>
          </p:nvCxnSpPr>
          <p:spPr>
            <a:xfrm>
              <a:off x="9020502" y="3860689"/>
              <a:ext cx="1341120" cy="97123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>
              <a:extLst>
                <a:ext uri="{FF2B5EF4-FFF2-40B4-BE49-F238E27FC236}">
                  <a16:creationId xmlns:a16="http://schemas.microsoft.com/office/drawing/2014/main" id="{B3CD6D9C-03B5-4808-B058-6233DF8067C1}"/>
                </a:ext>
              </a:extLst>
            </p:cNvPr>
            <p:cNvCxnSpPr>
              <a:cxnSpLocks/>
            </p:cNvCxnSpPr>
            <p:nvPr/>
          </p:nvCxnSpPr>
          <p:spPr>
            <a:xfrm>
              <a:off x="7742139" y="3677665"/>
              <a:ext cx="750644" cy="115482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>
              <a:extLst>
                <a:ext uri="{FF2B5EF4-FFF2-40B4-BE49-F238E27FC236}">
                  <a16:creationId xmlns:a16="http://schemas.microsoft.com/office/drawing/2014/main" id="{305B42C9-CE23-4BAE-AFBB-EB7598A7DAC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548222" y="3789442"/>
              <a:ext cx="769843" cy="53368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 стрелкой 39">
              <a:extLst>
                <a:ext uri="{FF2B5EF4-FFF2-40B4-BE49-F238E27FC236}">
                  <a16:creationId xmlns:a16="http://schemas.microsoft.com/office/drawing/2014/main" id="{CF34E58A-71DE-40E1-AA85-A2B852470C1E}"/>
                </a:ext>
              </a:extLst>
            </p:cNvPr>
            <p:cNvCxnSpPr/>
            <p:nvPr/>
          </p:nvCxnSpPr>
          <p:spPr>
            <a:xfrm>
              <a:off x="7735073" y="3677665"/>
              <a:ext cx="670560" cy="45131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1" name="Прямая со стрелкой 40">
              <a:extLst>
                <a:ext uri="{FF2B5EF4-FFF2-40B4-BE49-F238E27FC236}">
                  <a16:creationId xmlns:a16="http://schemas.microsoft.com/office/drawing/2014/main" id="{EF227E6C-AF83-404F-9143-CB04549ACA8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076352" y="3281561"/>
              <a:ext cx="221943" cy="498941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2" name="Прямая со стрелкой 41">
              <a:extLst>
                <a:ext uri="{FF2B5EF4-FFF2-40B4-BE49-F238E27FC236}">
                  <a16:creationId xmlns:a16="http://schemas.microsoft.com/office/drawing/2014/main" id="{EEDA1776-8BCE-47FE-B3D0-B59557FCFCD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0209798" y="2946758"/>
              <a:ext cx="89934" cy="815199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442AB424-5033-468E-8F26-9366B344EE47}"/>
                    </a:ext>
                  </a:extLst>
                </p:cNvPr>
                <p:cNvSpPr txBox="1"/>
                <p:nvPr/>
              </p:nvSpPr>
              <p:spPr>
                <a:xfrm>
                  <a:off x="8662040" y="1923980"/>
                  <a:ext cx="26064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3" name="TextBox 42">
                  <a:extLst>
                    <a:ext uri="{FF2B5EF4-FFF2-40B4-BE49-F238E27FC236}">
                      <a16:creationId xmlns:a16="http://schemas.microsoft.com/office/drawing/2014/main" id="{442AB424-5033-468E-8F26-9366B344EE4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62040" y="1923980"/>
                  <a:ext cx="260648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13953" b="-1087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7F6699C2-D17E-4B0B-9E4A-633B82581440}"/>
                    </a:ext>
                  </a:extLst>
                </p:cNvPr>
                <p:cNvSpPr txBox="1"/>
                <p:nvPr/>
              </p:nvSpPr>
              <p:spPr>
                <a:xfrm>
                  <a:off x="7709463" y="4831921"/>
                  <a:ext cx="26731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4" name="TextBox 43">
                  <a:extLst>
                    <a:ext uri="{FF2B5EF4-FFF2-40B4-BE49-F238E27FC236}">
                      <a16:creationId xmlns:a16="http://schemas.microsoft.com/office/drawing/2014/main" id="{7F6699C2-D17E-4B0B-9E4A-633B8258144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709463" y="4831921"/>
                  <a:ext cx="267316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13636" b="-1087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E12EEF6C-51A7-48CC-B674-9B2AEDC23122}"/>
                    </a:ext>
                  </a:extLst>
                </p:cNvPr>
                <p:cNvSpPr txBox="1"/>
                <p:nvPr/>
              </p:nvSpPr>
              <p:spPr>
                <a:xfrm>
                  <a:off x="10187324" y="4831920"/>
                  <a:ext cx="267316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45" name="TextBox 44">
                  <a:extLst>
                    <a:ext uri="{FF2B5EF4-FFF2-40B4-BE49-F238E27FC236}">
                      <a16:creationId xmlns:a16="http://schemas.microsoft.com/office/drawing/2014/main" id="{E12EEF6C-51A7-48CC-B674-9B2AEDC2312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187324" y="4831920"/>
                  <a:ext cx="267316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13636" b="-1087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3964271-671E-4E62-AA7A-5C7E67EC1673}"/>
                    </a:ext>
                  </a:extLst>
                </p:cNvPr>
                <p:cNvSpPr txBox="1"/>
                <p:nvPr/>
              </p:nvSpPr>
              <p:spPr>
                <a:xfrm>
                  <a:off x="9548222" y="3923663"/>
                  <a:ext cx="1939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oMath>
                    </m:oMathPara>
                  </a14:m>
                  <a:endParaRPr lang="ru-RU" b="1" dirty="0"/>
                </a:p>
              </p:txBody>
            </p:sp>
          </mc:Choice>
          <mc:Fallback xmlns="">
            <p:sp>
              <p:nvSpPr>
                <p:cNvPr id="46" name="TextBox 45">
                  <a:extLst>
                    <a:ext uri="{FF2B5EF4-FFF2-40B4-BE49-F238E27FC236}">
                      <a16:creationId xmlns:a16="http://schemas.microsoft.com/office/drawing/2014/main" id="{13964271-671E-4E62-AA7A-5C7E67EC16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8222" y="3923663"/>
                  <a:ext cx="193964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35484" r="-32258" b="-869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7A3373A5-F49A-4202-AF4B-6C9E99E25184}"/>
                    </a:ext>
                  </a:extLst>
                </p:cNvPr>
                <p:cNvSpPr txBox="1"/>
                <p:nvPr/>
              </p:nvSpPr>
              <p:spPr>
                <a:xfrm>
                  <a:off x="10284702" y="2831392"/>
                  <a:ext cx="20621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oMath>
                    </m:oMathPara>
                  </a14:m>
                  <a:endParaRPr lang="ru-RU" b="1" dirty="0"/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7A3373A5-F49A-4202-AF4B-6C9E99E251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284702" y="2831392"/>
                  <a:ext cx="206210" cy="276999"/>
                </a:xfrm>
                <a:prstGeom prst="rect">
                  <a:avLst/>
                </a:prstGeom>
                <a:blipFill>
                  <a:blip r:embed="rId14"/>
                  <a:stretch>
                    <a:fillRect l="-23529" r="-29412" b="-652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3F35C29F-3340-4B3D-8B29-8C08F5F89951}"/>
                    </a:ext>
                  </a:extLst>
                </p:cNvPr>
                <p:cNvSpPr txBox="1"/>
                <p:nvPr/>
              </p:nvSpPr>
              <p:spPr>
                <a:xfrm>
                  <a:off x="8370262" y="3429000"/>
                  <a:ext cx="19396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𝒌</m:t>
                        </m:r>
                      </m:oMath>
                    </m:oMathPara>
                  </a14:m>
                  <a:endParaRPr lang="ru-RU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3F35C29F-3340-4B3D-8B29-8C08F5F89951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70262" y="3429000"/>
                  <a:ext cx="193964" cy="276999"/>
                </a:xfrm>
                <a:prstGeom prst="rect">
                  <a:avLst/>
                </a:prstGeom>
                <a:blipFill>
                  <a:blip r:embed="rId15"/>
                  <a:stretch>
                    <a:fillRect l="-31250" r="-31250" b="-869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D08C49AD-E2A5-4117-9593-B9F5807A0D79}"/>
                    </a:ext>
                  </a:extLst>
                </p:cNvPr>
                <p:cNvSpPr txBox="1"/>
                <p:nvPr/>
              </p:nvSpPr>
              <p:spPr>
                <a:xfrm>
                  <a:off x="9812981" y="3193339"/>
                  <a:ext cx="226024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𝑫</m:t>
                        </m:r>
                      </m:oMath>
                    </m:oMathPara>
                  </a14:m>
                  <a:endParaRPr lang="ru-RU" b="1" dirty="0"/>
                </a:p>
              </p:txBody>
            </p:sp>
          </mc:Choice>
          <mc:Fallback xmlns="">
            <p:sp>
              <p:nvSpPr>
                <p:cNvPr id="51" name="TextBox 50">
                  <a:extLst>
                    <a:ext uri="{FF2B5EF4-FFF2-40B4-BE49-F238E27FC236}">
                      <a16:creationId xmlns:a16="http://schemas.microsoft.com/office/drawing/2014/main" id="{D08C49AD-E2A5-4117-9593-B9F5807A0D7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812981" y="3193339"/>
                  <a:ext cx="226024" cy="276999"/>
                </a:xfrm>
                <a:prstGeom prst="rect">
                  <a:avLst/>
                </a:prstGeom>
                <a:blipFill>
                  <a:blip r:embed="rId16"/>
                  <a:stretch>
                    <a:fillRect l="-24324" r="-27027" b="-652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EB0B4194-A87A-4B08-97B5-7A9F4CED19AA}"/>
                    </a:ext>
                  </a:extLst>
                </p:cNvPr>
                <p:cNvSpPr txBox="1"/>
                <p:nvPr/>
              </p:nvSpPr>
              <p:spPr>
                <a:xfrm>
                  <a:off x="8014356" y="4100642"/>
                  <a:ext cx="20621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oMath>
                    </m:oMathPara>
                  </a14:m>
                  <a:endParaRPr lang="ru-RU" b="1" dirty="0"/>
                </a:p>
              </p:txBody>
            </p:sp>
          </mc:Choice>
          <mc:Fallback xmlns="">
            <p:sp>
              <p:nvSpPr>
                <p:cNvPr id="52" name="TextBox 51">
                  <a:extLst>
                    <a:ext uri="{FF2B5EF4-FFF2-40B4-BE49-F238E27FC236}">
                      <a16:creationId xmlns:a16="http://schemas.microsoft.com/office/drawing/2014/main" id="{EB0B4194-A87A-4B08-97B5-7A9F4CED19AA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014356" y="4100642"/>
                  <a:ext cx="206210" cy="276999"/>
                </a:xfrm>
                <a:prstGeom prst="rect">
                  <a:avLst/>
                </a:prstGeom>
                <a:blipFill>
                  <a:blip r:embed="rId17"/>
                  <a:stretch>
                    <a:fillRect l="-23529" r="-29412" b="-652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67" name="Прямая соединительная линия 66">
              <a:extLst>
                <a:ext uri="{FF2B5EF4-FFF2-40B4-BE49-F238E27FC236}">
                  <a16:creationId xmlns:a16="http://schemas.microsoft.com/office/drawing/2014/main" id="{9179D808-B558-4A52-B793-8164D64119B1}"/>
                </a:ext>
              </a:extLst>
            </p:cNvPr>
            <p:cNvCxnSpPr>
              <a:cxnSpLocks/>
            </p:cNvCxnSpPr>
            <p:nvPr/>
          </p:nvCxnSpPr>
          <p:spPr>
            <a:xfrm>
              <a:off x="8288316" y="3757622"/>
              <a:ext cx="732186" cy="122128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>
              <a:extLst>
                <a:ext uri="{FF2B5EF4-FFF2-40B4-BE49-F238E27FC236}">
                  <a16:creationId xmlns:a16="http://schemas.microsoft.com/office/drawing/2014/main" id="{28AE438F-4CE1-4C63-BBC3-EB91C95C16B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020502" y="3823643"/>
              <a:ext cx="685611" cy="37046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29D4CC7-CE37-4009-A74C-F2CC760526B0}"/>
                  </a:ext>
                </a:extLst>
              </p:cNvPr>
              <p:cNvSpPr txBox="1"/>
              <p:nvPr/>
            </p:nvSpPr>
            <p:spPr>
              <a:xfrm>
                <a:off x="6705601" y="4558061"/>
                <a:ext cx="5283200" cy="163993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распространении под произвольным углом к оптической оси, волна одной из поляризаций распространяется со скоростью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/</m:t>
                    </m:r>
                    <m:rad>
                      <m:radPr>
                        <m:degHide m:val="on"/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radPr>
                      <m:deg/>
                      <m:e>
                        <m:sSub>
                          <m:sSubPr>
                            <m:ctrlPr>
                              <a:rPr lang="ru-RU" sz="20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ru-RU" sz="2000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𝜀</m:t>
                            </m:r>
                          </m:e>
                          <m: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e>
                    </m:rad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а другой – с зависящей от направления скоростью</a:t>
                </a:r>
              </a:p>
            </p:txBody>
          </p:sp>
        </mc:Choice>
        <mc:Fallback xmlns="">
          <p:sp>
            <p:nvSpPr>
              <p:cNvPr id="74" name="TextBox 73">
                <a:extLst>
                  <a:ext uri="{FF2B5EF4-FFF2-40B4-BE49-F238E27FC236}">
                    <a16:creationId xmlns:a16="http://schemas.microsoft.com/office/drawing/2014/main" id="{629D4CC7-CE37-4009-A74C-F2CC760526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601" y="4558061"/>
                <a:ext cx="5283200" cy="1639936"/>
              </a:xfrm>
              <a:prstGeom prst="rect">
                <a:avLst/>
              </a:prstGeom>
              <a:blipFill>
                <a:blip r:embed="rId18"/>
                <a:stretch>
                  <a:fillRect l="-1153" t="-2230" r="-461" b="-594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765043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3B6C906-83CE-4C1E-98CE-E387F7B0B411}"/>
                  </a:ext>
                </a:extLst>
              </p:cNvPr>
              <p:cNvSpPr txBox="1"/>
              <p:nvPr/>
            </p:nvSpPr>
            <p:spPr>
              <a:xfrm>
                <a:off x="516318" y="608055"/>
                <a:ext cx="7634186" cy="600164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Обыкновенный луч подчиняется обычному закону преломления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Снеллиуса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Соответствующий показатель преломления обозначают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Необыкновенный луч, вообще говоря, не подчиняется закону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Снеллиуса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частности, преломляется даже при нормальном падении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 лежит в плоскости падения.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Необыкновенный луч подчиняется закону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Снеллиуса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только при определенном способе вырезания пластины и в определенной плоскости падения. Для этого случая можно ввести показатель преломления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73B6C906-83CE-4C1E-98CE-E387F7B0B41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16318" y="608055"/>
                <a:ext cx="7634186" cy="6001643"/>
              </a:xfrm>
              <a:prstGeom prst="rect">
                <a:avLst/>
              </a:prstGeom>
              <a:blipFill>
                <a:blip r:embed="rId2"/>
                <a:stretch>
                  <a:fillRect l="-1278" t="-813" r="-215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6" name="Группа 15">
            <a:extLst>
              <a:ext uri="{FF2B5EF4-FFF2-40B4-BE49-F238E27FC236}">
                <a16:creationId xmlns:a16="http://schemas.microsoft.com/office/drawing/2014/main" id="{4D266105-007B-4F10-92B9-815D4EBB4601}"/>
              </a:ext>
            </a:extLst>
          </p:cNvPr>
          <p:cNvGrpSpPr/>
          <p:nvPr/>
        </p:nvGrpSpPr>
        <p:grpSpPr>
          <a:xfrm>
            <a:off x="8987970" y="3881151"/>
            <a:ext cx="1679893" cy="2169268"/>
            <a:chOff x="9503923" y="3025302"/>
            <a:chExt cx="1679893" cy="2169268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FD2924A9-3573-4047-9CC2-62BC5AC9956C}"/>
                </a:ext>
              </a:extLst>
            </p:cNvPr>
            <p:cNvSpPr/>
            <p:nvPr/>
          </p:nvSpPr>
          <p:spPr>
            <a:xfrm>
              <a:off x="10272409" y="3025302"/>
              <a:ext cx="379378" cy="2169268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EB04CAE8-5A7A-40D6-BACB-B69129B2C38D}"/>
                </a:ext>
              </a:extLst>
            </p:cNvPr>
            <p:cNvCxnSpPr>
              <a:endCxn id="5" idx="1"/>
            </p:cNvCxnSpPr>
            <p:nvPr/>
          </p:nvCxnSpPr>
          <p:spPr>
            <a:xfrm>
              <a:off x="9503923" y="4095345"/>
              <a:ext cx="768486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CF2B1B75-6BAF-44E1-A240-41065E09EA68}"/>
                </a:ext>
              </a:extLst>
            </p:cNvPr>
            <p:cNvCxnSpPr>
              <a:cxnSpLocks/>
            </p:cNvCxnSpPr>
            <p:nvPr/>
          </p:nvCxnSpPr>
          <p:spPr>
            <a:xfrm>
              <a:off x="10260000" y="4104000"/>
              <a:ext cx="8640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A8D89C4A-9226-442A-AC50-52F585A22413}"/>
                </a:ext>
              </a:extLst>
            </p:cNvPr>
            <p:cNvCxnSpPr>
              <a:stCxn id="5" idx="1"/>
            </p:cNvCxnSpPr>
            <p:nvPr/>
          </p:nvCxnSpPr>
          <p:spPr>
            <a:xfrm>
              <a:off x="10272409" y="4109936"/>
              <a:ext cx="379378" cy="20806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" name="Прямая соединительная линия 12">
              <a:extLst>
                <a:ext uri="{FF2B5EF4-FFF2-40B4-BE49-F238E27FC236}">
                  <a16:creationId xmlns:a16="http://schemas.microsoft.com/office/drawing/2014/main" id="{15C61542-68E4-4BAD-AF21-EE3977B54FE5}"/>
                </a:ext>
              </a:extLst>
            </p:cNvPr>
            <p:cNvCxnSpPr/>
            <p:nvPr/>
          </p:nvCxnSpPr>
          <p:spPr>
            <a:xfrm>
              <a:off x="10651787" y="4318000"/>
              <a:ext cx="467099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C6A77368-F326-4B72-9DC4-8ECE90C7BD3D}"/>
                </a:ext>
              </a:extLst>
            </p:cNvPr>
            <p:cNvSpPr txBox="1"/>
            <p:nvPr/>
          </p:nvSpPr>
          <p:spPr>
            <a:xfrm>
              <a:off x="10861087" y="3689946"/>
              <a:ext cx="31931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34052BB8-1C1F-42A0-ACD8-D401971E3FF9}"/>
                </a:ext>
              </a:extLst>
            </p:cNvPr>
            <p:cNvSpPr txBox="1"/>
            <p:nvPr/>
          </p:nvSpPr>
          <p:spPr>
            <a:xfrm>
              <a:off x="10885336" y="4298120"/>
              <a:ext cx="298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7" name="TextBox 16">
            <a:extLst>
              <a:ext uri="{FF2B5EF4-FFF2-40B4-BE49-F238E27FC236}">
                <a16:creationId xmlns:a16="http://schemas.microsoft.com/office/drawing/2014/main" id="{29ABEF49-6FC1-4250-B5F3-E6DD5192C2BB}"/>
              </a:ext>
            </a:extLst>
          </p:cNvPr>
          <p:cNvSpPr txBox="1"/>
          <p:nvPr/>
        </p:nvSpPr>
        <p:spPr>
          <a:xfrm>
            <a:off x="8295160" y="936431"/>
            <a:ext cx="380274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Двулучепреломляющий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одноосный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кристалл должен иметь ось симметрии (</a:t>
            </a:r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оптическую ось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третьего порядка или выше (исключение: кубический кристалл изотропен)</a:t>
            </a:r>
          </a:p>
        </p:txBody>
      </p:sp>
    </p:spTree>
    <p:extLst>
      <p:ext uri="{BB962C8B-B14F-4D97-AF65-F5344CB8AC3E}">
        <p14:creationId xmlns:p14="http://schemas.microsoft.com/office/powerpoint/2010/main" val="7859261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E73261F-425C-44E6-A4FD-75DD626F3ED9}"/>
                  </a:ext>
                </a:extLst>
              </p:cNvPr>
              <p:cNvSpPr txBox="1"/>
              <p:nvPr/>
            </p:nvSpPr>
            <p:spPr>
              <a:xfrm>
                <a:off x="936864" y="820132"/>
                <a:ext cx="10155677" cy="455047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Пример. Угол полного внутреннего отражения некоторой жидкости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𝛾</m:t>
                    </m:r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=41°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Чему равен угол </a:t>
                </a:r>
                <a:r>
                  <a:rPr lang="ru-RU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Брюстера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endParaRPr lang="ru-RU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solidFill>
                      <a:schemeClr val="tx1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Полное внутреннее отражение наблюдается, когда падающий из жидкости луч преломляется в воздухе под прямым углом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func>
                        <m:funcPr>
                          <m:ctrlP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400" b="0" i="0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400" b="0" i="1" smtClean="0">
                              <a:solidFill>
                                <a:schemeClr val="tx1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𝛾</m:t>
                          </m:r>
                        </m:e>
                      </m:func>
                      <m:r>
                        <a:rPr lang="en-US" sz="2400" b="0" i="1" smtClean="0">
                          <a:solidFill>
                            <a:schemeClr val="tx1"/>
                          </a:solidFill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=1.</m:t>
                      </m:r>
                    </m:oMath>
                  </m:oMathPara>
                </a14:m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Угол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Брюстера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при падении из воздуха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tg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</m:func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Аккуратно вычисляя все тригонометрические функции с углами в градусах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4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𝐵</m:t>
                          </m:r>
                        </m:sub>
                      </m:sSub>
                      <m:r>
                        <a:rPr lang="ru-RU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arctg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𝛾</m:t>
                              </m:r>
                            </m:e>
                          </m:func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arctg</m:t>
                      </m:r>
                      <m:r>
                        <a:rPr lang="en-US" sz="2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f>
                        <m:fPr>
                          <m:ctrlP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1</m:t>
                          </m:r>
                        </m:num>
                        <m:den>
                          <m:func>
                            <m:funcPr>
                              <m:ctrlPr>
                                <a:rPr lang="en-US" sz="2400" i="1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41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°</m:t>
                              </m:r>
                            </m:e>
                          </m:func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arctg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1.5243=57</m:t>
                      </m:r>
                      <m:r>
                        <a:rPr lang="en-US" sz="2400" i="1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.</m:t>
                      </m:r>
                    </m:oMath>
                  </m:oMathPara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E73261F-425C-44E6-A4FD-75DD626F3E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36864" y="820132"/>
                <a:ext cx="10155677" cy="4550476"/>
              </a:xfrm>
              <a:prstGeom prst="rect">
                <a:avLst/>
              </a:prstGeom>
              <a:blipFill>
                <a:blip r:embed="rId2"/>
                <a:stretch>
                  <a:fillRect l="-960" t="-1072" r="-156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4738010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EB52256-AE1D-4BA6-A55F-226A318218DE}"/>
                  </a:ext>
                </a:extLst>
              </p:cNvPr>
              <p:cNvSpPr txBox="1"/>
              <p:nvPr/>
            </p:nvSpPr>
            <p:spPr>
              <a:xfrm>
                <a:off x="782425" y="772998"/>
                <a:ext cx="10560026" cy="321690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Пример. Чему равен показатель преломления сапфира, если отраженный луч полностью поляризован при угле преломления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𝛽</m:t>
                    </m:r>
                    <m:r>
                      <a:rPr lang="ru-R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=30°</m:t>
                    </m:r>
                  </m:oMath>
                </a14:m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</a:t>
                </a:r>
              </a:p>
              <a:p>
                <a:endParaRPr lang="ru-RU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 падении под углом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Брюстера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отраженный и преломленный лучи перпендикулярны, значит, угол отражения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ru-RU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′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𝜋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−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𝛽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он же равен углу падения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𝛼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Из закона преломления находим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𝑛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𝛼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</m:func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fPr>
                        <m:num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cos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</m:func>
                        </m:num>
                        <m:den>
                          <m:func>
                            <m:func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funcPr>
                            <m:fNam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sin</m:t>
                              </m:r>
                            </m:fName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𝛽</m:t>
                              </m:r>
                            </m:e>
                          </m:func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ctg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β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m:rPr>
                          <m:sty m:val="p"/>
                        </m:rP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ctg</m:t>
                      </m:r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 30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°=1.73.</m:t>
                      </m:r>
                    </m:oMath>
                  </m:oMathPara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CEB52256-AE1D-4BA6-A55F-226A318218D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425" y="772998"/>
                <a:ext cx="10560026" cy="3216906"/>
              </a:xfrm>
              <a:prstGeom prst="rect">
                <a:avLst/>
              </a:prstGeom>
              <a:blipFill>
                <a:blip r:embed="rId2"/>
                <a:stretch>
                  <a:fillRect l="-866" t="-151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84519553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FA0620C-15B0-493D-B34D-6A92B9F7F8DD}"/>
              </a:ext>
            </a:extLst>
          </p:cNvPr>
          <p:cNvSpPr txBox="1"/>
          <p:nvPr/>
        </p:nvSpPr>
        <p:spPr>
          <a:xfrm>
            <a:off x="3279203" y="467360"/>
            <a:ext cx="563359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Поляризационные приборы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5B66EB-37DC-4566-ADDA-B87CB86BC275}"/>
                  </a:ext>
                </a:extLst>
              </p:cNvPr>
              <p:cNvSpPr txBox="1"/>
              <p:nvPr/>
            </p:nvSpPr>
            <p:spPr>
              <a:xfrm>
                <a:off x="694439" y="2307332"/>
                <a:ext cx="8046720" cy="304698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Если пластинка из одноосного кристалла вырезана так, что оптическая ось лежит в плоскости пластинки, то при нормальном падении и обыкновенный и необыкновенный лучи остаются нормальными, но распространяются с разными скоростями. При этом между ними возникает оптическая разность хода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∆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ctrlP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𝑜</m:t>
                              </m:r>
                            </m:sub>
                          </m:sSub>
                          <m: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−</m:t>
                          </m:r>
                          <m:sSub>
                            <m:sSubPr>
                              <m:ctrlPr>
                                <a:rPr lang="ru-RU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𝑒</m:t>
                              </m:r>
                            </m:sub>
                          </m:sSub>
                        </m:e>
                      </m:d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  <a:cs typeface="Times New Roman" panose="02020603050405020304" pitchFamily="18" charset="0"/>
                        </a:rPr>
                        <m:t>𝑑</m:t>
                      </m:r>
                    </m:oMath>
                  </m:oMathPara>
                </a14:m>
                <a:endParaRPr lang="ru-RU" sz="2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615B66EB-37DC-4566-ADDA-B87CB86BC2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94439" y="2307332"/>
                <a:ext cx="8046720" cy="3046988"/>
              </a:xfrm>
              <a:prstGeom prst="rect">
                <a:avLst/>
              </a:prstGeom>
              <a:blipFill>
                <a:blip r:embed="rId2"/>
                <a:stretch>
                  <a:fillRect l="-1212" t="-1400" r="-22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A355D13E-FBFF-4707-8525-82670C50F2D3}"/>
              </a:ext>
            </a:extLst>
          </p:cNvPr>
          <p:cNvGrpSpPr/>
          <p:nvPr/>
        </p:nvGrpSpPr>
        <p:grpSpPr>
          <a:xfrm>
            <a:off x="9098280" y="3098800"/>
            <a:ext cx="2336800" cy="2660432"/>
            <a:chOff x="9469120" y="2479040"/>
            <a:chExt cx="2336800" cy="2660432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82850EB8-1365-4348-A7BC-3F8ABE06A2C2}"/>
                </a:ext>
              </a:extLst>
            </p:cNvPr>
            <p:cNvSpPr/>
            <p:nvPr/>
          </p:nvSpPr>
          <p:spPr>
            <a:xfrm>
              <a:off x="10332720" y="2479040"/>
              <a:ext cx="1005840" cy="2255520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B135830B-CD2E-4B50-9A50-BA728EC1C4C8}"/>
                </a:ext>
              </a:extLst>
            </p:cNvPr>
            <p:cNvCxnSpPr/>
            <p:nvPr/>
          </p:nvCxnSpPr>
          <p:spPr>
            <a:xfrm>
              <a:off x="9469120" y="3596640"/>
              <a:ext cx="233680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D13C45D3-3C41-4D2A-B405-37B2696592EE}"/>
                </a:ext>
              </a:extLst>
            </p:cNvPr>
            <p:cNvCxnSpPr/>
            <p:nvPr/>
          </p:nvCxnSpPr>
          <p:spPr>
            <a:xfrm>
              <a:off x="9469120" y="3596640"/>
              <a:ext cx="52832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CA65A04-F952-4ED4-AD99-6155A83F4A8F}"/>
                    </a:ext>
                  </a:extLst>
                </p:cNvPr>
                <p:cNvSpPr txBox="1"/>
                <p:nvPr/>
              </p:nvSpPr>
              <p:spPr>
                <a:xfrm>
                  <a:off x="10505061" y="3750102"/>
                  <a:ext cx="427553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9" name="TextBox 8">
                  <a:extLst>
                    <a:ext uri="{FF2B5EF4-FFF2-40B4-BE49-F238E27FC236}">
                      <a16:creationId xmlns:a16="http://schemas.microsoft.com/office/drawing/2014/main" id="{6CA65A04-F952-4ED4-AD99-6155A83F4A8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505061" y="3750102"/>
                  <a:ext cx="427553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7042" r="-704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id="{6B0F53A3-122E-4705-961A-33A6C3FC25DF}"/>
                </a:ext>
              </a:extLst>
            </p:cNvPr>
            <p:cNvCxnSpPr/>
            <p:nvPr/>
          </p:nvCxnSpPr>
          <p:spPr>
            <a:xfrm>
              <a:off x="10505061" y="2651760"/>
              <a:ext cx="0" cy="77724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13007D01-F657-4CFB-B8F8-8ABEE1FB7846}"/>
                </a:ext>
              </a:extLst>
            </p:cNvPr>
            <p:cNvSpPr txBox="1"/>
            <p:nvPr/>
          </p:nvSpPr>
          <p:spPr>
            <a:xfrm>
              <a:off x="10578999" y="2853174"/>
              <a:ext cx="5501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ось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A963859-2722-462F-8A4C-3EEA77608748}"/>
                    </a:ext>
                  </a:extLst>
                </p:cNvPr>
                <p:cNvSpPr txBox="1"/>
                <p:nvPr/>
              </p:nvSpPr>
              <p:spPr>
                <a:xfrm>
                  <a:off x="10698479" y="4831695"/>
                  <a:ext cx="214931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A963859-2722-462F-8A4C-3EEA7760874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698479" y="4831695"/>
                  <a:ext cx="214931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28571" r="-25714" b="-588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CB143E50-9388-40D1-9575-8E87B49586B5}"/>
              </a:ext>
            </a:extLst>
          </p:cNvPr>
          <p:cNvSpPr txBox="1"/>
          <p:nvPr/>
        </p:nvSpPr>
        <p:spPr>
          <a:xfrm>
            <a:off x="2103120" y="1645920"/>
            <a:ext cx="508684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Полу- и четвертьволновые пластинки</a:t>
            </a:r>
          </a:p>
        </p:txBody>
      </p:sp>
    </p:spTree>
    <p:extLst>
      <p:ext uri="{BB962C8B-B14F-4D97-AF65-F5344CB8AC3E}">
        <p14:creationId xmlns:p14="http://schemas.microsoft.com/office/powerpoint/2010/main" val="187606061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02BCF6F-0D20-4007-950B-13B28A0337E7}"/>
                  </a:ext>
                </a:extLst>
              </p:cNvPr>
              <p:cNvSpPr txBox="1"/>
              <p:nvPr/>
            </p:nvSpPr>
            <p:spPr>
              <a:xfrm>
                <a:off x="1107440" y="782320"/>
                <a:ext cx="5380341" cy="337663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Полуволновая пластинка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 1, 2, …</m:t>
                      </m:r>
                    </m:oMath>
                  </m:oMathPara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Полуволновая пластинка поворачивает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плоскость поляризации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плоскополяризованного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света</a:t>
                </a: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(в частном случае – на 90 градусов)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02BCF6F-0D20-4007-950B-13B28A0337E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07440" y="782320"/>
                <a:ext cx="5380341" cy="3376630"/>
              </a:xfrm>
              <a:prstGeom prst="rect">
                <a:avLst/>
              </a:prstGeom>
              <a:blipFill>
                <a:blip r:embed="rId2"/>
                <a:stretch>
                  <a:fillRect l="-1814" t="-1444" b="-32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3" name="Группа 22">
            <a:extLst>
              <a:ext uri="{FF2B5EF4-FFF2-40B4-BE49-F238E27FC236}">
                <a16:creationId xmlns:a16="http://schemas.microsoft.com/office/drawing/2014/main" id="{A6FE4A8F-7172-4388-8E23-E6F5ACD107B8}"/>
              </a:ext>
            </a:extLst>
          </p:cNvPr>
          <p:cNvGrpSpPr/>
          <p:nvPr/>
        </p:nvGrpSpPr>
        <p:grpSpPr>
          <a:xfrm>
            <a:off x="6997745" y="454138"/>
            <a:ext cx="1513748" cy="2186334"/>
            <a:chOff x="6573520" y="475586"/>
            <a:chExt cx="1513748" cy="2186334"/>
          </a:xfrm>
        </p:grpSpPr>
        <p:cxnSp>
          <p:nvCxnSpPr>
            <p:cNvPr id="4" name="Прямая со стрелкой 3">
              <a:extLst>
                <a:ext uri="{FF2B5EF4-FFF2-40B4-BE49-F238E27FC236}">
                  <a16:creationId xmlns:a16="http://schemas.microsoft.com/office/drawing/2014/main" id="{EA278808-5C6B-4BE3-BFF4-44B43467992C}"/>
                </a:ext>
              </a:extLst>
            </p:cNvPr>
            <p:cNvCxnSpPr>
              <a:cxnSpLocks/>
            </p:cNvCxnSpPr>
            <p:nvPr/>
          </p:nvCxnSpPr>
          <p:spPr>
            <a:xfrm>
              <a:off x="7538720" y="599440"/>
              <a:ext cx="0" cy="206248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 стрелкой 5">
              <a:extLst>
                <a:ext uri="{FF2B5EF4-FFF2-40B4-BE49-F238E27FC236}">
                  <a16:creationId xmlns:a16="http://schemas.microsoft.com/office/drawing/2014/main" id="{234BC6DA-32B7-48DA-9AE6-31402751BFC0}"/>
                </a:ext>
              </a:extLst>
            </p:cNvPr>
            <p:cNvCxnSpPr/>
            <p:nvPr/>
          </p:nvCxnSpPr>
          <p:spPr>
            <a:xfrm flipV="1">
              <a:off x="7538720" y="1148080"/>
              <a:ext cx="0" cy="9448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 стрелкой 7">
              <a:extLst>
                <a:ext uri="{FF2B5EF4-FFF2-40B4-BE49-F238E27FC236}">
                  <a16:creationId xmlns:a16="http://schemas.microsoft.com/office/drawing/2014/main" id="{B8C41824-957D-4E0F-82B4-9721C0723C7E}"/>
                </a:ext>
              </a:extLst>
            </p:cNvPr>
            <p:cNvCxnSpPr/>
            <p:nvPr/>
          </p:nvCxnSpPr>
          <p:spPr>
            <a:xfrm flipH="1">
              <a:off x="6858000" y="2092960"/>
              <a:ext cx="68072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 стрелкой 9">
              <a:extLst>
                <a:ext uri="{FF2B5EF4-FFF2-40B4-BE49-F238E27FC236}">
                  <a16:creationId xmlns:a16="http://schemas.microsoft.com/office/drawing/2014/main" id="{E8B329DB-E488-4580-B906-68C8FC76BFFF}"/>
                </a:ext>
              </a:extLst>
            </p:cNvPr>
            <p:cNvCxnSpPr/>
            <p:nvPr/>
          </p:nvCxnSpPr>
          <p:spPr>
            <a:xfrm flipH="1" flipV="1">
              <a:off x="6858000" y="1148080"/>
              <a:ext cx="680720" cy="9448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C739D99D-619D-4D50-8682-F08C191000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858000" y="1148080"/>
              <a:ext cx="68072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6CD7FF6E-1BD3-46E3-8341-88DD8FB236F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58000" y="1148080"/>
              <a:ext cx="0" cy="94488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3BB6A03-302F-4D9D-930E-55DBE56C07E5}"/>
                    </a:ext>
                  </a:extLst>
                </p:cNvPr>
                <p:cNvSpPr txBox="1"/>
                <p:nvPr/>
              </p:nvSpPr>
              <p:spPr>
                <a:xfrm>
                  <a:off x="6573520" y="1009580"/>
                  <a:ext cx="22602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oMath>
                    </m:oMathPara>
                  </a14:m>
                  <a:endParaRPr lang="ru-RU" sz="2000" b="1" dirty="0"/>
                </a:p>
              </p:txBody>
            </p:sp>
          </mc:Choice>
          <mc:Fallback xmlns="">
            <p:sp>
              <p:nvSpPr>
                <p:cNvPr id="19" name="TextBox 18">
                  <a:extLst>
                    <a:ext uri="{FF2B5EF4-FFF2-40B4-BE49-F238E27FC236}">
                      <a16:creationId xmlns:a16="http://schemas.microsoft.com/office/drawing/2014/main" id="{D3BB6A03-302F-4D9D-930E-55DBE56C07E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573520" y="1009580"/>
                  <a:ext cx="226024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27027" r="-27027" b="-588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665DC9B9-6AC7-4512-98EC-4744614512F7}"/>
                </a:ext>
              </a:extLst>
            </p:cNvPr>
            <p:cNvSpPr txBox="1"/>
            <p:nvPr/>
          </p:nvSpPr>
          <p:spPr>
            <a:xfrm>
              <a:off x="7538720" y="475586"/>
              <a:ext cx="5485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ось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50D790E-0721-4479-8912-243D206F75D3}"/>
                    </a:ext>
                  </a:extLst>
                </p:cNvPr>
                <p:cNvSpPr txBox="1"/>
                <p:nvPr/>
              </p:nvSpPr>
              <p:spPr>
                <a:xfrm>
                  <a:off x="6641424" y="2123736"/>
                  <a:ext cx="35137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21" name="TextBox 20">
                  <a:extLst>
                    <a:ext uri="{FF2B5EF4-FFF2-40B4-BE49-F238E27FC236}">
                      <a16:creationId xmlns:a16="http://schemas.microsoft.com/office/drawing/2014/main" id="{E50D790E-0721-4479-8912-243D206F75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641424" y="2123736"/>
                  <a:ext cx="351378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15517" r="-1724" b="-12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B99E7A6-F35E-4051-A1AE-9F8D668387D2}"/>
                    </a:ext>
                  </a:extLst>
                </p:cNvPr>
                <p:cNvSpPr txBox="1"/>
                <p:nvPr/>
              </p:nvSpPr>
              <p:spPr>
                <a:xfrm>
                  <a:off x="7658208" y="1024968"/>
                  <a:ext cx="343299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22" name="TextBox 21">
                  <a:extLst>
                    <a:ext uri="{FF2B5EF4-FFF2-40B4-BE49-F238E27FC236}">
                      <a16:creationId xmlns:a16="http://schemas.microsoft.com/office/drawing/2014/main" id="{BB99E7A6-F35E-4051-A1AE-9F8D668387D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658208" y="1024968"/>
                  <a:ext cx="343299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17857" r="-3571" b="-12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3B34C4CB-7F8E-4986-855D-AD368E8FAAE5}"/>
              </a:ext>
            </a:extLst>
          </p:cNvPr>
          <p:cNvGrpSpPr/>
          <p:nvPr/>
        </p:nvGrpSpPr>
        <p:grpSpPr>
          <a:xfrm>
            <a:off x="9739280" y="505905"/>
            <a:ext cx="1345280" cy="2186334"/>
            <a:chOff x="10010412" y="537513"/>
            <a:chExt cx="1345280" cy="2186334"/>
          </a:xfrm>
        </p:grpSpPr>
        <p:cxnSp>
          <p:nvCxnSpPr>
            <p:cNvPr id="25" name="Прямая со стрелкой 24">
              <a:extLst>
                <a:ext uri="{FF2B5EF4-FFF2-40B4-BE49-F238E27FC236}">
                  <a16:creationId xmlns:a16="http://schemas.microsoft.com/office/drawing/2014/main" id="{5D1D8D5D-1BD6-466B-AAE8-82B89B4261FB}"/>
                </a:ext>
              </a:extLst>
            </p:cNvPr>
            <p:cNvCxnSpPr>
              <a:cxnSpLocks/>
            </p:cNvCxnSpPr>
            <p:nvPr/>
          </p:nvCxnSpPr>
          <p:spPr>
            <a:xfrm>
              <a:off x="10393680" y="661367"/>
              <a:ext cx="0" cy="206248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>
              <a:extLst>
                <a:ext uri="{FF2B5EF4-FFF2-40B4-BE49-F238E27FC236}">
                  <a16:creationId xmlns:a16="http://schemas.microsoft.com/office/drawing/2014/main" id="{50AC2950-086A-4C1B-9765-9D096542CF9D}"/>
                </a:ext>
              </a:extLst>
            </p:cNvPr>
            <p:cNvCxnSpPr/>
            <p:nvPr/>
          </p:nvCxnSpPr>
          <p:spPr>
            <a:xfrm flipV="1">
              <a:off x="10393680" y="1210007"/>
              <a:ext cx="0" cy="94488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>
              <a:extLst>
                <a:ext uri="{FF2B5EF4-FFF2-40B4-BE49-F238E27FC236}">
                  <a16:creationId xmlns:a16="http://schemas.microsoft.com/office/drawing/2014/main" id="{78DE52CD-708D-48E7-B860-4CF9F2755A58}"/>
                </a:ext>
              </a:extLst>
            </p:cNvPr>
            <p:cNvCxnSpPr>
              <a:cxnSpLocks/>
            </p:cNvCxnSpPr>
            <p:nvPr/>
          </p:nvCxnSpPr>
          <p:spPr>
            <a:xfrm>
              <a:off x="10393680" y="2154887"/>
              <a:ext cx="65024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>
              <a:extLst>
                <a:ext uri="{FF2B5EF4-FFF2-40B4-BE49-F238E27FC236}">
                  <a16:creationId xmlns:a16="http://schemas.microsoft.com/office/drawing/2014/main" id="{692C44AB-56C2-4611-9805-A594ACDE484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0393680" y="1225394"/>
              <a:ext cx="650240" cy="929493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Прямая соединительная линия 28">
              <a:extLst>
                <a:ext uri="{FF2B5EF4-FFF2-40B4-BE49-F238E27FC236}">
                  <a16:creationId xmlns:a16="http://schemas.microsoft.com/office/drawing/2014/main" id="{6B31A70C-FE24-4D55-8E0E-41E9D9CABA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0378440" y="1225394"/>
              <a:ext cx="665480" cy="967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Прямая соединительная линия 29">
              <a:extLst>
                <a:ext uri="{FF2B5EF4-FFF2-40B4-BE49-F238E27FC236}">
                  <a16:creationId xmlns:a16="http://schemas.microsoft.com/office/drawing/2014/main" id="{47D641CA-CD55-412B-8158-88FE057039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11043920" y="1225394"/>
              <a:ext cx="0" cy="929493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6C2B79E-DCC0-4444-BA84-CB48B7F483B6}"/>
                    </a:ext>
                  </a:extLst>
                </p:cNvPr>
                <p:cNvSpPr txBox="1"/>
                <p:nvPr/>
              </p:nvSpPr>
              <p:spPr>
                <a:xfrm>
                  <a:off x="11129668" y="1056118"/>
                  <a:ext cx="22602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oMath>
                    </m:oMathPara>
                  </a14:m>
                  <a:endParaRPr lang="ru-RU" sz="2000" b="1" dirty="0"/>
                </a:p>
              </p:txBody>
            </p:sp>
          </mc:Choice>
          <mc:Fallback xmlns=""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6C2B79E-DCC0-4444-BA84-CB48B7F483B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129668" y="1056118"/>
                  <a:ext cx="226024" cy="307777"/>
                </a:xfrm>
                <a:prstGeom prst="rect">
                  <a:avLst/>
                </a:prstGeom>
                <a:blipFill>
                  <a:blip r:embed="rId6"/>
                  <a:stretch>
                    <a:fillRect l="-24324" r="-29730" b="-588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025EF51-9E30-4A83-A68A-810F79F879E8}"/>
                </a:ext>
              </a:extLst>
            </p:cNvPr>
            <p:cNvSpPr txBox="1"/>
            <p:nvPr/>
          </p:nvSpPr>
          <p:spPr>
            <a:xfrm>
              <a:off x="10393680" y="537513"/>
              <a:ext cx="5485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ось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3071AB0D-89E2-4790-B1F1-DFA608DE453D}"/>
                    </a:ext>
                  </a:extLst>
                </p:cNvPr>
                <p:cNvSpPr txBox="1"/>
                <p:nvPr/>
              </p:nvSpPr>
              <p:spPr>
                <a:xfrm>
                  <a:off x="10926440" y="2220626"/>
                  <a:ext cx="35137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3071AB0D-89E2-4790-B1F1-DFA608DE453D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926440" y="2220626"/>
                  <a:ext cx="351378" cy="307777"/>
                </a:xfrm>
                <a:prstGeom prst="rect">
                  <a:avLst/>
                </a:prstGeom>
                <a:blipFill>
                  <a:blip r:embed="rId7"/>
                  <a:stretch>
                    <a:fillRect l="-17241" r="-1724" b="-980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5FDE49C7-4FC6-4300-80F8-AFF2D9645500}"/>
                    </a:ext>
                  </a:extLst>
                </p:cNvPr>
                <p:cNvSpPr txBox="1"/>
                <p:nvPr/>
              </p:nvSpPr>
              <p:spPr>
                <a:xfrm>
                  <a:off x="10010412" y="1086895"/>
                  <a:ext cx="343299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5FDE49C7-4FC6-4300-80F8-AFF2D964550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010412" y="1086895"/>
                  <a:ext cx="343299" cy="307777"/>
                </a:xfrm>
                <a:prstGeom prst="rect">
                  <a:avLst/>
                </a:prstGeom>
                <a:blipFill>
                  <a:blip r:embed="rId8"/>
                  <a:stretch>
                    <a:fillRect l="-17857" r="-3571" b="-980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3E82B7A0-AC71-4161-A174-0BF1A776D890}"/>
              </a:ext>
            </a:extLst>
          </p:cNvPr>
          <p:cNvSpPr txBox="1"/>
          <p:nvPr/>
        </p:nvSpPr>
        <p:spPr>
          <a:xfrm>
            <a:off x="7223769" y="3036174"/>
            <a:ext cx="11508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входе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83186CC-DC96-4E80-B5D8-AE4A23BA5948}"/>
              </a:ext>
            </a:extLst>
          </p:cNvPr>
          <p:cNvSpPr txBox="1"/>
          <p:nvPr/>
        </p:nvSpPr>
        <p:spPr>
          <a:xfrm>
            <a:off x="9758043" y="3084595"/>
            <a:ext cx="132651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 выходе</a:t>
            </a:r>
          </a:p>
        </p:txBody>
      </p:sp>
    </p:spTree>
    <p:extLst>
      <p:ext uri="{BB962C8B-B14F-4D97-AF65-F5344CB8AC3E}">
        <p14:creationId xmlns:p14="http://schemas.microsoft.com/office/powerpoint/2010/main" val="338733035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B92BCE0-BAC5-4030-8EF8-8770086D8BC5}"/>
                  </a:ext>
                </a:extLst>
              </p:cNvPr>
              <p:cNvSpPr txBox="1"/>
              <p:nvPr/>
            </p:nvSpPr>
            <p:spPr>
              <a:xfrm>
                <a:off x="782320" y="680720"/>
                <a:ext cx="10577319" cy="452431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Пример. Что делает полуволновая пластинка со светом круговой поляризации?</a:t>
                </a:r>
              </a:p>
              <a:p>
                <a:endParaRPr lang="ru-RU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Пусть поляризация правая. На входе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выходе обыкновенная волна получает дополнительную фазу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𝜋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ea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endParaRPr lang="ru-RU" sz="2400" i="1" dirty="0">
                  <a:latin typeface="Cambria Math" panose="020405030504060302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i="1" dirty="0">
                    <a:latin typeface="Cambria Math" panose="02040503050406030204" pitchFamily="18" charset="0"/>
                    <a:cs typeface="Times New Roman" panose="02020603050405020304" pitchFamily="18" charset="0"/>
                  </a:rPr>
                  <a:t>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func>
                      <m:func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4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d>
                          <m:dPr>
                            <m:ctrlPr>
                              <a:rPr lang="ru-R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r>
                              <a:rPr lang="ru-RU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𝜋</m:t>
                            </m:r>
                          </m:e>
                        </m:d>
                        <m:r>
                          <a:rPr lang="ru-RU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=−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𝐴</m:t>
                        </m:r>
                        <m:func>
                          <m:func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uncPr>
                          <m:fName>
                            <m:r>
                              <m:rPr>
                                <m:sty m:val="p"/>
                              </m:rPr>
                              <a:rPr lang="en-US" sz="2400" b="0" i="0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sin</m:t>
                            </m:r>
                          </m:fName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</m:e>
                        </m:func>
                      </m:e>
                    </m:func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То есть волна становится круговой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левополяризованной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B92BCE0-BAC5-4030-8EF8-8770086D8B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2320" y="680720"/>
                <a:ext cx="10577319" cy="4524315"/>
              </a:xfrm>
              <a:prstGeom prst="rect">
                <a:avLst/>
              </a:prstGeom>
              <a:blipFill>
                <a:blip r:embed="rId2"/>
                <a:stretch>
                  <a:fillRect l="-865" t="-1078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778793205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8528A59-9EB2-420A-A87D-C181EEFCA968}"/>
                  </a:ext>
                </a:extLst>
              </p:cNvPr>
              <p:cNvSpPr txBox="1"/>
              <p:nvPr/>
            </p:nvSpPr>
            <p:spPr>
              <a:xfrm>
                <a:off x="712300" y="762001"/>
                <a:ext cx="5380341" cy="559262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Четвертьволновая пластинка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𝜆</m:t>
                          </m:r>
                        </m:num>
                        <m:den>
                          <m:r>
                            <a:rPr lang="ru-RU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4</m:t>
                          </m:r>
                        </m:den>
                      </m:f>
                      <m:r>
                        <a:rPr lang="en-US" sz="2400" b="0" i="0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,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𝑘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=0, 1, 2, …</m:t>
                      </m:r>
                    </m:oMath>
                  </m:oMathPara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Четвертьволновая пластинка превращает линейно поляризованную волну в эллиптически поляризованную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частном случае – в круговую)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Очевидно, что и обратно, четвертьволновая пластинка превращает волну круговой поляризации в линейно поляризованную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E8528A59-9EB2-420A-A87D-C181EEFCA96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2300" y="762001"/>
                <a:ext cx="5380341" cy="5592621"/>
              </a:xfrm>
              <a:prstGeom prst="rect">
                <a:avLst/>
              </a:prstGeom>
              <a:blipFill>
                <a:blip r:embed="rId2"/>
                <a:stretch>
                  <a:fillRect l="-1814" t="-872" b="-16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B4AF0229-E151-4802-B0E5-C5F59542FCD8}"/>
              </a:ext>
            </a:extLst>
          </p:cNvPr>
          <p:cNvGrpSpPr/>
          <p:nvPr/>
        </p:nvGrpSpPr>
        <p:grpSpPr>
          <a:xfrm>
            <a:off x="6731222" y="1087120"/>
            <a:ext cx="1346839" cy="2482910"/>
            <a:chOff x="7370441" y="687010"/>
            <a:chExt cx="1346839" cy="2482910"/>
          </a:xfrm>
        </p:grpSpPr>
        <p:cxnSp>
          <p:nvCxnSpPr>
            <p:cNvPr id="4" name="Прямая со стрелкой 3">
              <a:extLst>
                <a:ext uri="{FF2B5EF4-FFF2-40B4-BE49-F238E27FC236}">
                  <a16:creationId xmlns:a16="http://schemas.microsoft.com/office/drawing/2014/main" id="{DDF54B9D-D97D-49E3-80C3-3E3DD4A4AEDF}"/>
                </a:ext>
              </a:extLst>
            </p:cNvPr>
            <p:cNvCxnSpPr/>
            <p:nvPr/>
          </p:nvCxnSpPr>
          <p:spPr>
            <a:xfrm>
              <a:off x="8107680" y="863600"/>
              <a:ext cx="0" cy="2306320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DB4C2D30-06AA-4821-99E6-FC44A115BD37}"/>
                </a:ext>
              </a:extLst>
            </p:cNvPr>
            <p:cNvCxnSpPr/>
            <p:nvPr/>
          </p:nvCxnSpPr>
          <p:spPr>
            <a:xfrm>
              <a:off x="7498080" y="1310640"/>
              <a:ext cx="1188720" cy="150368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D3D89E72-3065-49C7-8139-16F5696AF4B7}"/>
                </a:ext>
              </a:extLst>
            </p:cNvPr>
            <p:cNvCxnSpPr>
              <a:cxnSpLocks/>
            </p:cNvCxnSpPr>
            <p:nvPr/>
          </p:nvCxnSpPr>
          <p:spPr>
            <a:xfrm>
              <a:off x="7498080" y="1310640"/>
              <a:ext cx="0" cy="76200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50C530F0-2910-4CDE-9C3F-DD198098DD7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498080" y="1310640"/>
              <a:ext cx="609600" cy="0"/>
            </a:xfrm>
            <a:prstGeom prst="line">
              <a:avLst/>
            </a:prstGeom>
            <a:ln w="19050">
              <a:solidFill>
                <a:schemeClr val="tx1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>
              <a:extLst>
                <a:ext uri="{FF2B5EF4-FFF2-40B4-BE49-F238E27FC236}">
                  <a16:creationId xmlns:a16="http://schemas.microsoft.com/office/drawing/2014/main" id="{4071827C-1E25-41DE-9D30-282B83CA873C}"/>
                </a:ext>
              </a:extLst>
            </p:cNvPr>
            <p:cNvCxnSpPr/>
            <p:nvPr/>
          </p:nvCxnSpPr>
          <p:spPr>
            <a:xfrm flipH="1">
              <a:off x="7498080" y="2072640"/>
              <a:ext cx="609600" cy="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 стрелкой 15">
              <a:extLst>
                <a:ext uri="{FF2B5EF4-FFF2-40B4-BE49-F238E27FC236}">
                  <a16:creationId xmlns:a16="http://schemas.microsoft.com/office/drawing/2014/main" id="{543F6E76-8492-4E6A-A86D-AA74BA09E7BE}"/>
                </a:ext>
              </a:extLst>
            </p:cNvPr>
            <p:cNvCxnSpPr/>
            <p:nvPr/>
          </p:nvCxnSpPr>
          <p:spPr>
            <a:xfrm flipV="1">
              <a:off x="8107680" y="1310640"/>
              <a:ext cx="0" cy="762000"/>
            </a:xfrm>
            <a:prstGeom prst="straightConnector1">
              <a:avLst/>
            </a:prstGeom>
            <a:ln w="3810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7701E67-CA3F-43C6-AC65-9AF65211FA92}"/>
                    </a:ext>
                  </a:extLst>
                </p:cNvPr>
                <p:cNvSpPr txBox="1"/>
                <p:nvPr/>
              </p:nvSpPr>
              <p:spPr>
                <a:xfrm>
                  <a:off x="8212439" y="1172139"/>
                  <a:ext cx="343299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17" name="TextBox 16">
                  <a:extLst>
                    <a:ext uri="{FF2B5EF4-FFF2-40B4-BE49-F238E27FC236}">
                      <a16:creationId xmlns:a16="http://schemas.microsoft.com/office/drawing/2014/main" id="{F7701E67-CA3F-43C6-AC65-9AF65211FA9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212439" y="1172139"/>
                  <a:ext cx="343299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15789" r="-1754" b="-12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676429F-E2FF-4613-82C8-476F76738F19}"/>
                    </a:ext>
                  </a:extLst>
                </p:cNvPr>
                <p:cNvSpPr txBox="1"/>
                <p:nvPr/>
              </p:nvSpPr>
              <p:spPr>
                <a:xfrm>
                  <a:off x="7370441" y="2166480"/>
                  <a:ext cx="351378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1" i="1" smtClean="0">
                                <a:latin typeface="Cambria Math" panose="02040503050406030204" pitchFamily="18" charset="0"/>
                              </a:rPr>
                              <m:t>𝑬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18" name="TextBox 17">
                  <a:extLst>
                    <a:ext uri="{FF2B5EF4-FFF2-40B4-BE49-F238E27FC236}">
                      <a16:creationId xmlns:a16="http://schemas.microsoft.com/office/drawing/2014/main" id="{9676429F-E2FF-4613-82C8-476F76738F1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370441" y="2166480"/>
                  <a:ext cx="351378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15517" r="-1724" b="-980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0D60F60C-2C2D-4579-89C9-763FD746F96C}"/>
                </a:ext>
              </a:extLst>
            </p:cNvPr>
            <p:cNvSpPr txBox="1"/>
            <p:nvPr/>
          </p:nvSpPr>
          <p:spPr>
            <a:xfrm>
              <a:off x="8167129" y="687010"/>
              <a:ext cx="5501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ось</a:t>
              </a:r>
            </a:p>
          </p:txBody>
        </p:sp>
      </p:grpSp>
      <p:grpSp>
        <p:nvGrpSpPr>
          <p:cNvPr id="27" name="Группа 26">
            <a:extLst>
              <a:ext uri="{FF2B5EF4-FFF2-40B4-BE49-F238E27FC236}">
                <a16:creationId xmlns:a16="http://schemas.microsoft.com/office/drawing/2014/main" id="{66383308-A3DE-4A4A-B1C4-58AC7389B8DC}"/>
              </a:ext>
            </a:extLst>
          </p:cNvPr>
          <p:cNvGrpSpPr/>
          <p:nvPr/>
        </p:nvGrpSpPr>
        <p:grpSpPr>
          <a:xfrm>
            <a:off x="9918972" y="1087120"/>
            <a:ext cx="1203957" cy="2574350"/>
            <a:chOff x="10063481" y="746760"/>
            <a:chExt cx="1203957" cy="2574350"/>
          </a:xfrm>
        </p:grpSpPr>
        <p:cxnSp>
          <p:nvCxnSpPr>
            <p:cNvPr id="21" name="Прямая со стрелкой 20">
              <a:extLst>
                <a:ext uri="{FF2B5EF4-FFF2-40B4-BE49-F238E27FC236}">
                  <a16:creationId xmlns:a16="http://schemas.microsoft.com/office/drawing/2014/main" id="{8809B671-6827-408C-AD6B-BCDC3D424F89}"/>
                </a:ext>
              </a:extLst>
            </p:cNvPr>
            <p:cNvCxnSpPr/>
            <p:nvPr/>
          </p:nvCxnSpPr>
          <p:spPr>
            <a:xfrm>
              <a:off x="10657839" y="946815"/>
              <a:ext cx="0" cy="2374295"/>
            </a:xfrm>
            <a:prstGeom prst="straightConnector1">
              <a:avLst/>
            </a:prstGeom>
            <a:ln w="1905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0B9DF8D0-3F79-4383-9B81-053B73B2FDAA}"/>
                </a:ext>
              </a:extLst>
            </p:cNvPr>
            <p:cNvSpPr/>
            <p:nvPr/>
          </p:nvSpPr>
          <p:spPr>
            <a:xfrm>
              <a:off x="10063481" y="1354505"/>
              <a:ext cx="1188715" cy="1519066"/>
            </a:xfrm>
            <a:prstGeom prst="ellipse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BE470B57-D547-49E5-94CB-2EE9CCF591E2}"/>
                </a:ext>
              </a:extLst>
            </p:cNvPr>
            <p:cNvSpPr txBox="1"/>
            <p:nvPr/>
          </p:nvSpPr>
          <p:spPr>
            <a:xfrm>
              <a:off x="10717287" y="746760"/>
              <a:ext cx="5501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ось</a:t>
              </a: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B4E0C19-E14B-40ED-8E5C-705DCA84CDAE}"/>
                  </a:ext>
                </a:extLst>
              </p:cNvPr>
              <p:cNvSpPr txBox="1"/>
              <p:nvPr/>
            </p:nvSpPr>
            <p:spPr>
              <a:xfrm>
                <a:off x="6677506" y="4238426"/>
                <a:ext cx="1763688" cy="100854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входе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US" dirty="0"/>
                  <a:t>.</a:t>
                </a:r>
                <a:endParaRPr lang="ru-RU" dirty="0"/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9B4E0C19-E14B-40ED-8E5C-705DCA84CDA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77506" y="4238426"/>
                <a:ext cx="1763688" cy="1008546"/>
              </a:xfrm>
              <a:prstGeom prst="rect">
                <a:avLst/>
              </a:prstGeom>
              <a:blipFill>
                <a:blip r:embed="rId5"/>
                <a:stretch>
                  <a:fillRect l="-3448" t="-3012" r="-2069" b="-843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F93A84E-FA48-4255-AC7E-955909C529C5}"/>
                  </a:ext>
                </a:extLst>
              </p:cNvPr>
              <p:cNvSpPr txBox="1"/>
              <p:nvPr/>
            </p:nvSpPr>
            <p:spPr>
              <a:xfrm>
                <a:off x="9195075" y="4238426"/>
                <a:ext cx="2651752" cy="175330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выходе</a:t>
                </a:r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𝑘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=0)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𝐴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cos</m:t>
                        </m:r>
                      </m:fName>
                      <m:e>
                        <m:d>
                          <m:dPr>
                            <m:ctrlPr>
                              <a:rPr lang="ru-RU" sz="20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dPr>
                          <m:e>
                            <m:r>
                              <a:rPr lang="ru-RU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𝜔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𝑡</m:t>
                            </m:r>
                            <m:r>
                              <a:rPr lang="en-US" sz="20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+</m:t>
                            </m:r>
                            <m:f>
                              <m:fPr>
                                <m:ctrlP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</m:ctrlPr>
                              </m:fPr>
                              <m:num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𝜋</m:t>
                                </m:r>
                              </m:num>
                              <m:den>
                                <m:r>
                                  <a:rPr lang="en-US" sz="2000" b="0" i="1" smtClean="0">
                                    <a:latin typeface="Cambria Math" panose="02040503050406030204" pitchFamily="18" charset="0"/>
                                    <a:ea typeface="Cambria Math" panose="02040503050406030204" pitchFamily="18" charset="0"/>
                                    <a:cs typeface="Times New Roman" panose="02020603050405020304" pitchFamily="18" charset="0"/>
                                  </a:rPr>
                                  <m:t>2</m:t>
                                </m:r>
                              </m:den>
                            </m:f>
                          </m:e>
                        </m:d>
                      </m:e>
                    </m:func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=−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𝐵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sin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𝜔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</m:func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dirty="0"/>
              </a:p>
            </p:txBody>
          </p:sp>
        </mc:Choice>
        <mc:Fallback xmlns=""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CF93A84E-FA48-4255-AC7E-955909C529C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95075" y="4238426"/>
                <a:ext cx="2651752" cy="1753300"/>
              </a:xfrm>
              <a:prstGeom prst="rect">
                <a:avLst/>
              </a:prstGeom>
              <a:blipFill>
                <a:blip r:embed="rId6"/>
                <a:stretch>
                  <a:fillRect l="-2299" t="-173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1706497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1849D24-C7CD-4911-977B-4AFADAD845BD}"/>
                  </a:ext>
                </a:extLst>
              </p:cNvPr>
              <p:cNvSpPr txBox="1"/>
              <p:nvPr/>
            </p:nvSpPr>
            <p:spPr>
              <a:xfrm>
                <a:off x="1076960" y="680720"/>
                <a:ext cx="10038079" cy="355610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Пример. Какой толщины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должна быть пластинка из кварца, чтобы быть а) четвертьволновой, б) полуволновой пластинкой для желтой линии натрия </a:t>
                </a:r>
                <a14:m>
                  <m:oMath xmlns:m="http://schemas.openxmlformats.org/officeDocument/2006/math">
                    <m:r>
                      <a:rPr lang="ru-RU" sz="240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𝜆</m:t>
                    </m:r>
                    <m:r>
                      <a:rPr lang="ru-RU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  <a:cs typeface="Times New Roman" panose="02020603050405020304" pitchFamily="18" charset="0"/>
                      </a:rPr>
                      <m:t>=589</m:t>
                    </m:r>
                  </m:oMath>
                </a14:m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 err="1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нм</a:t>
                </a:r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? </a:t>
                </a:r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Показатели преломления кварца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=1.543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sz="240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b="0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=1.553</m:t>
                    </m:r>
                  </m:oMath>
                </a14:m>
                <a:r>
                  <a:rPr lang="en-US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</a:p>
              <a:p>
                <a:endParaRPr lang="en-US" sz="2400" dirty="0">
                  <a:solidFill>
                    <a:srgbClr val="FF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а)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type m:val="li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2(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589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−9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type m:val="li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2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(1.553−1.543)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=15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44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74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…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мкм 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б)   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𝑑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type m:val="li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𝜆</m:t>
                        </m:r>
                      </m:num>
                      <m:den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𝑒</m:t>
                            </m:r>
                          </m:sub>
                        </m:sSub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𝑜</m:t>
                            </m:r>
                          </m:sub>
                        </m:sSub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f>
                      <m:fPr>
                        <m:ctrlP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fPr>
                      <m:num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589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∙</m:t>
                        </m:r>
                        <m:sSup>
                          <m:sSupPr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sSup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10</m:t>
                            </m:r>
                          </m:e>
                          <m:sup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−9</m:t>
                            </m:r>
                          </m:sup>
                        </m:s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(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+</m:t>
                        </m:r>
                        <m:f>
                          <m:fPr>
                            <m:type m:val="lin"/>
                            <m:ctrlP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</m:ctrlPr>
                          </m:fPr>
                          <m:num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1</m:t>
                            </m:r>
                          </m:num>
                          <m:den>
                            <m:r>
                              <a:rPr lang="en-US" sz="2400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  <a:cs typeface="Times New Roman" panose="020206030504050203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  <a:cs typeface="Times New Roman" panose="02020603050405020304" pitchFamily="18" charset="0"/>
                          </a:rPr>
                          <m:t>)</m:t>
                        </m:r>
                      </m:num>
                      <m:den>
                        <m:r>
                          <a:rPr lang="en-US" sz="24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1.553−1.543</m:t>
                        </m:r>
                      </m:den>
                    </m:f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29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59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ru-RU" sz="2400" i="1" dirty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</m:t>
                    </m:r>
                    <m:r>
                      <a:rPr lang="ru-RU" sz="2400" b="0" i="1" dirty="0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8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…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мкм 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1849D24-C7CD-4911-977B-4AFADAD845B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76960" y="680720"/>
                <a:ext cx="10038079" cy="3556102"/>
              </a:xfrm>
              <a:prstGeom prst="rect">
                <a:avLst/>
              </a:prstGeom>
              <a:blipFill>
                <a:blip r:embed="rId2"/>
                <a:stretch>
                  <a:fillRect l="-972" t="-137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84576758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6EC9E3F-290D-4ABE-978C-94844F48828C}"/>
              </a:ext>
            </a:extLst>
          </p:cNvPr>
          <p:cNvSpPr txBox="1"/>
          <p:nvPr/>
        </p:nvSpPr>
        <p:spPr>
          <a:xfrm>
            <a:off x="3520872" y="433634"/>
            <a:ext cx="51502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Поляризаторы. Призма Николя (1828)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52475B4-A732-494C-B075-4858A3D4FDD9}"/>
                  </a:ext>
                </a:extLst>
              </p:cNvPr>
              <p:cNvSpPr txBox="1"/>
              <p:nvPr/>
            </p:nvSpPr>
            <p:spPr>
              <a:xfrm>
                <a:off x="7467600" y="5585222"/>
                <a:ext cx="3842590" cy="70788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Канадский бальзам – </a:t>
                </a: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смола канадской пихты,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=1.55</m:t>
                    </m:r>
                  </m:oMath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C52475B4-A732-494C-B075-4858A3D4FD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467600" y="5585222"/>
                <a:ext cx="3842590" cy="707886"/>
              </a:xfrm>
              <a:prstGeom prst="rect">
                <a:avLst/>
              </a:prstGeom>
              <a:blipFill>
                <a:blip r:embed="rId2"/>
                <a:stretch>
                  <a:fillRect l="-1587" t="-4310" b="-1465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2" name="Группа 51">
            <a:extLst>
              <a:ext uri="{FF2B5EF4-FFF2-40B4-BE49-F238E27FC236}">
                <a16:creationId xmlns:a16="http://schemas.microsoft.com/office/drawing/2014/main" id="{DA17994A-E6F7-4AB0-8FEB-2B8578B44907}"/>
              </a:ext>
            </a:extLst>
          </p:cNvPr>
          <p:cNvGrpSpPr/>
          <p:nvPr/>
        </p:nvGrpSpPr>
        <p:grpSpPr>
          <a:xfrm>
            <a:off x="1555423" y="1565909"/>
            <a:ext cx="8317478" cy="3297836"/>
            <a:chOff x="1555423" y="1565909"/>
            <a:chExt cx="8317478" cy="3297836"/>
          </a:xfrm>
        </p:grpSpPr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9E0CAF71-4A97-4E88-A6AE-D29828155253}"/>
                </a:ext>
              </a:extLst>
            </p:cNvPr>
            <p:cNvCxnSpPr/>
            <p:nvPr/>
          </p:nvCxnSpPr>
          <p:spPr>
            <a:xfrm>
              <a:off x="3327662" y="2366128"/>
              <a:ext cx="5203596" cy="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883EE942-D09D-4585-AD46-A2EDF8B62A74}"/>
                </a:ext>
              </a:extLst>
            </p:cNvPr>
            <p:cNvCxnSpPr/>
            <p:nvPr/>
          </p:nvCxnSpPr>
          <p:spPr>
            <a:xfrm>
              <a:off x="2791906" y="3979683"/>
              <a:ext cx="520359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2DF6FD65-6F06-4666-A487-37E649B3556E}"/>
                </a:ext>
              </a:extLst>
            </p:cNvPr>
            <p:cNvCxnSpPr/>
            <p:nvPr/>
          </p:nvCxnSpPr>
          <p:spPr>
            <a:xfrm flipH="1">
              <a:off x="2791906" y="2366128"/>
              <a:ext cx="535756" cy="161355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32688DC3-4E8B-4DAC-BDED-3587306B0451}"/>
                </a:ext>
              </a:extLst>
            </p:cNvPr>
            <p:cNvCxnSpPr/>
            <p:nvPr/>
          </p:nvCxnSpPr>
          <p:spPr>
            <a:xfrm flipH="1">
              <a:off x="7995502" y="2366128"/>
              <a:ext cx="535756" cy="161355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EFA0A84B-1B46-48E7-8343-B68C1A0E6270}"/>
                </a:ext>
              </a:extLst>
            </p:cNvPr>
            <p:cNvCxnSpPr/>
            <p:nvPr/>
          </p:nvCxnSpPr>
          <p:spPr>
            <a:xfrm>
              <a:off x="3864990" y="2366128"/>
              <a:ext cx="3346515" cy="161355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94AB57A9-C5D9-4533-9E3E-DA877A30CF53}"/>
                </a:ext>
              </a:extLst>
            </p:cNvPr>
            <p:cNvCxnSpPr/>
            <p:nvPr/>
          </p:nvCxnSpPr>
          <p:spPr>
            <a:xfrm>
              <a:off x="4007963" y="2366127"/>
              <a:ext cx="3346515" cy="1613555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 стрелкой 13">
              <a:extLst>
                <a:ext uri="{FF2B5EF4-FFF2-40B4-BE49-F238E27FC236}">
                  <a16:creationId xmlns:a16="http://schemas.microsoft.com/office/drawing/2014/main" id="{6F194491-67F5-4EED-92C2-B0DD2A3229B8}"/>
                </a:ext>
              </a:extLst>
            </p:cNvPr>
            <p:cNvCxnSpPr/>
            <p:nvPr/>
          </p:nvCxnSpPr>
          <p:spPr>
            <a:xfrm>
              <a:off x="3214540" y="3172904"/>
              <a:ext cx="386499" cy="626098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EC2C1B8D-C267-4A60-806D-41E8904EED16}"/>
                </a:ext>
              </a:extLst>
            </p:cNvPr>
            <p:cNvCxnSpPr/>
            <p:nvPr/>
          </p:nvCxnSpPr>
          <p:spPr>
            <a:xfrm flipH="1">
              <a:off x="1555423" y="2950590"/>
              <a:ext cx="1574276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2D9F59EB-33EE-481A-A10E-03BB685D095F}"/>
                </a:ext>
              </a:extLst>
            </p:cNvPr>
            <p:cNvCxnSpPr>
              <a:cxnSpLocks/>
            </p:cNvCxnSpPr>
            <p:nvPr/>
          </p:nvCxnSpPr>
          <p:spPr>
            <a:xfrm>
              <a:off x="3129699" y="2950590"/>
              <a:ext cx="3119487" cy="58073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5D521872-F905-4C17-88CE-C144336E23EB}"/>
                </a:ext>
              </a:extLst>
            </p:cNvPr>
            <p:cNvCxnSpPr/>
            <p:nvPr/>
          </p:nvCxnSpPr>
          <p:spPr>
            <a:xfrm>
              <a:off x="6249186" y="3531321"/>
              <a:ext cx="575820" cy="44836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>
              <a:extLst>
                <a:ext uri="{FF2B5EF4-FFF2-40B4-BE49-F238E27FC236}">
                  <a16:creationId xmlns:a16="http://schemas.microsoft.com/office/drawing/2014/main" id="{4AF6421C-6EED-4AC0-B89C-8AAD4C16EA58}"/>
                </a:ext>
              </a:extLst>
            </p:cNvPr>
            <p:cNvCxnSpPr>
              <a:cxnSpLocks/>
            </p:cNvCxnSpPr>
            <p:nvPr/>
          </p:nvCxnSpPr>
          <p:spPr>
            <a:xfrm>
              <a:off x="3129699" y="2950590"/>
              <a:ext cx="5112000" cy="2903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единительная линия 27">
              <a:extLst>
                <a:ext uri="{FF2B5EF4-FFF2-40B4-BE49-F238E27FC236}">
                  <a16:creationId xmlns:a16="http://schemas.microsoft.com/office/drawing/2014/main" id="{FDE90AF6-EFAD-42D6-A751-91C6414381A1}"/>
                </a:ext>
              </a:extLst>
            </p:cNvPr>
            <p:cNvCxnSpPr/>
            <p:nvPr/>
          </p:nvCxnSpPr>
          <p:spPr>
            <a:xfrm>
              <a:off x="8241699" y="3240955"/>
              <a:ext cx="1613501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8B3D794F-49E7-4CD9-B9C2-F73DD65CC483}"/>
                </a:ext>
              </a:extLst>
            </p:cNvPr>
            <p:cNvSpPr txBox="1"/>
            <p:nvPr/>
          </p:nvSpPr>
          <p:spPr>
            <a:xfrm>
              <a:off x="4746654" y="3979682"/>
              <a:ext cx="119616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чернение</a:t>
              </a:r>
            </a:p>
          </p:txBody>
        </p: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6F71C462-53BD-4C82-8BFD-B2FF419E3ED9}"/>
                </a:ext>
              </a:extLst>
            </p:cNvPr>
            <p:cNvSpPr txBox="1"/>
            <p:nvPr/>
          </p:nvSpPr>
          <p:spPr>
            <a:xfrm>
              <a:off x="3432143" y="3198838"/>
              <a:ext cx="5501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ось</a:t>
              </a: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5EF09296-02DB-41A9-913E-91E085EC8146}"/>
                </a:ext>
              </a:extLst>
            </p:cNvPr>
            <p:cNvSpPr txBox="1"/>
            <p:nvPr/>
          </p:nvSpPr>
          <p:spPr>
            <a:xfrm>
              <a:off x="4933784" y="3389205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Овал 31">
              <a:extLst>
                <a:ext uri="{FF2B5EF4-FFF2-40B4-BE49-F238E27FC236}">
                  <a16:creationId xmlns:a16="http://schemas.microsoft.com/office/drawing/2014/main" id="{528EBE07-05B8-4537-8143-CF3A5D927A4C}"/>
                </a:ext>
              </a:extLst>
            </p:cNvPr>
            <p:cNvSpPr/>
            <p:nvPr/>
          </p:nvSpPr>
          <p:spPr>
            <a:xfrm>
              <a:off x="4328173" y="3125996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3" name="Овал 32">
              <a:extLst>
                <a:ext uri="{FF2B5EF4-FFF2-40B4-BE49-F238E27FC236}">
                  <a16:creationId xmlns:a16="http://schemas.microsoft.com/office/drawing/2014/main" id="{57155FDF-EA73-4FA5-9304-4685032FE05F}"/>
                </a:ext>
              </a:extLst>
            </p:cNvPr>
            <p:cNvSpPr/>
            <p:nvPr/>
          </p:nvSpPr>
          <p:spPr>
            <a:xfrm>
              <a:off x="4828771" y="3212795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4" name="Овал 33">
              <a:extLst>
                <a:ext uri="{FF2B5EF4-FFF2-40B4-BE49-F238E27FC236}">
                  <a16:creationId xmlns:a16="http://schemas.microsoft.com/office/drawing/2014/main" id="{0BCDC741-FE6C-48F7-9FA3-024CCED3E03E}"/>
                </a:ext>
              </a:extLst>
            </p:cNvPr>
            <p:cNvSpPr/>
            <p:nvPr/>
          </p:nvSpPr>
          <p:spPr>
            <a:xfrm>
              <a:off x="5363930" y="3313636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1E4F1A79-F58D-4051-8685-6EBFA8A8C65A}"/>
                </a:ext>
              </a:extLst>
            </p:cNvPr>
            <p:cNvCxnSpPr/>
            <p:nvPr/>
          </p:nvCxnSpPr>
          <p:spPr>
            <a:xfrm>
              <a:off x="6249186" y="2882988"/>
              <a:ext cx="0" cy="425567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 стрелкой 36">
              <a:extLst>
                <a:ext uri="{FF2B5EF4-FFF2-40B4-BE49-F238E27FC236}">
                  <a16:creationId xmlns:a16="http://schemas.microsoft.com/office/drawing/2014/main" id="{6983D1E1-04FD-4A83-AFB5-FD2F3778B6D3}"/>
                </a:ext>
              </a:extLst>
            </p:cNvPr>
            <p:cNvCxnSpPr/>
            <p:nvPr/>
          </p:nvCxnSpPr>
          <p:spPr>
            <a:xfrm>
              <a:off x="6825006" y="2918155"/>
              <a:ext cx="0" cy="425567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8" name="Прямая со стрелкой 37">
              <a:extLst>
                <a:ext uri="{FF2B5EF4-FFF2-40B4-BE49-F238E27FC236}">
                  <a16:creationId xmlns:a16="http://schemas.microsoft.com/office/drawing/2014/main" id="{6DDCD7F4-09E2-44DB-80F1-D9FD9002196A}"/>
                </a:ext>
              </a:extLst>
            </p:cNvPr>
            <p:cNvCxnSpPr/>
            <p:nvPr/>
          </p:nvCxnSpPr>
          <p:spPr>
            <a:xfrm>
              <a:off x="7467600" y="2950590"/>
              <a:ext cx="0" cy="425567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 стрелкой 38">
              <a:extLst>
                <a:ext uri="{FF2B5EF4-FFF2-40B4-BE49-F238E27FC236}">
                  <a16:creationId xmlns:a16="http://schemas.microsoft.com/office/drawing/2014/main" id="{54D41A33-73D8-4481-AD76-02515BB3EEFC}"/>
                </a:ext>
              </a:extLst>
            </p:cNvPr>
            <p:cNvCxnSpPr/>
            <p:nvPr/>
          </p:nvCxnSpPr>
          <p:spPr>
            <a:xfrm>
              <a:off x="9058609" y="3021212"/>
              <a:ext cx="0" cy="425567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0EACC277-DE9F-412D-B5FA-70760CD7D1E0}"/>
                </a:ext>
              </a:extLst>
            </p:cNvPr>
            <p:cNvSpPr txBox="1"/>
            <p:nvPr/>
          </p:nvSpPr>
          <p:spPr>
            <a:xfrm>
              <a:off x="6984512" y="2560168"/>
              <a:ext cx="298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42" name="Прямая со стрелкой 41">
              <a:extLst>
                <a:ext uri="{FF2B5EF4-FFF2-40B4-BE49-F238E27FC236}">
                  <a16:creationId xmlns:a16="http://schemas.microsoft.com/office/drawing/2014/main" id="{F6BFE7E0-131D-4A27-BDB4-AECE2E43CF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135120" y="2026867"/>
              <a:ext cx="301053" cy="452173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6060B844-BDA6-469B-8B2F-E859EE361581}"/>
                </a:ext>
              </a:extLst>
            </p:cNvPr>
            <p:cNvSpPr txBox="1"/>
            <p:nvPr/>
          </p:nvSpPr>
          <p:spPr>
            <a:xfrm>
              <a:off x="4135120" y="1565909"/>
              <a:ext cx="363484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прослойка канадского бальзама</a:t>
              </a:r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2938E9B6-B2DC-4F7E-B1F4-BE8DF5FEC4A9}"/>
                    </a:ext>
                  </a:extLst>
                </p:cNvPr>
                <p:cNvSpPr txBox="1"/>
                <p:nvPr/>
              </p:nvSpPr>
              <p:spPr>
                <a:xfrm>
                  <a:off x="3223444" y="4463635"/>
                  <a:ext cx="6649457" cy="400110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ru-RU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призмы из исландского шпата (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𝑜</m:t>
                          </m:r>
                        </m:sub>
                      </m:sSub>
                      <m:r>
                        <a:rPr lang="ru-RU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=1.6585</m:t>
                      </m:r>
                    </m:oMath>
                  </a14:m>
                  <a:r>
                    <a:rPr lang="ru-RU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, </a:t>
                  </a:r>
                  <a14:m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  <a:cs typeface="Times New Roman" panose="02020603050405020304" pitchFamily="18" charset="0"/>
                            </a:rPr>
                            <m:t>𝑒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=</m:t>
                      </m:r>
                      <m:r>
                        <a:rPr lang="ru-RU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1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  <a:cs typeface="Times New Roman" panose="02020603050405020304" pitchFamily="18" charset="0"/>
                        </a:rPr>
                        <m:t>.4863</m:t>
                      </m:r>
                    </m:oMath>
                  </a14:m>
                  <a:r>
                    <a:rPr lang="ru-RU" sz="2000" dirty="0">
                      <a:latin typeface="Times New Roman" panose="02020603050405020304" pitchFamily="18" charset="0"/>
                      <a:cs typeface="Times New Roman" panose="02020603050405020304" pitchFamily="18" charset="0"/>
                    </a:rPr>
                    <a:t>)</a:t>
                  </a:r>
                </a:p>
              </p:txBody>
            </p:sp>
          </mc:Choice>
          <mc:Fallback xmlns="">
            <p:sp>
              <p:nvSpPr>
                <p:cNvPr id="47" name="TextBox 46">
                  <a:extLst>
                    <a:ext uri="{FF2B5EF4-FFF2-40B4-BE49-F238E27FC236}">
                      <a16:creationId xmlns:a16="http://schemas.microsoft.com/office/drawing/2014/main" id="{2938E9B6-B2DC-4F7E-B1F4-BE8DF5FEC4A9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23444" y="4463635"/>
                  <a:ext cx="6649457" cy="400110"/>
                </a:xfrm>
                <a:prstGeom prst="rect">
                  <a:avLst/>
                </a:prstGeom>
                <a:blipFill>
                  <a:blip r:embed="rId3"/>
                  <a:stretch>
                    <a:fillRect l="-1008" t="-7576" b="-25758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51" name="Прямая со стрелкой 50">
              <a:extLst>
                <a:ext uri="{FF2B5EF4-FFF2-40B4-BE49-F238E27FC236}">
                  <a16:creationId xmlns:a16="http://schemas.microsoft.com/office/drawing/2014/main" id="{EDFEBEAE-E248-4E95-BE1A-51BD74B5152A}"/>
                </a:ext>
              </a:extLst>
            </p:cNvPr>
            <p:cNvCxnSpPr/>
            <p:nvPr/>
          </p:nvCxnSpPr>
          <p:spPr>
            <a:xfrm flipV="1">
              <a:off x="3707218" y="3789315"/>
              <a:ext cx="300745" cy="707226"/>
            </a:xfrm>
            <a:prstGeom prst="straightConnector1">
              <a:avLst/>
            </a:prstGeom>
            <a:ln w="19050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3813422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8C5096CD-37DB-4B42-B414-947F9F5D9283}"/>
              </a:ext>
            </a:extLst>
          </p:cNvPr>
          <p:cNvSpPr txBox="1"/>
          <p:nvPr/>
        </p:nvSpPr>
        <p:spPr>
          <a:xfrm flipH="1">
            <a:off x="3898899" y="528320"/>
            <a:ext cx="43942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Линейный дихроизм. Турмалин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F59B1E8-D9CA-4FCF-9FBB-6AADAA166482}"/>
              </a:ext>
            </a:extLst>
          </p:cNvPr>
          <p:cNvSpPr txBox="1"/>
          <p:nvPr/>
        </p:nvSpPr>
        <p:spPr>
          <a:xfrm>
            <a:off x="7305040" y="3100368"/>
            <a:ext cx="398272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Турмалин – минерал из группы алюмосиликатов. Обладает двойным лучепреломлением и сильным линейным дихроизмом: обыкновенный луч поглощается гораздо сильнее необыкновенного.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BD85432-46CE-4037-A5AB-48D14D3C7D4A}"/>
              </a:ext>
            </a:extLst>
          </p:cNvPr>
          <p:cNvSpPr txBox="1"/>
          <p:nvPr/>
        </p:nvSpPr>
        <p:spPr>
          <a:xfrm>
            <a:off x="762001" y="1412240"/>
            <a:ext cx="1030224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Дихроизм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(греч.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-цветность) – явление, состоящее в различном поглощении света в зависимости от его поляризации. Впервые обнаружено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Кордье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1809.</a:t>
            </a:r>
          </a:p>
        </p:txBody>
      </p:sp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C9130FB7-9580-48FC-9B79-95639C1A96AF}"/>
              </a:ext>
            </a:extLst>
          </p:cNvPr>
          <p:cNvGrpSpPr/>
          <p:nvPr/>
        </p:nvGrpSpPr>
        <p:grpSpPr>
          <a:xfrm>
            <a:off x="1137920" y="2763520"/>
            <a:ext cx="4460240" cy="3535680"/>
            <a:chOff x="1137920" y="2763520"/>
            <a:chExt cx="4460240" cy="3535680"/>
          </a:xfrm>
        </p:grpSpPr>
        <p:sp>
          <p:nvSpPr>
            <p:cNvPr id="5" name="Прямоугольник 4">
              <a:extLst>
                <a:ext uri="{FF2B5EF4-FFF2-40B4-BE49-F238E27FC236}">
                  <a16:creationId xmlns:a16="http://schemas.microsoft.com/office/drawing/2014/main" id="{9B3C6264-6246-490A-A251-5018A05E190E}"/>
                </a:ext>
              </a:extLst>
            </p:cNvPr>
            <p:cNvSpPr/>
            <p:nvPr/>
          </p:nvSpPr>
          <p:spPr>
            <a:xfrm>
              <a:off x="2661920" y="2763520"/>
              <a:ext cx="1330960" cy="1974355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3D83E839-454C-463F-AC36-868E5C83DF72}"/>
                </a:ext>
              </a:extLst>
            </p:cNvPr>
            <p:cNvCxnSpPr/>
            <p:nvPr/>
          </p:nvCxnSpPr>
          <p:spPr>
            <a:xfrm>
              <a:off x="1137920" y="3769360"/>
              <a:ext cx="446024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 стрелкой 8">
              <a:extLst>
                <a:ext uri="{FF2B5EF4-FFF2-40B4-BE49-F238E27FC236}">
                  <a16:creationId xmlns:a16="http://schemas.microsoft.com/office/drawing/2014/main" id="{8346C84F-A70C-4EF9-B69F-135AE5057178}"/>
                </a:ext>
              </a:extLst>
            </p:cNvPr>
            <p:cNvCxnSpPr/>
            <p:nvPr/>
          </p:nvCxnSpPr>
          <p:spPr>
            <a:xfrm>
              <a:off x="4846320" y="3556000"/>
              <a:ext cx="0" cy="40640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 стрелкой 10">
              <a:extLst>
                <a:ext uri="{FF2B5EF4-FFF2-40B4-BE49-F238E27FC236}">
                  <a16:creationId xmlns:a16="http://schemas.microsoft.com/office/drawing/2014/main" id="{F3F5FA74-F7C8-4658-B9BF-6A0543F0D797}"/>
                </a:ext>
              </a:extLst>
            </p:cNvPr>
            <p:cNvCxnSpPr/>
            <p:nvPr/>
          </p:nvCxnSpPr>
          <p:spPr>
            <a:xfrm>
              <a:off x="2895600" y="2905760"/>
              <a:ext cx="0" cy="65024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DB62EA8A-1F63-447A-8978-A609C2027E7E}"/>
                </a:ext>
              </a:extLst>
            </p:cNvPr>
            <p:cNvSpPr txBox="1"/>
            <p:nvPr/>
          </p:nvSpPr>
          <p:spPr>
            <a:xfrm>
              <a:off x="2985529" y="3018730"/>
              <a:ext cx="5501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ось</a:t>
              </a:r>
            </a:p>
          </p:txBody>
        </p: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6B0BDD9A-867F-44F4-8655-A42B5BCD34DB}"/>
                </a:ext>
              </a:extLst>
            </p:cNvPr>
            <p:cNvCxnSpPr/>
            <p:nvPr/>
          </p:nvCxnSpPr>
          <p:spPr>
            <a:xfrm>
              <a:off x="2661920" y="5039360"/>
              <a:ext cx="0" cy="125984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241AEF17-ADB1-4F82-B7F6-2CB55F268D40}"/>
                </a:ext>
              </a:extLst>
            </p:cNvPr>
            <p:cNvCxnSpPr/>
            <p:nvPr/>
          </p:nvCxnSpPr>
          <p:spPr>
            <a:xfrm>
              <a:off x="2661920" y="6299200"/>
              <a:ext cx="1330960" cy="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Полилиния: фигура 20">
              <a:extLst>
                <a:ext uri="{FF2B5EF4-FFF2-40B4-BE49-F238E27FC236}">
                  <a16:creationId xmlns:a16="http://schemas.microsoft.com/office/drawing/2014/main" id="{D8D9DE9C-91DC-415A-B43E-71C1987F6B83}"/>
                </a:ext>
              </a:extLst>
            </p:cNvPr>
            <p:cNvSpPr/>
            <p:nvPr/>
          </p:nvSpPr>
          <p:spPr>
            <a:xfrm>
              <a:off x="2661919" y="5239329"/>
              <a:ext cx="1035510" cy="1008772"/>
            </a:xfrm>
            <a:custGeom>
              <a:avLst/>
              <a:gdLst>
                <a:gd name="connsiteX0" fmla="*/ 0 w 1045669"/>
                <a:gd name="connsiteY0" fmla="*/ 0 h 1008772"/>
                <a:gd name="connsiteX1" fmla="*/ 132080 w 1045669"/>
                <a:gd name="connsiteY1" fmla="*/ 568960 h 1008772"/>
                <a:gd name="connsiteX2" fmla="*/ 355600 w 1045669"/>
                <a:gd name="connsiteY2" fmla="*/ 873760 h 1008772"/>
                <a:gd name="connsiteX3" fmla="*/ 650240 w 1045669"/>
                <a:gd name="connsiteY3" fmla="*/ 975360 h 1008772"/>
                <a:gd name="connsiteX4" fmla="*/ 995680 w 1045669"/>
                <a:gd name="connsiteY4" fmla="*/ 1005840 h 1008772"/>
                <a:gd name="connsiteX5" fmla="*/ 1036320 w 1045669"/>
                <a:gd name="connsiteY5" fmla="*/ 1005840 h 100877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45669" h="1008772">
                  <a:moveTo>
                    <a:pt x="0" y="0"/>
                  </a:moveTo>
                  <a:cubicBezTo>
                    <a:pt x="36406" y="211666"/>
                    <a:pt x="72813" y="423333"/>
                    <a:pt x="132080" y="568960"/>
                  </a:cubicBezTo>
                  <a:cubicBezTo>
                    <a:pt x="191347" y="714587"/>
                    <a:pt x="269240" y="806027"/>
                    <a:pt x="355600" y="873760"/>
                  </a:cubicBezTo>
                  <a:cubicBezTo>
                    <a:pt x="441960" y="941493"/>
                    <a:pt x="543560" y="953347"/>
                    <a:pt x="650240" y="975360"/>
                  </a:cubicBezTo>
                  <a:cubicBezTo>
                    <a:pt x="756920" y="997373"/>
                    <a:pt x="931333" y="1000760"/>
                    <a:pt x="995680" y="1005840"/>
                  </a:cubicBezTo>
                  <a:cubicBezTo>
                    <a:pt x="1060027" y="1010920"/>
                    <a:pt x="1048173" y="1008380"/>
                    <a:pt x="1036320" y="100584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2" name="Полилиния: фигура 21">
              <a:extLst>
                <a:ext uri="{FF2B5EF4-FFF2-40B4-BE49-F238E27FC236}">
                  <a16:creationId xmlns:a16="http://schemas.microsoft.com/office/drawing/2014/main" id="{CE5253F5-B378-4005-ADE0-1A5C20758C39}"/>
                </a:ext>
              </a:extLst>
            </p:cNvPr>
            <p:cNvSpPr/>
            <p:nvPr/>
          </p:nvSpPr>
          <p:spPr>
            <a:xfrm>
              <a:off x="2661919" y="5253983"/>
              <a:ext cx="1168394" cy="437754"/>
            </a:xfrm>
            <a:custGeom>
              <a:avLst/>
              <a:gdLst>
                <a:gd name="connsiteX0" fmla="*/ 0 w 1320800"/>
                <a:gd name="connsiteY0" fmla="*/ 0 h 437754"/>
                <a:gd name="connsiteX1" fmla="*/ 508000 w 1320800"/>
                <a:gd name="connsiteY1" fmla="*/ 294640 h 437754"/>
                <a:gd name="connsiteX2" fmla="*/ 1026160 w 1320800"/>
                <a:gd name="connsiteY2" fmla="*/ 416560 h 437754"/>
                <a:gd name="connsiteX3" fmla="*/ 1320800 w 1320800"/>
                <a:gd name="connsiteY3" fmla="*/ 436880 h 4377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20800" h="437754">
                  <a:moveTo>
                    <a:pt x="0" y="0"/>
                  </a:moveTo>
                  <a:cubicBezTo>
                    <a:pt x="168486" y="112606"/>
                    <a:pt x="336973" y="225213"/>
                    <a:pt x="508000" y="294640"/>
                  </a:cubicBezTo>
                  <a:cubicBezTo>
                    <a:pt x="679027" y="364067"/>
                    <a:pt x="890693" y="392853"/>
                    <a:pt x="1026160" y="416560"/>
                  </a:cubicBezTo>
                  <a:cubicBezTo>
                    <a:pt x="1161627" y="440267"/>
                    <a:pt x="1241213" y="438573"/>
                    <a:pt x="1320800" y="436880"/>
                  </a:cubicBezTo>
                </a:path>
              </a:pathLst>
            </a:cu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3C47B73-56AA-4B46-936F-2B033235525E}"/>
                    </a:ext>
                  </a:extLst>
                </p:cNvPr>
                <p:cNvSpPr txBox="1"/>
                <p:nvPr/>
              </p:nvSpPr>
              <p:spPr>
                <a:xfrm>
                  <a:off x="3096277" y="5821051"/>
                  <a:ext cx="265842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0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sz="20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23" name="TextBox 22">
                  <a:extLst>
                    <a:ext uri="{FF2B5EF4-FFF2-40B4-BE49-F238E27FC236}">
                      <a16:creationId xmlns:a16="http://schemas.microsoft.com/office/drawing/2014/main" id="{B3C47B73-56AA-4B46-936F-2B033235525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096277" y="5821051"/>
                  <a:ext cx="265842" cy="307777"/>
                </a:xfrm>
                <a:prstGeom prst="rect">
                  <a:avLst/>
                </a:prstGeom>
                <a:blipFill>
                  <a:blip r:embed="rId2"/>
                  <a:stretch>
                    <a:fillRect l="-22727" r="-2273" b="-12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1C0826F-47BD-4E6B-A38D-C8A89DE6BB55}"/>
                    </a:ext>
                  </a:extLst>
                </p:cNvPr>
                <p:cNvSpPr txBox="1"/>
                <p:nvPr/>
              </p:nvSpPr>
              <p:spPr>
                <a:xfrm>
                  <a:off x="3260604" y="5254894"/>
                  <a:ext cx="23352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𝐼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ru-RU" dirty="0"/>
                </a:p>
              </p:txBody>
            </p:sp>
          </mc:Choice>
          <mc:Fallback xmlns="">
            <p:sp>
              <p:nvSpPr>
                <p:cNvPr id="24" name="TextBox 23">
                  <a:extLst>
                    <a:ext uri="{FF2B5EF4-FFF2-40B4-BE49-F238E27FC236}">
                      <a16:creationId xmlns:a16="http://schemas.microsoft.com/office/drawing/2014/main" id="{D1C0826F-47BD-4E6B-A38D-C8A89DE6BB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60604" y="5254894"/>
                  <a:ext cx="233525" cy="276999"/>
                </a:xfrm>
                <a:prstGeom prst="rect">
                  <a:avLst/>
                </a:prstGeom>
                <a:blipFill>
                  <a:blip r:embed="rId3"/>
                  <a:stretch>
                    <a:fillRect l="-26316" b="-1333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26" name="TextBox 25">
            <a:extLst>
              <a:ext uri="{FF2B5EF4-FFF2-40B4-BE49-F238E27FC236}">
                <a16:creationId xmlns:a16="http://schemas.microsoft.com/office/drawing/2014/main" id="{E8F4145D-3244-41AB-BCA1-B9E47A7105F3}"/>
              </a:ext>
            </a:extLst>
          </p:cNvPr>
          <p:cNvSpPr txBox="1"/>
          <p:nvPr/>
        </p:nvSpPr>
        <p:spPr>
          <a:xfrm>
            <a:off x="6624320" y="5964150"/>
            <a:ext cx="512775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Поляроидные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пленки (вытянутые полимеры)</a:t>
            </a:r>
          </a:p>
        </p:txBody>
      </p:sp>
    </p:spTree>
    <p:extLst>
      <p:ext uri="{BB962C8B-B14F-4D97-AF65-F5344CB8AC3E}">
        <p14:creationId xmlns:p14="http://schemas.microsoft.com/office/powerpoint/2010/main" val="307607868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D9514049-9B2D-4D38-B0DC-A78DB273FB66}"/>
              </a:ext>
            </a:extLst>
          </p:cNvPr>
          <p:cNvSpPr txBox="1"/>
          <p:nvPr/>
        </p:nvSpPr>
        <p:spPr>
          <a:xfrm>
            <a:off x="2238790" y="629920"/>
            <a:ext cx="81331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Поляризация при отражении/преломлении. Стопа Столетова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2504C4B-3D74-45CD-9906-124F24197DD2}"/>
                  </a:ext>
                </a:extLst>
              </p:cNvPr>
              <p:cNvSpPr txBox="1"/>
              <p:nvPr/>
            </p:nvSpPr>
            <p:spPr>
              <a:xfrm>
                <a:off x="885165" y="4063010"/>
                <a:ext cx="4252254" cy="102213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Стекло </a:t>
                </a:r>
                <a14:m>
                  <m:oMath xmlns:m="http://schemas.openxmlformats.org/officeDocument/2006/math"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𝑛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=1.5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Угол </a:t>
                </a:r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Брюстера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ru-RU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𝛼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𝐵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=56.3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°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Коэфф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. отражения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ru-RU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0" smtClean="0">
                        <a:latin typeface="Cambria Math" panose="02040503050406030204" pitchFamily="18" charset="0"/>
                      </a:rPr>
                      <m:t>0.15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b>
                        <m:r>
                          <a:rPr lang="en-US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=0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0" name="TextBox 19">
                <a:extLst>
                  <a:ext uri="{FF2B5EF4-FFF2-40B4-BE49-F238E27FC236}">
                    <a16:creationId xmlns:a16="http://schemas.microsoft.com/office/drawing/2014/main" id="{D2504C4B-3D74-45CD-9906-124F24197DD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5165" y="4063010"/>
                <a:ext cx="4252254" cy="1022139"/>
              </a:xfrm>
              <a:prstGeom prst="rect">
                <a:avLst/>
              </a:prstGeom>
              <a:blipFill>
                <a:blip r:embed="rId2"/>
                <a:stretch>
                  <a:fillRect l="-1433" t="-3593" b="-95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BC3B2B02-0448-4796-80B3-AF0036FE4CA2}"/>
              </a:ext>
            </a:extLst>
          </p:cNvPr>
          <p:cNvGrpSpPr/>
          <p:nvPr/>
        </p:nvGrpSpPr>
        <p:grpSpPr>
          <a:xfrm>
            <a:off x="1195852" y="2012753"/>
            <a:ext cx="2987040" cy="1696413"/>
            <a:chOff x="1209040" y="1656080"/>
            <a:chExt cx="2987040" cy="1696413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A9DD9FD5-9797-4285-A716-870011616288}"/>
                </a:ext>
              </a:extLst>
            </p:cNvPr>
            <p:cNvSpPr/>
            <p:nvPr/>
          </p:nvSpPr>
          <p:spPr>
            <a:xfrm>
              <a:off x="1209040" y="2306320"/>
              <a:ext cx="2987040" cy="461665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D2C522F3-8A82-4CC0-8294-5F863DE383AF}"/>
                </a:ext>
              </a:extLst>
            </p:cNvPr>
            <p:cNvCxnSpPr>
              <a:cxnSpLocks/>
              <a:endCxn id="3" idx="0"/>
            </p:cNvCxnSpPr>
            <p:nvPr/>
          </p:nvCxnSpPr>
          <p:spPr>
            <a:xfrm>
              <a:off x="1656080" y="1656080"/>
              <a:ext cx="1046480" cy="65024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92D2C5BB-8003-4E46-BF35-BD79E65579DE}"/>
                </a:ext>
              </a:extLst>
            </p:cNvPr>
            <p:cNvCxnSpPr>
              <a:cxnSpLocks/>
              <a:stCxn id="3" idx="0"/>
            </p:cNvCxnSpPr>
            <p:nvPr/>
          </p:nvCxnSpPr>
          <p:spPr>
            <a:xfrm flipV="1">
              <a:off x="2702560" y="1656080"/>
              <a:ext cx="1046480" cy="65024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Прямая соединительная линия 8">
              <a:extLst>
                <a:ext uri="{FF2B5EF4-FFF2-40B4-BE49-F238E27FC236}">
                  <a16:creationId xmlns:a16="http://schemas.microsoft.com/office/drawing/2014/main" id="{3ED2907B-1578-40C8-AE35-9EB1D581D440}"/>
                </a:ext>
              </a:extLst>
            </p:cNvPr>
            <p:cNvCxnSpPr>
              <a:cxnSpLocks/>
              <a:stCxn id="3" idx="0"/>
            </p:cNvCxnSpPr>
            <p:nvPr/>
          </p:nvCxnSpPr>
          <p:spPr>
            <a:xfrm>
              <a:off x="2702560" y="2306320"/>
              <a:ext cx="264160" cy="46166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A5F94F65-C0A4-42B9-B431-698582EDB086}"/>
                </a:ext>
              </a:extLst>
            </p:cNvPr>
            <p:cNvCxnSpPr/>
            <p:nvPr/>
          </p:nvCxnSpPr>
          <p:spPr>
            <a:xfrm>
              <a:off x="2966720" y="2767985"/>
              <a:ext cx="782320" cy="50353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DBB9A97A-DD51-44D6-8F09-2AD1B53D36BB}"/>
                </a:ext>
              </a:extLst>
            </p:cNvPr>
            <p:cNvSpPr/>
            <p:nvPr/>
          </p:nvSpPr>
          <p:spPr>
            <a:xfrm>
              <a:off x="2970480" y="2045744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8" name="Овал 17">
              <a:extLst>
                <a:ext uri="{FF2B5EF4-FFF2-40B4-BE49-F238E27FC236}">
                  <a16:creationId xmlns:a16="http://schemas.microsoft.com/office/drawing/2014/main" id="{AD915BC3-2EE7-4DCD-8B15-7253E3BA15FD}"/>
                </a:ext>
              </a:extLst>
            </p:cNvPr>
            <p:cNvSpPr/>
            <p:nvPr/>
          </p:nvSpPr>
          <p:spPr>
            <a:xfrm>
              <a:off x="3220720" y="1893168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3D658A00-950D-4B3E-9791-B0383B011D8F}"/>
                </a:ext>
              </a:extLst>
            </p:cNvPr>
            <p:cNvSpPr/>
            <p:nvPr/>
          </p:nvSpPr>
          <p:spPr>
            <a:xfrm>
              <a:off x="3474720" y="1725229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2" name="Прямая со стрелкой 21">
              <a:extLst>
                <a:ext uri="{FF2B5EF4-FFF2-40B4-BE49-F238E27FC236}">
                  <a16:creationId xmlns:a16="http://schemas.microsoft.com/office/drawing/2014/main" id="{3FFAAF2A-4240-4270-91B9-F8A5E930B9A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188920" y="2805778"/>
              <a:ext cx="216000" cy="32450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>
              <a:extLst>
                <a:ext uri="{FF2B5EF4-FFF2-40B4-BE49-F238E27FC236}">
                  <a16:creationId xmlns:a16="http://schemas.microsoft.com/office/drawing/2014/main" id="{1A4FAF4B-0E38-40F1-A4E9-0450618824BC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33040" y="3027988"/>
              <a:ext cx="216000" cy="324505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5" name="Овал 24">
              <a:extLst>
                <a:ext uri="{FF2B5EF4-FFF2-40B4-BE49-F238E27FC236}">
                  <a16:creationId xmlns:a16="http://schemas.microsoft.com/office/drawing/2014/main" id="{59D96127-4A2F-47C2-9F43-B729362A3F6A}"/>
                </a:ext>
              </a:extLst>
            </p:cNvPr>
            <p:cNvSpPr/>
            <p:nvPr/>
          </p:nvSpPr>
          <p:spPr>
            <a:xfrm>
              <a:off x="3414980" y="3019752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1124F7AA-3B04-40CB-9659-1337CAC38C96}"/>
              </a:ext>
            </a:extLst>
          </p:cNvPr>
          <p:cNvGrpSpPr/>
          <p:nvPr/>
        </p:nvGrpSpPr>
        <p:grpSpPr>
          <a:xfrm>
            <a:off x="6305384" y="1471624"/>
            <a:ext cx="1790730" cy="3728721"/>
            <a:chOff x="6712677" y="1564639"/>
            <a:chExt cx="1790730" cy="3728721"/>
          </a:xfrm>
        </p:grpSpPr>
        <p:sp>
          <p:nvSpPr>
            <p:cNvPr id="26" name="Прямоугольник 25">
              <a:extLst>
                <a:ext uri="{FF2B5EF4-FFF2-40B4-BE49-F238E27FC236}">
                  <a16:creationId xmlns:a16="http://schemas.microsoft.com/office/drawing/2014/main" id="{41B883BE-AAD9-43B2-9D98-1BD28D09E5AC}"/>
                </a:ext>
              </a:extLst>
            </p:cNvPr>
            <p:cNvSpPr/>
            <p:nvPr/>
          </p:nvSpPr>
          <p:spPr>
            <a:xfrm rot="3360000">
              <a:off x="6344887" y="2909679"/>
              <a:ext cx="1574800" cy="88592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7" name="Прямоугольник 26">
              <a:extLst>
                <a:ext uri="{FF2B5EF4-FFF2-40B4-BE49-F238E27FC236}">
                  <a16:creationId xmlns:a16="http://schemas.microsoft.com/office/drawing/2014/main" id="{E92673BB-C064-49EA-AC38-1CCE2F542ABC}"/>
                </a:ext>
              </a:extLst>
            </p:cNvPr>
            <p:cNvSpPr/>
            <p:nvPr/>
          </p:nvSpPr>
          <p:spPr>
            <a:xfrm rot="3360000">
              <a:off x="6344890" y="3108151"/>
              <a:ext cx="1574800" cy="88592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8" name="Прямоугольник 27">
              <a:extLst>
                <a:ext uri="{FF2B5EF4-FFF2-40B4-BE49-F238E27FC236}">
                  <a16:creationId xmlns:a16="http://schemas.microsoft.com/office/drawing/2014/main" id="{EA4FFFE1-8C11-4642-827C-0656EA5ED1F0}"/>
                </a:ext>
              </a:extLst>
            </p:cNvPr>
            <p:cNvSpPr/>
            <p:nvPr/>
          </p:nvSpPr>
          <p:spPr>
            <a:xfrm rot="3360000">
              <a:off x="6344893" y="3313183"/>
              <a:ext cx="1574800" cy="88592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Прямоугольник 28">
              <a:extLst>
                <a:ext uri="{FF2B5EF4-FFF2-40B4-BE49-F238E27FC236}">
                  <a16:creationId xmlns:a16="http://schemas.microsoft.com/office/drawing/2014/main" id="{29A5DADF-96DE-4528-9D9B-AF391C10A0BF}"/>
                </a:ext>
              </a:extLst>
            </p:cNvPr>
            <p:cNvSpPr/>
            <p:nvPr/>
          </p:nvSpPr>
          <p:spPr>
            <a:xfrm rot="3360000">
              <a:off x="6344892" y="3519189"/>
              <a:ext cx="1574800" cy="88592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0" name="Прямоугольник 29">
              <a:extLst>
                <a:ext uri="{FF2B5EF4-FFF2-40B4-BE49-F238E27FC236}">
                  <a16:creationId xmlns:a16="http://schemas.microsoft.com/office/drawing/2014/main" id="{C4D45AE0-8402-4F08-BE8E-C175540D14AA}"/>
                </a:ext>
              </a:extLst>
            </p:cNvPr>
            <p:cNvSpPr/>
            <p:nvPr/>
          </p:nvSpPr>
          <p:spPr>
            <a:xfrm rot="3360000">
              <a:off x="6344894" y="3724888"/>
              <a:ext cx="1574800" cy="88592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1" name="Прямоугольник 30">
              <a:extLst>
                <a:ext uri="{FF2B5EF4-FFF2-40B4-BE49-F238E27FC236}">
                  <a16:creationId xmlns:a16="http://schemas.microsoft.com/office/drawing/2014/main" id="{B0225D9D-4E8A-4EB5-9CE5-18C83EDDB8D4}"/>
                </a:ext>
              </a:extLst>
            </p:cNvPr>
            <p:cNvSpPr/>
            <p:nvPr/>
          </p:nvSpPr>
          <p:spPr>
            <a:xfrm rot="3360000">
              <a:off x="6344896" y="3945244"/>
              <a:ext cx="1574800" cy="88592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2" name="Прямоугольник 31">
              <a:extLst>
                <a:ext uri="{FF2B5EF4-FFF2-40B4-BE49-F238E27FC236}">
                  <a16:creationId xmlns:a16="http://schemas.microsoft.com/office/drawing/2014/main" id="{D8077594-A5DD-49FE-8996-F544457B1210}"/>
                </a:ext>
              </a:extLst>
            </p:cNvPr>
            <p:cNvSpPr/>
            <p:nvPr/>
          </p:nvSpPr>
          <p:spPr>
            <a:xfrm rot="3360000">
              <a:off x="6344896" y="4165599"/>
              <a:ext cx="1574800" cy="88592"/>
            </a:xfrm>
            <a:prstGeom prst="rect">
              <a:avLst/>
            </a:prstGeom>
            <a:noFill/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4" name="Прямая соединительная линия 33">
              <a:extLst>
                <a:ext uri="{FF2B5EF4-FFF2-40B4-BE49-F238E27FC236}">
                  <a16:creationId xmlns:a16="http://schemas.microsoft.com/office/drawing/2014/main" id="{59DDE3B3-C057-4591-B57B-0C404FF5A162}"/>
                </a:ext>
              </a:extLst>
            </p:cNvPr>
            <p:cNvCxnSpPr/>
            <p:nvPr/>
          </p:nvCxnSpPr>
          <p:spPr>
            <a:xfrm>
              <a:off x="7213087" y="1564639"/>
              <a:ext cx="0" cy="144000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Прямая соединительная линия 35">
              <a:extLst>
                <a:ext uri="{FF2B5EF4-FFF2-40B4-BE49-F238E27FC236}">
                  <a16:creationId xmlns:a16="http://schemas.microsoft.com/office/drawing/2014/main" id="{97B548C9-19D5-46DD-8148-077D7E7892DE}"/>
                </a:ext>
              </a:extLst>
            </p:cNvPr>
            <p:cNvCxnSpPr>
              <a:cxnSpLocks/>
            </p:cNvCxnSpPr>
            <p:nvPr/>
          </p:nvCxnSpPr>
          <p:spPr>
            <a:xfrm>
              <a:off x="7213087" y="3004639"/>
              <a:ext cx="1290320" cy="426055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0" name="Прямая соединительная линия 39">
              <a:extLst>
                <a:ext uri="{FF2B5EF4-FFF2-40B4-BE49-F238E27FC236}">
                  <a16:creationId xmlns:a16="http://schemas.microsoft.com/office/drawing/2014/main" id="{6A5F4768-15DE-4F75-A869-71308682C50F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908287" y="2995517"/>
              <a:ext cx="304797" cy="96211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6" name="Прямая соединительная линия 45">
              <a:extLst>
                <a:ext uri="{FF2B5EF4-FFF2-40B4-BE49-F238E27FC236}">
                  <a16:creationId xmlns:a16="http://schemas.microsoft.com/office/drawing/2014/main" id="{13D9599C-EB28-416E-BA79-92DDEB543324}"/>
                </a:ext>
              </a:extLst>
            </p:cNvPr>
            <p:cNvCxnSpPr/>
            <p:nvPr/>
          </p:nvCxnSpPr>
          <p:spPr>
            <a:xfrm>
              <a:off x="6908287" y="3957634"/>
              <a:ext cx="0" cy="133572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Овал 47">
              <a:extLst>
                <a:ext uri="{FF2B5EF4-FFF2-40B4-BE49-F238E27FC236}">
                  <a16:creationId xmlns:a16="http://schemas.microsoft.com/office/drawing/2014/main" id="{8FE68815-A990-4CD2-A821-D3FAE5E6D6FA}"/>
                </a:ext>
              </a:extLst>
            </p:cNvPr>
            <p:cNvSpPr/>
            <p:nvPr/>
          </p:nvSpPr>
          <p:spPr>
            <a:xfrm>
              <a:off x="7804247" y="3163666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9" name="Овал 48">
              <a:extLst>
                <a:ext uri="{FF2B5EF4-FFF2-40B4-BE49-F238E27FC236}">
                  <a16:creationId xmlns:a16="http://schemas.microsoft.com/office/drawing/2014/main" id="{487CCA51-64BB-4D75-BDB5-F472349FE00B}"/>
                </a:ext>
              </a:extLst>
            </p:cNvPr>
            <p:cNvSpPr/>
            <p:nvPr/>
          </p:nvSpPr>
          <p:spPr>
            <a:xfrm>
              <a:off x="7447320" y="3039807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50" name="Овал 49">
              <a:extLst>
                <a:ext uri="{FF2B5EF4-FFF2-40B4-BE49-F238E27FC236}">
                  <a16:creationId xmlns:a16="http://schemas.microsoft.com/office/drawing/2014/main" id="{9D587E20-4109-40B3-BCC2-4385BAF290F6}"/>
                </a:ext>
              </a:extLst>
            </p:cNvPr>
            <p:cNvSpPr/>
            <p:nvPr/>
          </p:nvSpPr>
          <p:spPr>
            <a:xfrm>
              <a:off x="8157027" y="3271520"/>
              <a:ext cx="108000" cy="108000"/>
            </a:xfrm>
            <a:prstGeom prst="ellipse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1" name="Прямая со стрелкой 50">
              <a:extLst>
                <a:ext uri="{FF2B5EF4-FFF2-40B4-BE49-F238E27FC236}">
                  <a16:creationId xmlns:a16="http://schemas.microsoft.com/office/drawing/2014/main" id="{E40331DA-68EA-44CC-B2B1-379AB71A172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13192" y="4595199"/>
              <a:ext cx="390189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3" name="Прямая со стрелкой 52">
              <a:extLst>
                <a:ext uri="{FF2B5EF4-FFF2-40B4-BE49-F238E27FC236}">
                  <a16:creationId xmlns:a16="http://schemas.microsoft.com/office/drawing/2014/main" id="{A81EF1A9-E7E6-4349-A8B5-C561284B887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12677" y="4887450"/>
              <a:ext cx="390189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4" name="Прямая со стрелкой 53">
              <a:extLst>
                <a:ext uri="{FF2B5EF4-FFF2-40B4-BE49-F238E27FC236}">
                  <a16:creationId xmlns:a16="http://schemas.microsoft.com/office/drawing/2014/main" id="{C846063B-D3C6-424E-B484-158E8144FE9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13191" y="5164159"/>
              <a:ext cx="390189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5" name="TextBox 54">
            <a:extLst>
              <a:ext uri="{FF2B5EF4-FFF2-40B4-BE49-F238E27FC236}">
                <a16:creationId xmlns:a16="http://schemas.microsoft.com/office/drawing/2014/main" id="{2E65C00A-7724-42BE-A85F-76389242F69D}"/>
              </a:ext>
            </a:extLst>
          </p:cNvPr>
          <p:cNvSpPr txBox="1"/>
          <p:nvPr/>
        </p:nvSpPr>
        <p:spPr>
          <a:xfrm>
            <a:off x="8454960" y="2079424"/>
            <a:ext cx="3296113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Стопа из двадцати пластинок, установленных под углом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Брюстера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полностью пропускает волну, поляризованную в плоскости падения, и отражает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88%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волны, поляризованной перпендикулярно </a:t>
            </a:r>
          </a:p>
        </p:txBody>
      </p:sp>
    </p:spTree>
    <p:extLst>
      <p:ext uri="{BB962C8B-B14F-4D97-AF65-F5344CB8AC3E}">
        <p14:creationId xmlns:p14="http://schemas.microsoft.com/office/powerpoint/2010/main" val="329538175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C38E4A43-5BC1-4E67-9315-91D37F03FA0E}"/>
              </a:ext>
            </a:extLst>
          </p:cNvPr>
          <p:cNvSpPr txBox="1"/>
          <p:nvPr/>
        </p:nvSpPr>
        <p:spPr>
          <a:xfrm>
            <a:off x="1280160" y="487680"/>
            <a:ext cx="9804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Построение Гюйгенса (1690) для одноосных кристаллов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078A3C3-887E-4AA7-A2E3-82AC2FF61B32}"/>
              </a:ext>
            </a:extLst>
          </p:cNvPr>
          <p:cNvSpPr txBox="1"/>
          <p:nvPr/>
        </p:nvSpPr>
        <p:spPr>
          <a:xfrm>
            <a:off x="579120" y="1909782"/>
            <a:ext cx="1103375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Анизотропия скорости необыкновенных волн – фронт вторичной необыкновенной волны является не сферой, а эллипсоидом вращения </a:t>
            </a:r>
          </a:p>
        </p:txBody>
      </p:sp>
      <p:grpSp>
        <p:nvGrpSpPr>
          <p:cNvPr id="14" name="Группа 13">
            <a:extLst>
              <a:ext uri="{FF2B5EF4-FFF2-40B4-BE49-F238E27FC236}">
                <a16:creationId xmlns:a16="http://schemas.microsoft.com/office/drawing/2014/main" id="{C1BDEAF0-3585-4A0E-B6A6-15A9B5356263}"/>
              </a:ext>
            </a:extLst>
          </p:cNvPr>
          <p:cNvGrpSpPr/>
          <p:nvPr/>
        </p:nvGrpSpPr>
        <p:grpSpPr>
          <a:xfrm rot="16200000">
            <a:off x="1224800" y="3137373"/>
            <a:ext cx="1503695" cy="2454480"/>
            <a:chOff x="1615440" y="3133520"/>
            <a:chExt cx="1503695" cy="2454480"/>
          </a:xfrm>
        </p:grpSpPr>
        <p:sp>
          <p:nvSpPr>
            <p:cNvPr id="5" name="Овал 4">
              <a:extLst>
                <a:ext uri="{FF2B5EF4-FFF2-40B4-BE49-F238E27FC236}">
                  <a16:creationId xmlns:a16="http://schemas.microsoft.com/office/drawing/2014/main" id="{D7130937-60BD-40F5-B277-119DFFF2B0B6}"/>
                </a:ext>
              </a:extLst>
            </p:cNvPr>
            <p:cNvSpPr/>
            <p:nvPr/>
          </p:nvSpPr>
          <p:spPr>
            <a:xfrm>
              <a:off x="1615440" y="3261360"/>
              <a:ext cx="1493520" cy="232664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9C7AD7A3-8EC0-4F43-A4A7-E1F6C41E9A84}"/>
                </a:ext>
              </a:extLst>
            </p:cNvPr>
            <p:cNvSpPr/>
            <p:nvPr/>
          </p:nvSpPr>
          <p:spPr>
            <a:xfrm>
              <a:off x="1615440" y="3677680"/>
              <a:ext cx="1493520" cy="1494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90907F23-87BB-4ABC-8A48-C905D206157C}"/>
                </a:ext>
              </a:extLst>
            </p:cNvPr>
            <p:cNvSpPr txBox="1"/>
            <p:nvPr/>
          </p:nvSpPr>
          <p:spPr>
            <a:xfrm rot="5400000">
              <a:off x="2769840" y="3082705"/>
              <a:ext cx="298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4339185-799B-4140-B33A-411275611FFE}"/>
                </a:ext>
              </a:extLst>
            </p:cNvPr>
            <p:cNvSpPr txBox="1"/>
            <p:nvPr/>
          </p:nvSpPr>
          <p:spPr>
            <a:xfrm rot="5400000">
              <a:off x="2456934" y="3749040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9" name="Овал 8">
            <a:extLst>
              <a:ext uri="{FF2B5EF4-FFF2-40B4-BE49-F238E27FC236}">
                <a16:creationId xmlns:a16="http://schemas.microsoft.com/office/drawing/2014/main" id="{A738F6B1-817B-4FEE-8329-8A01DC5C71A2}"/>
              </a:ext>
            </a:extLst>
          </p:cNvPr>
          <p:cNvSpPr/>
          <p:nvPr/>
        </p:nvSpPr>
        <p:spPr>
          <a:xfrm>
            <a:off x="4544081" y="3276867"/>
            <a:ext cx="2325600" cy="232664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6B81573F-07DA-48AA-93F3-40E0AD624E8D}"/>
              </a:ext>
            </a:extLst>
          </p:cNvPr>
          <p:cNvSpPr/>
          <p:nvPr/>
        </p:nvSpPr>
        <p:spPr>
          <a:xfrm>
            <a:off x="4960121" y="3276867"/>
            <a:ext cx="1493520" cy="2326640"/>
          </a:xfrm>
          <a:prstGeom prst="ellipse">
            <a:avLst/>
          </a:prstGeom>
          <a:noFill/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220E6CF-6D99-45EC-A53B-695C131775D1}"/>
              </a:ext>
            </a:extLst>
          </p:cNvPr>
          <p:cNvSpPr txBox="1"/>
          <p:nvPr/>
        </p:nvSpPr>
        <p:spPr>
          <a:xfrm>
            <a:off x="6023601" y="3743147"/>
            <a:ext cx="29848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2F4C1D0B-149A-45B6-8080-6B54C33B3AF9}"/>
              </a:ext>
            </a:extLst>
          </p:cNvPr>
          <p:cNvSpPr txBox="1"/>
          <p:nvPr/>
        </p:nvSpPr>
        <p:spPr>
          <a:xfrm>
            <a:off x="6529455" y="3255467"/>
            <a:ext cx="31290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0F5706DF-7756-4384-BFC2-B6F9D99504D5}"/>
              </a:ext>
            </a:extLst>
          </p:cNvPr>
          <p:cNvSpPr txBox="1"/>
          <p:nvPr/>
        </p:nvSpPr>
        <p:spPr>
          <a:xfrm>
            <a:off x="558900" y="5946444"/>
            <a:ext cx="29741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Отрицательный кристалл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31355123-E0A5-48FA-92F3-F7149C3F72FE}"/>
              </a:ext>
            </a:extLst>
          </p:cNvPr>
          <p:cNvSpPr txBox="1"/>
          <p:nvPr/>
        </p:nvSpPr>
        <p:spPr>
          <a:xfrm>
            <a:off x="4218529" y="5946444"/>
            <a:ext cx="30383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Положительный кристалл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FD81B7C-2D31-42CC-88C6-EAACE2F6128C}"/>
                  </a:ext>
                </a:extLst>
              </p:cNvPr>
              <p:cNvSpPr txBox="1"/>
              <p:nvPr/>
            </p:nvSpPr>
            <p:spPr>
              <a:xfrm>
                <a:off x="7942406" y="3112479"/>
                <a:ext cx="3961702" cy="230832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Кристаллы 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называют отрицательными, с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&gt;</m:t>
                    </m:r>
                    <m:sSub>
                      <m:sSub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-- положительными.</a:t>
                </a: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частности, для исландского шпата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𝑜</m:t>
                        </m:r>
                      </m:sub>
                    </m:sSub>
                    <m:r>
                      <a:rPr lang="ru-RU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=1.6585</m:t>
                    </m:r>
                  </m:oMath>
                </a14:m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  <m:t>𝑒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=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1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.4863</m:t>
                    </m:r>
                  </m:oMath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0FD81B7C-2D31-42CC-88C6-EAACE2F6128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942406" y="3112479"/>
                <a:ext cx="3961702" cy="2308324"/>
              </a:xfrm>
              <a:prstGeom prst="rect">
                <a:avLst/>
              </a:prstGeom>
              <a:blipFill>
                <a:blip r:embed="rId2"/>
                <a:stretch>
                  <a:fillRect l="-1692" t="-158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cxnSp>
        <p:nvCxnSpPr>
          <p:cNvPr id="19" name="Прямая со стрелкой 18">
            <a:extLst>
              <a:ext uri="{FF2B5EF4-FFF2-40B4-BE49-F238E27FC236}">
                <a16:creationId xmlns:a16="http://schemas.microsoft.com/office/drawing/2014/main" id="{6DE5E1E1-00A2-44AC-9208-91A4A9C82DAA}"/>
              </a:ext>
            </a:extLst>
          </p:cNvPr>
          <p:cNvCxnSpPr/>
          <p:nvPr/>
        </p:nvCxnSpPr>
        <p:spPr>
          <a:xfrm>
            <a:off x="2021840" y="3112479"/>
            <a:ext cx="0" cy="2491028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>
            <a:extLst>
              <a:ext uri="{FF2B5EF4-FFF2-40B4-BE49-F238E27FC236}">
                <a16:creationId xmlns:a16="http://schemas.microsoft.com/office/drawing/2014/main" id="{525F3CA9-5338-45A1-B2FE-649AA14A6EDC}"/>
              </a:ext>
            </a:extLst>
          </p:cNvPr>
          <p:cNvCxnSpPr>
            <a:cxnSpLocks/>
          </p:cNvCxnSpPr>
          <p:nvPr/>
        </p:nvCxnSpPr>
        <p:spPr>
          <a:xfrm>
            <a:off x="5699760" y="3037840"/>
            <a:ext cx="0" cy="2804160"/>
          </a:xfrm>
          <a:prstGeom prst="straightConnector1">
            <a:avLst/>
          </a:prstGeom>
          <a:ln w="28575">
            <a:solidFill>
              <a:schemeClr val="tx1"/>
            </a:solidFill>
            <a:headEnd type="triangle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21192306-5EB0-4739-B989-061D004F3056}"/>
              </a:ext>
            </a:extLst>
          </p:cNvPr>
          <p:cNvSpPr txBox="1"/>
          <p:nvPr/>
        </p:nvSpPr>
        <p:spPr>
          <a:xfrm>
            <a:off x="2040567" y="3097506"/>
            <a:ext cx="550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ось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B73CDA8E-F698-4173-9EE3-EB6F27A24D5D}"/>
              </a:ext>
            </a:extLst>
          </p:cNvPr>
          <p:cNvSpPr txBox="1"/>
          <p:nvPr/>
        </p:nvSpPr>
        <p:spPr>
          <a:xfrm>
            <a:off x="5156730" y="4454347"/>
            <a:ext cx="55015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ось</a:t>
            </a:r>
          </a:p>
        </p:txBody>
      </p:sp>
    </p:spTree>
    <p:extLst>
      <p:ext uri="{BB962C8B-B14F-4D97-AF65-F5344CB8AC3E}">
        <p14:creationId xmlns:p14="http://schemas.microsoft.com/office/powerpoint/2010/main" val="11940684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AE2E068-1A7C-44E8-8735-C96CF49655BB}"/>
              </a:ext>
            </a:extLst>
          </p:cNvPr>
          <p:cNvSpPr txBox="1"/>
          <p:nvPr/>
        </p:nvSpPr>
        <p:spPr>
          <a:xfrm>
            <a:off x="1051560" y="436880"/>
            <a:ext cx="1008888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Прохождение 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плоскополяризованного</a:t>
            </a:r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света через поляризатор. Закон </a:t>
            </a:r>
            <a:r>
              <a:rPr lang="ru-RU" sz="36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Малюса</a:t>
            </a:r>
            <a:endParaRPr lang="ru-RU" sz="3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F288ED8F-14C8-40A4-B951-4EF239002169}"/>
              </a:ext>
            </a:extLst>
          </p:cNvPr>
          <p:cNvGrpSpPr/>
          <p:nvPr/>
        </p:nvGrpSpPr>
        <p:grpSpPr>
          <a:xfrm>
            <a:off x="1165734" y="2622544"/>
            <a:ext cx="6314763" cy="2771736"/>
            <a:chOff x="4508374" y="1972304"/>
            <a:chExt cx="6314763" cy="2771736"/>
          </a:xfrm>
        </p:grpSpPr>
        <p:cxnSp>
          <p:nvCxnSpPr>
            <p:cNvPr id="6" name="Прямая со стрелкой 5">
              <a:extLst>
                <a:ext uri="{FF2B5EF4-FFF2-40B4-BE49-F238E27FC236}">
                  <a16:creationId xmlns:a16="http://schemas.microsoft.com/office/drawing/2014/main" id="{090F0968-39F6-45B2-9535-D647FBC58B94}"/>
                </a:ext>
              </a:extLst>
            </p:cNvPr>
            <p:cNvCxnSpPr/>
            <p:nvPr/>
          </p:nvCxnSpPr>
          <p:spPr>
            <a:xfrm>
              <a:off x="5608320" y="3636600"/>
              <a:ext cx="0" cy="110744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Прямоугольник 6">
              <a:extLst>
                <a:ext uri="{FF2B5EF4-FFF2-40B4-BE49-F238E27FC236}">
                  <a16:creationId xmlns:a16="http://schemas.microsoft.com/office/drawing/2014/main" id="{014C1250-8816-4E8B-AC19-47FEE7FC275D}"/>
                </a:ext>
              </a:extLst>
            </p:cNvPr>
            <p:cNvSpPr/>
            <p:nvPr/>
          </p:nvSpPr>
          <p:spPr>
            <a:xfrm rot="1600547">
              <a:off x="6807200" y="2377440"/>
              <a:ext cx="1036320" cy="193040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rgbClr val="00B0F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9ECA2B19-1650-4C82-A9E4-AC37A57034F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44000" y="4320000"/>
              <a:ext cx="276567" cy="11176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15F09D74-05CD-4DAB-A80C-6EF6E7A78F94}"/>
                </a:ext>
              </a:extLst>
            </p:cNvPr>
            <p:cNvCxnSpPr/>
            <p:nvPr/>
          </p:nvCxnSpPr>
          <p:spPr>
            <a:xfrm flipV="1">
              <a:off x="8221686" y="2600960"/>
              <a:ext cx="276567" cy="11176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F475310E-01A7-4188-98B3-862E5E2E2B95}"/>
                </a:ext>
              </a:extLst>
            </p:cNvPr>
            <p:cNvCxnSpPr/>
            <p:nvPr/>
          </p:nvCxnSpPr>
          <p:spPr>
            <a:xfrm flipV="1">
              <a:off x="7308000" y="2124000"/>
              <a:ext cx="276567" cy="11176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8BAC9E42-692A-4FAB-98E0-2370A54EF3F0}"/>
                </a:ext>
              </a:extLst>
            </p:cNvPr>
            <p:cNvCxnSpPr/>
            <p:nvPr/>
          </p:nvCxnSpPr>
          <p:spPr>
            <a:xfrm>
              <a:off x="7584567" y="2124000"/>
              <a:ext cx="929513" cy="47696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8C9B0B8F-5BB8-40F1-808F-490C7F3F9A7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20567" y="2600960"/>
              <a:ext cx="893513" cy="1719040"/>
            </a:xfrm>
            <a:prstGeom prst="line">
              <a:avLst/>
            </a:prstGeom>
            <a:ln w="28575">
              <a:solidFill>
                <a:srgbClr val="00B0F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FBD4F20B-EFBD-4AE8-983D-5152F2867475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06841" y="3352800"/>
              <a:ext cx="2601159" cy="131064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>
              <a:extLst>
                <a:ext uri="{FF2B5EF4-FFF2-40B4-BE49-F238E27FC236}">
                  <a16:creationId xmlns:a16="http://schemas.microsoft.com/office/drawing/2014/main" id="{F1B21FF0-E734-4E76-B0B0-83060B878483}"/>
                </a:ext>
              </a:extLst>
            </p:cNvPr>
            <p:cNvCxnSpPr/>
            <p:nvPr/>
          </p:nvCxnSpPr>
          <p:spPr>
            <a:xfrm flipV="1">
              <a:off x="7308000" y="2712720"/>
              <a:ext cx="0" cy="64008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Прямая со стрелкой 27">
              <a:extLst>
                <a:ext uri="{FF2B5EF4-FFF2-40B4-BE49-F238E27FC236}">
                  <a16:creationId xmlns:a16="http://schemas.microsoft.com/office/drawing/2014/main" id="{A431142B-DC16-432A-931D-441B83BDD02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28197" y="2823920"/>
              <a:ext cx="256370" cy="51872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>
              <a:extLst>
                <a:ext uri="{FF2B5EF4-FFF2-40B4-BE49-F238E27FC236}">
                  <a16:creationId xmlns:a16="http://schemas.microsoft.com/office/drawing/2014/main" id="{6D12E447-4351-4301-B078-4051CCEC0234}"/>
                </a:ext>
              </a:extLst>
            </p:cNvPr>
            <p:cNvCxnSpPr/>
            <p:nvPr/>
          </p:nvCxnSpPr>
          <p:spPr>
            <a:xfrm flipH="1" flipV="1">
              <a:off x="7030720" y="3190240"/>
              <a:ext cx="277280" cy="162560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Прямая со стрелкой 32">
              <a:extLst>
                <a:ext uri="{FF2B5EF4-FFF2-40B4-BE49-F238E27FC236}">
                  <a16:creationId xmlns:a16="http://schemas.microsoft.com/office/drawing/2014/main" id="{ACE538A6-B142-4DF0-B258-51AC48463BE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87234" y="3083280"/>
              <a:ext cx="449358" cy="87844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9" name="Прямая соединительная линия 38">
              <a:extLst>
                <a:ext uri="{FF2B5EF4-FFF2-40B4-BE49-F238E27FC236}">
                  <a16:creationId xmlns:a16="http://schemas.microsoft.com/office/drawing/2014/main" id="{95D9CA03-9B52-44B3-B5E0-383F5983FAD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406000" y="2110480"/>
              <a:ext cx="1299613" cy="67952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F868AE8C-9650-4F53-9654-E47E7E5935D1}"/>
                </a:ext>
              </a:extLst>
            </p:cNvPr>
            <p:cNvSpPr txBox="1"/>
            <p:nvPr/>
          </p:nvSpPr>
          <p:spPr>
            <a:xfrm>
              <a:off x="4508374" y="2823920"/>
              <a:ext cx="1584960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Исходная поляризация</a:t>
              </a:r>
            </a:p>
          </p:txBody>
        </p: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F6255B5F-E03B-4CF0-A08C-1AE5748D78FE}"/>
                </a:ext>
              </a:extLst>
            </p:cNvPr>
            <p:cNvSpPr txBox="1"/>
            <p:nvPr/>
          </p:nvSpPr>
          <p:spPr>
            <a:xfrm>
              <a:off x="9115199" y="2614873"/>
              <a:ext cx="1707938" cy="7078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Конечная поляризация</a:t>
              </a:r>
            </a:p>
          </p:txBody>
        </p:sp>
        <p:cxnSp>
          <p:nvCxnSpPr>
            <p:cNvPr id="46" name="Прямая со стрелкой 45">
              <a:extLst>
                <a:ext uri="{FF2B5EF4-FFF2-40B4-BE49-F238E27FC236}">
                  <a16:creationId xmlns:a16="http://schemas.microsoft.com/office/drawing/2014/main" id="{52E78C77-24B4-48A0-B122-8C44317850A6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866921" y="1972304"/>
              <a:ext cx="504000" cy="955871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8" name="Дуга 47">
              <a:extLst>
                <a:ext uri="{FF2B5EF4-FFF2-40B4-BE49-F238E27FC236}">
                  <a16:creationId xmlns:a16="http://schemas.microsoft.com/office/drawing/2014/main" id="{D8E50394-E995-4D79-A62C-435927DDF229}"/>
                </a:ext>
              </a:extLst>
            </p:cNvPr>
            <p:cNvSpPr/>
            <p:nvPr/>
          </p:nvSpPr>
          <p:spPr>
            <a:xfrm>
              <a:off x="7071360" y="2959300"/>
              <a:ext cx="508000" cy="423640"/>
            </a:xfrm>
            <a:prstGeom prst="arc">
              <a:avLst>
                <a:gd name="adj1" fmla="val 16200000"/>
                <a:gd name="adj2" fmla="val 18801805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mc:AlternateContent xmlns:mc="http://schemas.openxmlformats.org/markup-compatibility/2006" xmlns:a14="http://schemas.microsoft.com/office/drawing/2010/main">
          <mc:Choice Requires="a14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F88C1674-1D23-4C73-9D24-28F6ACA8684B}"/>
                    </a:ext>
                  </a:extLst>
                </p:cNvPr>
                <p:cNvSpPr txBox="1"/>
                <p:nvPr/>
              </p:nvSpPr>
              <p:spPr>
                <a:xfrm>
                  <a:off x="7489209" y="2951815"/>
                  <a:ext cx="23634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 xmlns="">
            <p:sp>
              <p:nvSpPr>
                <p:cNvPr id="49" name="TextBox 48">
                  <a:extLst>
                    <a:ext uri="{FF2B5EF4-FFF2-40B4-BE49-F238E27FC236}">
                      <a16:creationId xmlns:a16="http://schemas.microsoft.com/office/drawing/2014/main" id="{F88C1674-1D23-4C73-9D24-28F6ACA8684B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489209" y="2951815"/>
                  <a:ext cx="236347" cy="307777"/>
                </a:xfrm>
                <a:prstGeom prst="rect">
                  <a:avLst/>
                </a:prstGeom>
                <a:blipFill>
                  <a:blip r:embed="rId2"/>
                  <a:stretch>
                    <a:fillRect l="-25641" r="-23077" b="-26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C2572429-2DA6-4CD3-8291-5722FEC32B37}"/>
                    </a:ext>
                  </a:extLst>
                </p:cNvPr>
                <p:cNvSpPr txBox="1"/>
                <p:nvPr/>
              </p:nvSpPr>
              <p:spPr>
                <a:xfrm>
                  <a:off x="7021037" y="2504495"/>
                  <a:ext cx="22602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oMath>
                    </m:oMathPara>
                  </a14:m>
                  <a:endParaRPr lang="ru-RU" sz="2000" b="1" dirty="0"/>
                </a:p>
              </p:txBody>
            </p:sp>
          </mc:Choice>
          <mc:Fallback xmlns="">
            <p:sp>
              <p:nvSpPr>
                <p:cNvPr id="50" name="TextBox 49">
                  <a:extLst>
                    <a:ext uri="{FF2B5EF4-FFF2-40B4-BE49-F238E27FC236}">
                      <a16:creationId xmlns:a16="http://schemas.microsoft.com/office/drawing/2014/main" id="{C2572429-2DA6-4CD3-8291-5722FEC32B3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021037" y="2504495"/>
                  <a:ext cx="226024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24324" r="-29730" b="-6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7F9E2C0-DF13-48F1-931F-FD5370D69F64}"/>
                  </a:ext>
                </a:extLst>
              </p:cNvPr>
              <p:cNvSpPr txBox="1"/>
              <p:nvPr/>
            </p:nvSpPr>
            <p:spPr>
              <a:xfrm>
                <a:off x="8720660" y="3490015"/>
                <a:ext cx="2076659" cy="120032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Закон 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Малюса</a:t>
                </a:r>
                <a:endParaRPr lang="en-US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𝐼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func>
                        <m:funcPr>
                          <m:ctrlPr>
                            <a:rPr lang="en-US" sz="24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sSup>
                            <m:sSup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m:rPr>
                                  <m:sty m:val="p"/>
                                </m:rPr>
                                <a:rPr lang="en-US" sz="2400" b="0" i="0" smtClean="0">
                                  <a:latin typeface="Cambria Math" panose="02040503050406030204" pitchFamily="18" charset="0"/>
                                </a:rPr>
                                <m:t>cos</m:t>
                              </m:r>
                            </m:e>
                            <m:sup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fName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𝜑</m:t>
                          </m:r>
                        </m:e>
                      </m:func>
                    </m:oMath>
                  </m:oMathPara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97F9E2C0-DF13-48F1-931F-FD5370D69F6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720660" y="3490015"/>
                <a:ext cx="2076659" cy="1200329"/>
              </a:xfrm>
              <a:prstGeom prst="rect">
                <a:avLst/>
              </a:prstGeom>
              <a:blipFill>
                <a:blip r:embed="rId4"/>
                <a:stretch>
                  <a:fillRect l="-4706" t="-4082" r="-3235" b="-4082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04460971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3EBD1FFC-C82F-4008-95D8-2026A27392DA}"/>
              </a:ext>
            </a:extLst>
          </p:cNvPr>
          <p:cNvSpPr txBox="1"/>
          <p:nvPr/>
        </p:nvSpPr>
        <p:spPr>
          <a:xfrm>
            <a:off x="2997200" y="72136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D1926FF-0E58-44FD-9068-4AAA7F2AD9E6}"/>
              </a:ext>
            </a:extLst>
          </p:cNvPr>
          <p:cNvSpPr txBox="1"/>
          <p:nvPr/>
        </p:nvSpPr>
        <p:spPr>
          <a:xfrm>
            <a:off x="2632904" y="406400"/>
            <a:ext cx="692619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Круговые диаграммы для плоской</a:t>
            </a:r>
          </a:p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круговой поляризаций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22EEBEE-E1CA-4E18-A973-2E227B0E584B}"/>
                  </a:ext>
                </a:extLst>
              </p:cNvPr>
              <p:cNvSpPr txBox="1"/>
              <p:nvPr/>
            </p:nvSpPr>
            <p:spPr>
              <a:xfrm>
                <a:off x="8810849" y="1741470"/>
                <a:ext cx="2933195" cy="1388393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Круговые диаграммы – зависимости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𝐼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)</m:t>
                        </m:r>
                      </m:e>
                    </m:rad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построенные в полярных координатах</a:t>
                </a:r>
                <a:r>
                  <a:rPr lang="en-US" dirty="0"/>
                  <a:t> </a:t>
                </a:r>
                <a:endParaRPr lang="ru-RU" dirty="0"/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622EEBEE-E1CA-4E18-A973-2E227B0E58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810849" y="1741470"/>
                <a:ext cx="2933195" cy="1388393"/>
              </a:xfrm>
              <a:prstGeom prst="rect">
                <a:avLst/>
              </a:prstGeom>
              <a:blipFill>
                <a:blip r:embed="rId2"/>
                <a:stretch>
                  <a:fillRect l="-2075" t="-2643" r="-3942" b="-748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9C3089DE-ADC9-4A86-BCE4-0F7109467F94}"/>
              </a:ext>
            </a:extLst>
          </p:cNvPr>
          <p:cNvGrpSpPr/>
          <p:nvPr/>
        </p:nvGrpSpPr>
        <p:grpSpPr>
          <a:xfrm>
            <a:off x="520131" y="2127890"/>
            <a:ext cx="3906804" cy="3668634"/>
            <a:chOff x="509971" y="2799694"/>
            <a:chExt cx="3906804" cy="3668634"/>
          </a:xfrm>
        </p:grpSpPr>
        <p:grpSp>
          <p:nvGrpSpPr>
            <p:cNvPr id="14" name="Группа 13">
              <a:extLst>
                <a:ext uri="{FF2B5EF4-FFF2-40B4-BE49-F238E27FC236}">
                  <a16:creationId xmlns:a16="http://schemas.microsoft.com/office/drawing/2014/main" id="{DD6A0F70-F486-48A5-AD29-222613BB3CBB}"/>
                </a:ext>
              </a:extLst>
            </p:cNvPr>
            <p:cNvGrpSpPr/>
            <p:nvPr/>
          </p:nvGrpSpPr>
          <p:grpSpPr>
            <a:xfrm>
              <a:off x="509971" y="2799694"/>
              <a:ext cx="3906804" cy="3668634"/>
              <a:chOff x="205171" y="2953583"/>
              <a:chExt cx="3906804" cy="3668634"/>
            </a:xfrm>
          </p:grpSpPr>
          <p:cxnSp>
            <p:nvCxnSpPr>
              <p:cNvPr id="6" name="Прямая соединительная линия 5">
                <a:extLst>
                  <a:ext uri="{FF2B5EF4-FFF2-40B4-BE49-F238E27FC236}">
                    <a16:creationId xmlns:a16="http://schemas.microsoft.com/office/drawing/2014/main" id="{320A9EFB-8D97-4033-9491-83134DD77CAC}"/>
                  </a:ext>
                </a:extLst>
              </p:cNvPr>
              <p:cNvCxnSpPr/>
              <p:nvPr/>
            </p:nvCxnSpPr>
            <p:spPr>
              <a:xfrm>
                <a:off x="2275840" y="3261360"/>
                <a:ext cx="0" cy="29768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>
                <a:extLst>
                  <a:ext uri="{FF2B5EF4-FFF2-40B4-BE49-F238E27FC236}">
                    <a16:creationId xmlns:a16="http://schemas.microsoft.com/office/drawing/2014/main" id="{4DFC7694-0A00-444E-998B-D178BA6B3CD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680" y="4749800"/>
                <a:ext cx="31191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3D513BD7-6ADF-4C40-A258-0D7FA3BD818C}"/>
                      </a:ext>
                    </a:extLst>
                  </p:cNvPr>
                  <p:cNvSpPr txBox="1"/>
                  <p:nvPr/>
                </p:nvSpPr>
                <p:spPr>
                  <a:xfrm>
                    <a:off x="3911599" y="4595910"/>
                    <a:ext cx="200376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ru-RU" sz="2000" dirty="0"/>
                  </a:p>
                </p:txBody>
              </p:sp>
            </mc:Choice>
            <mc:Fallback xmlns="">
              <p:sp>
                <p:nvSpPr>
                  <p:cNvPr id="10" name="TextBox 9">
                    <a:extLst>
                      <a:ext uri="{FF2B5EF4-FFF2-40B4-BE49-F238E27FC236}">
                        <a16:creationId xmlns:a16="http://schemas.microsoft.com/office/drawing/2014/main" id="{3D513BD7-6ADF-4C40-A258-0D7FA3BD818C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1599" y="4595910"/>
                    <a:ext cx="200376" cy="30777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7273" r="-30303" b="-5882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B97820E4-EC93-4984-BD5D-244B1283E105}"/>
                      </a:ext>
                    </a:extLst>
                  </p:cNvPr>
                  <p:cNvSpPr txBox="1"/>
                  <p:nvPr/>
                </p:nvSpPr>
                <p:spPr>
                  <a:xfrm>
                    <a:off x="2104318" y="2953583"/>
                    <a:ext cx="343043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ru-RU" sz="2000" dirty="0"/>
                  </a:p>
                </p:txBody>
              </p:sp>
            </mc:Choice>
            <mc:Fallback xmlns="">
              <p:sp>
                <p:nvSpPr>
                  <p:cNvPr id="11" name="TextBox 10">
                    <a:extLst>
                      <a:ext uri="{FF2B5EF4-FFF2-40B4-BE49-F238E27FC236}">
                        <a16:creationId xmlns:a16="http://schemas.microsoft.com/office/drawing/2014/main" id="{B97820E4-EC93-4984-BD5D-244B1283E105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04318" y="2953583"/>
                    <a:ext cx="343043" cy="30777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17857" r="-16071" b="-5882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FB9C519A-08AA-49BB-91BE-F0A75CD87D7B}"/>
                      </a:ext>
                    </a:extLst>
                  </p:cNvPr>
                  <p:cNvSpPr txBox="1"/>
                  <p:nvPr/>
                </p:nvSpPr>
                <p:spPr>
                  <a:xfrm>
                    <a:off x="205171" y="4595910"/>
                    <a:ext cx="485710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180</m:t>
                          </m:r>
                        </m:oMath>
                      </m:oMathPara>
                    </a14:m>
                    <a:endParaRPr lang="ru-RU" sz="2000" dirty="0"/>
                  </a:p>
                </p:txBody>
              </p:sp>
            </mc:Choice>
            <mc:Fallback xmlns="">
              <p:sp>
                <p:nvSpPr>
                  <p:cNvPr id="12" name="TextBox 11">
                    <a:extLst>
                      <a:ext uri="{FF2B5EF4-FFF2-40B4-BE49-F238E27FC236}">
                        <a16:creationId xmlns:a16="http://schemas.microsoft.com/office/drawing/2014/main" id="{FB9C519A-08AA-49BB-91BE-F0A75CD87D7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5171" y="4595910"/>
                    <a:ext cx="485710" cy="30777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11250" r="-11250" b="-5882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2DE75F43-ABF2-4030-92FA-4B98E8A20EB8}"/>
                      </a:ext>
                    </a:extLst>
                  </p:cNvPr>
                  <p:cNvSpPr txBox="1"/>
                  <p:nvPr/>
                </p:nvSpPr>
                <p:spPr>
                  <a:xfrm>
                    <a:off x="2032984" y="6314440"/>
                    <a:ext cx="485710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270</m:t>
                          </m:r>
                        </m:oMath>
                      </m:oMathPara>
                    </a14:m>
                    <a:endParaRPr lang="ru-RU" sz="2000" dirty="0"/>
                  </a:p>
                </p:txBody>
              </p:sp>
            </mc:Choice>
            <mc:Fallback xmlns="">
              <p:sp>
                <p:nvSpPr>
                  <p:cNvPr id="13" name="TextBox 12">
                    <a:extLst>
                      <a:ext uri="{FF2B5EF4-FFF2-40B4-BE49-F238E27FC236}">
                        <a16:creationId xmlns:a16="http://schemas.microsoft.com/office/drawing/2014/main" id="{2DE75F43-ABF2-4030-92FA-4B98E8A20EB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2984" y="6314440"/>
                    <a:ext cx="485710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11250" r="-11250" b="-5882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1F2D2246-DB18-4FF8-8D00-E764EF7288CA}"/>
                </a:ext>
              </a:extLst>
            </p:cNvPr>
            <p:cNvSpPr/>
            <p:nvPr/>
          </p:nvSpPr>
          <p:spPr>
            <a:xfrm>
              <a:off x="2589318" y="3983909"/>
              <a:ext cx="1224000" cy="12240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7BF14339-9718-44A2-9E19-0C64A32A8A9B}"/>
                </a:ext>
              </a:extLst>
            </p:cNvPr>
            <p:cNvSpPr/>
            <p:nvPr/>
          </p:nvSpPr>
          <p:spPr>
            <a:xfrm>
              <a:off x="1337734" y="3983909"/>
              <a:ext cx="1223999" cy="12240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grpSp>
        <p:nvGrpSpPr>
          <p:cNvPr id="26" name="Группа 25">
            <a:extLst>
              <a:ext uri="{FF2B5EF4-FFF2-40B4-BE49-F238E27FC236}">
                <a16:creationId xmlns:a16="http://schemas.microsoft.com/office/drawing/2014/main" id="{C3E66F3E-9196-4A63-BDC3-7AA2CF6A357F}"/>
              </a:ext>
            </a:extLst>
          </p:cNvPr>
          <p:cNvGrpSpPr/>
          <p:nvPr/>
        </p:nvGrpSpPr>
        <p:grpSpPr>
          <a:xfrm>
            <a:off x="5010993" y="2130235"/>
            <a:ext cx="3906804" cy="3668634"/>
            <a:chOff x="6252212" y="2799694"/>
            <a:chExt cx="3906804" cy="3668634"/>
          </a:xfrm>
        </p:grpSpPr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E1D4E69F-BCE0-440C-B8B0-F1BA39EAC243}"/>
                </a:ext>
              </a:extLst>
            </p:cNvPr>
            <p:cNvGrpSpPr/>
            <p:nvPr/>
          </p:nvGrpSpPr>
          <p:grpSpPr>
            <a:xfrm>
              <a:off x="6252212" y="2799694"/>
              <a:ext cx="3906804" cy="3668634"/>
              <a:chOff x="205171" y="2953583"/>
              <a:chExt cx="3906804" cy="3668634"/>
            </a:xfrm>
          </p:grpSpPr>
          <p:cxnSp>
            <p:nvCxnSpPr>
              <p:cNvPr id="16" name="Прямая соединительная линия 15">
                <a:extLst>
                  <a:ext uri="{FF2B5EF4-FFF2-40B4-BE49-F238E27FC236}">
                    <a16:creationId xmlns:a16="http://schemas.microsoft.com/office/drawing/2014/main" id="{A6B77C2D-B08D-457B-9B7B-F81BBABF7839}"/>
                  </a:ext>
                </a:extLst>
              </p:cNvPr>
              <p:cNvCxnSpPr/>
              <p:nvPr/>
            </p:nvCxnSpPr>
            <p:spPr>
              <a:xfrm>
                <a:off x="2275840" y="3261360"/>
                <a:ext cx="0" cy="29768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>
                <a:extLst>
                  <a:ext uri="{FF2B5EF4-FFF2-40B4-BE49-F238E27FC236}">
                    <a16:creationId xmlns:a16="http://schemas.microsoft.com/office/drawing/2014/main" id="{CD0F37B6-1423-446C-9873-48CA9E19E7B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680" y="4749800"/>
                <a:ext cx="31191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958FA313-D47C-4D35-AA35-A4BA09F80B83}"/>
                      </a:ext>
                    </a:extLst>
                  </p:cNvPr>
                  <p:cNvSpPr txBox="1"/>
                  <p:nvPr/>
                </p:nvSpPr>
                <p:spPr>
                  <a:xfrm>
                    <a:off x="3911599" y="4595910"/>
                    <a:ext cx="200376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ru-RU" sz="2000" dirty="0"/>
                  </a:p>
                </p:txBody>
              </p:sp>
            </mc:Choice>
            <mc:Fallback xmlns="">
              <p:sp>
                <p:nvSpPr>
                  <p:cNvPr id="18" name="TextBox 17">
                    <a:extLst>
                      <a:ext uri="{FF2B5EF4-FFF2-40B4-BE49-F238E27FC236}">
                        <a16:creationId xmlns:a16="http://schemas.microsoft.com/office/drawing/2014/main" id="{958FA313-D47C-4D35-AA35-A4BA09F80B8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1599" y="4595910"/>
                    <a:ext cx="200376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27273" r="-30303" b="-6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CA27F2AB-B17F-48C5-BC39-F788857DE039}"/>
                      </a:ext>
                    </a:extLst>
                  </p:cNvPr>
                  <p:cNvSpPr txBox="1"/>
                  <p:nvPr/>
                </p:nvSpPr>
                <p:spPr>
                  <a:xfrm>
                    <a:off x="2104318" y="2953583"/>
                    <a:ext cx="343043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ru-RU" sz="2000" dirty="0"/>
                  </a:p>
                </p:txBody>
              </p:sp>
            </mc:Choice>
            <mc:Fallback xmlns="">
              <p:sp>
                <p:nvSpPr>
                  <p:cNvPr id="19" name="TextBox 18">
                    <a:extLst>
                      <a:ext uri="{FF2B5EF4-FFF2-40B4-BE49-F238E27FC236}">
                        <a16:creationId xmlns:a16="http://schemas.microsoft.com/office/drawing/2014/main" id="{CA27F2AB-B17F-48C5-BC39-F788857DE03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04318" y="2953583"/>
                    <a:ext cx="343043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7857" r="-16071" b="-5882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34DA5DA1-D40E-4F2C-AD94-47B19ED578E8}"/>
                      </a:ext>
                    </a:extLst>
                  </p:cNvPr>
                  <p:cNvSpPr txBox="1"/>
                  <p:nvPr/>
                </p:nvSpPr>
                <p:spPr>
                  <a:xfrm>
                    <a:off x="205171" y="4595910"/>
                    <a:ext cx="485710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180</m:t>
                          </m:r>
                        </m:oMath>
                      </m:oMathPara>
                    </a14:m>
                    <a:endParaRPr lang="ru-RU" sz="2000" dirty="0"/>
                  </a:p>
                </p:txBody>
              </p:sp>
            </mc:Choice>
            <mc:Fallback xmlns="">
              <p:sp>
                <p:nvSpPr>
                  <p:cNvPr id="20" name="TextBox 19">
                    <a:extLst>
                      <a:ext uri="{FF2B5EF4-FFF2-40B4-BE49-F238E27FC236}">
                        <a16:creationId xmlns:a16="http://schemas.microsoft.com/office/drawing/2014/main" id="{34DA5DA1-D40E-4F2C-AD94-47B19ED578E8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5171" y="4595910"/>
                    <a:ext cx="485710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1250" r="-11250" b="-6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9625A87C-990D-40E9-B84A-C28B374841D3}"/>
                      </a:ext>
                    </a:extLst>
                  </p:cNvPr>
                  <p:cNvSpPr txBox="1"/>
                  <p:nvPr/>
                </p:nvSpPr>
                <p:spPr>
                  <a:xfrm>
                    <a:off x="2032984" y="6314440"/>
                    <a:ext cx="485710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270</m:t>
                          </m:r>
                        </m:oMath>
                      </m:oMathPara>
                    </a14:m>
                    <a:endParaRPr lang="ru-RU" sz="2000" dirty="0"/>
                  </a:p>
                </p:txBody>
              </p:sp>
            </mc:Choice>
            <mc:Fallback xmlns="">
              <p:sp>
                <p:nvSpPr>
                  <p:cNvPr id="21" name="TextBox 20">
                    <a:extLst>
                      <a:ext uri="{FF2B5EF4-FFF2-40B4-BE49-F238E27FC236}">
                        <a16:creationId xmlns:a16="http://schemas.microsoft.com/office/drawing/2014/main" id="{9625A87C-990D-40E9-B84A-C28B374841D3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2984" y="6314440"/>
                    <a:ext cx="485710" cy="307777"/>
                  </a:xfrm>
                  <a:prstGeom prst="rect">
                    <a:avLst/>
                  </a:prstGeom>
                  <a:blipFill>
                    <a:blip r:embed="rId10"/>
                    <a:stretch>
                      <a:fillRect l="-12500" r="-10000" b="-6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2AC56A7A-71F4-49CA-AC1E-477BAF2E1552}"/>
                </a:ext>
              </a:extLst>
            </p:cNvPr>
            <p:cNvSpPr/>
            <p:nvPr/>
          </p:nvSpPr>
          <p:spPr>
            <a:xfrm>
              <a:off x="7098880" y="3348524"/>
              <a:ext cx="2448000" cy="24480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27" name="TextBox 26">
            <a:extLst>
              <a:ext uri="{FF2B5EF4-FFF2-40B4-BE49-F238E27FC236}">
                <a16:creationId xmlns:a16="http://schemas.microsoft.com/office/drawing/2014/main" id="{B0E27C36-461B-43B6-88D5-1F6D5A94D680}"/>
              </a:ext>
            </a:extLst>
          </p:cNvPr>
          <p:cNvSpPr txBox="1"/>
          <p:nvPr/>
        </p:nvSpPr>
        <p:spPr>
          <a:xfrm>
            <a:off x="1263201" y="6107478"/>
            <a:ext cx="270599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Линейная поляризация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AFC2F2A7-1835-4401-8DA1-CD3408ACB81B}"/>
              </a:ext>
            </a:extLst>
          </p:cNvPr>
          <p:cNvSpPr txBox="1"/>
          <p:nvPr/>
        </p:nvSpPr>
        <p:spPr>
          <a:xfrm>
            <a:off x="5763319" y="6087118"/>
            <a:ext cx="263668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Круговая поляризация</a:t>
            </a:r>
          </a:p>
        </p:txBody>
      </p:sp>
    </p:spTree>
    <p:extLst>
      <p:ext uri="{BB962C8B-B14F-4D97-AF65-F5344CB8AC3E}">
        <p14:creationId xmlns:p14="http://schemas.microsoft.com/office/powerpoint/2010/main" val="158199119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EB35FED0-CE81-4BA9-90B3-2A0D687F93AD}"/>
              </a:ext>
            </a:extLst>
          </p:cNvPr>
          <p:cNvSpPr txBox="1"/>
          <p:nvPr/>
        </p:nvSpPr>
        <p:spPr>
          <a:xfrm>
            <a:off x="810173" y="321204"/>
            <a:ext cx="106594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Круговая диаграмма для эллиптической поляризации</a:t>
            </a:r>
          </a:p>
        </p:txBody>
      </p:sp>
      <p:grpSp>
        <p:nvGrpSpPr>
          <p:cNvPr id="36" name="Группа 35">
            <a:extLst>
              <a:ext uri="{FF2B5EF4-FFF2-40B4-BE49-F238E27FC236}">
                <a16:creationId xmlns:a16="http://schemas.microsoft.com/office/drawing/2014/main" id="{6F93EFB2-1134-4823-96BC-FD35A4CF1162}"/>
              </a:ext>
            </a:extLst>
          </p:cNvPr>
          <p:cNvGrpSpPr/>
          <p:nvPr/>
        </p:nvGrpSpPr>
        <p:grpSpPr>
          <a:xfrm>
            <a:off x="583969" y="823212"/>
            <a:ext cx="5879271" cy="6250855"/>
            <a:chOff x="3837654" y="481514"/>
            <a:chExt cx="5879271" cy="6250855"/>
          </a:xfrm>
        </p:grpSpPr>
        <p:sp>
          <p:nvSpPr>
            <p:cNvPr id="27" name="Дуга 26">
              <a:extLst>
                <a:ext uri="{FF2B5EF4-FFF2-40B4-BE49-F238E27FC236}">
                  <a16:creationId xmlns:a16="http://schemas.microsoft.com/office/drawing/2014/main" id="{89614DF7-685D-4E0F-9C7B-8E8F874759A9}"/>
                </a:ext>
              </a:extLst>
            </p:cNvPr>
            <p:cNvSpPr/>
            <p:nvPr/>
          </p:nvSpPr>
          <p:spPr>
            <a:xfrm rot="1174791">
              <a:off x="4532572" y="2040501"/>
              <a:ext cx="3242003" cy="4691868"/>
            </a:xfrm>
            <a:prstGeom prst="arc">
              <a:avLst>
                <a:gd name="adj1" fmla="val 14020149"/>
                <a:gd name="adj2" fmla="val 18595715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9" name="Дуга 28">
              <a:extLst>
                <a:ext uri="{FF2B5EF4-FFF2-40B4-BE49-F238E27FC236}">
                  <a16:creationId xmlns:a16="http://schemas.microsoft.com/office/drawing/2014/main" id="{B8BD270B-87E3-49A3-A40B-66F6254982BF}"/>
                </a:ext>
              </a:extLst>
            </p:cNvPr>
            <p:cNvSpPr/>
            <p:nvPr/>
          </p:nvSpPr>
          <p:spPr>
            <a:xfrm rot="11968063">
              <a:off x="5083998" y="481514"/>
              <a:ext cx="3242003" cy="4691868"/>
            </a:xfrm>
            <a:prstGeom prst="arc">
              <a:avLst>
                <a:gd name="adj1" fmla="val 14020149"/>
                <a:gd name="adj2" fmla="val 18595715"/>
              </a:avLst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AECE1764-D115-4727-8C52-508A3D51033E}"/>
                </a:ext>
              </a:extLst>
            </p:cNvPr>
            <p:cNvGrpSpPr/>
            <p:nvPr/>
          </p:nvGrpSpPr>
          <p:grpSpPr>
            <a:xfrm>
              <a:off x="3837654" y="1381760"/>
              <a:ext cx="5879271" cy="4582160"/>
              <a:chOff x="3837654" y="1381760"/>
              <a:chExt cx="5879271" cy="4582160"/>
            </a:xfrm>
          </p:grpSpPr>
          <p:grpSp>
            <p:nvGrpSpPr>
              <p:cNvPr id="10" name="Группа 9">
                <a:extLst>
                  <a:ext uri="{FF2B5EF4-FFF2-40B4-BE49-F238E27FC236}">
                    <a16:creationId xmlns:a16="http://schemas.microsoft.com/office/drawing/2014/main" id="{7388ECB9-02D1-404F-B211-D4F92D36AAA3}"/>
                  </a:ext>
                </a:extLst>
              </p:cNvPr>
              <p:cNvGrpSpPr/>
              <p:nvPr/>
            </p:nvGrpSpPr>
            <p:grpSpPr>
              <a:xfrm>
                <a:off x="3837654" y="1381760"/>
                <a:ext cx="4879626" cy="4582160"/>
                <a:chOff x="6252212" y="2799694"/>
                <a:chExt cx="3906804" cy="3668634"/>
              </a:xfrm>
            </p:grpSpPr>
            <p:grpSp>
              <p:nvGrpSpPr>
                <p:cNvPr id="11" name="Группа 10">
                  <a:extLst>
                    <a:ext uri="{FF2B5EF4-FFF2-40B4-BE49-F238E27FC236}">
                      <a16:creationId xmlns:a16="http://schemas.microsoft.com/office/drawing/2014/main" id="{1C754CB4-219F-4FCD-A0A5-67A4BD9D2D83}"/>
                    </a:ext>
                  </a:extLst>
                </p:cNvPr>
                <p:cNvGrpSpPr/>
                <p:nvPr/>
              </p:nvGrpSpPr>
              <p:grpSpPr>
                <a:xfrm>
                  <a:off x="6252212" y="2799694"/>
                  <a:ext cx="3906804" cy="3668634"/>
                  <a:chOff x="205171" y="2953583"/>
                  <a:chExt cx="3906804" cy="3668634"/>
                </a:xfrm>
              </p:grpSpPr>
              <p:cxnSp>
                <p:nvCxnSpPr>
                  <p:cNvPr id="13" name="Прямая соединительная линия 12">
                    <a:extLst>
                      <a:ext uri="{FF2B5EF4-FFF2-40B4-BE49-F238E27FC236}">
                        <a16:creationId xmlns:a16="http://schemas.microsoft.com/office/drawing/2014/main" id="{A03847C2-2672-4D63-9723-A5186E4D92C3}"/>
                      </a:ext>
                    </a:extLst>
                  </p:cNvPr>
                  <p:cNvCxnSpPr/>
                  <p:nvPr/>
                </p:nvCxnSpPr>
                <p:spPr>
                  <a:xfrm>
                    <a:off x="2275840" y="3261360"/>
                    <a:ext cx="0" cy="297688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p:cxnSp>
                <p:nvCxnSpPr>
                  <p:cNvPr id="14" name="Прямая соединительная линия 13">
                    <a:extLst>
                      <a:ext uri="{FF2B5EF4-FFF2-40B4-BE49-F238E27FC236}">
                        <a16:creationId xmlns:a16="http://schemas.microsoft.com/office/drawing/2014/main" id="{3E5CFDB3-0CA7-4E48-B859-01A71D32168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741680" y="4749800"/>
                    <a:ext cx="3119120" cy="0"/>
                  </a:xfrm>
                  <a:prstGeom prst="line">
                    <a:avLst/>
                  </a:prstGeom>
                  <a:ln w="19050">
                    <a:solidFill>
                      <a:schemeClr val="tx1"/>
                    </a:solidFill>
                  </a:ln>
                </p:spPr>
                <p:style>
                  <a:lnRef idx="1">
                    <a:schemeClr val="accent1"/>
                  </a:lnRef>
                  <a:fillRef idx="0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tx1"/>
                  </a:fontRef>
                </p:style>
              </p:cxnSp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5" name="TextBox 14">
                        <a:extLst>
                          <a:ext uri="{FF2B5EF4-FFF2-40B4-BE49-F238E27FC236}">
                            <a16:creationId xmlns:a16="http://schemas.microsoft.com/office/drawing/2014/main" id="{3A63764A-4F84-43F2-A9A0-B5F3457AEB7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3911599" y="4595910"/>
                        <a:ext cx="200376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ru-RU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m:oMathPara>
                        </a14:m>
                        <a:endParaRPr lang="ru-RU" sz="2000" dirty="0"/>
                      </a:p>
                    </p:txBody>
                  </p:sp>
                </mc:Choice>
                <mc:Fallback xmlns="">
                  <p:sp>
                    <p:nvSpPr>
                      <p:cNvPr id="15" name="TextBox 14">
                        <a:extLst>
                          <a:ext uri="{FF2B5EF4-FFF2-40B4-BE49-F238E27FC236}">
                            <a16:creationId xmlns:a16="http://schemas.microsoft.com/office/drawing/2014/main" id="{3A63764A-4F84-43F2-A9A0-B5F3457AEB7D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3911599" y="4595910"/>
                        <a:ext cx="200376" cy="307777"/>
                      </a:xfrm>
                      <a:prstGeom prst="rect">
                        <a:avLst/>
                      </a:prstGeom>
                      <a:blipFill>
                        <a:blip r:embed="rId2"/>
                        <a:stretch>
                          <a:fillRect l="-12195" r="-14634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6" name="TextBox 15">
                        <a:extLst>
                          <a:ext uri="{FF2B5EF4-FFF2-40B4-BE49-F238E27FC236}">
                            <a16:creationId xmlns:a16="http://schemas.microsoft.com/office/drawing/2014/main" id="{DE8435FA-427A-4208-98A9-5114D1531CA0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104318" y="2953583"/>
                        <a:ext cx="343043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ru-RU" sz="2000" i="1">
                                  <a:latin typeface="Cambria Math" panose="02040503050406030204" pitchFamily="18" charset="0"/>
                                </a:rPr>
                                <m:t>9</m:t>
                              </m:r>
                              <m:r>
                                <a:rPr lang="ru-RU" sz="2000" b="0" i="1" smtClean="0">
                                  <a:latin typeface="Cambria Math" panose="02040503050406030204" pitchFamily="18" charset="0"/>
                                </a:rPr>
                                <m:t>0</m:t>
                              </m:r>
                            </m:oMath>
                          </m:oMathPara>
                        </a14:m>
                        <a:endParaRPr lang="ru-RU" sz="2000" dirty="0"/>
                      </a:p>
                    </p:txBody>
                  </p:sp>
                </mc:Choice>
                <mc:Fallback xmlns="">
                  <p:sp>
                    <p:nvSpPr>
                      <p:cNvPr id="16" name="TextBox 15">
                        <a:extLst>
                          <a:ext uri="{FF2B5EF4-FFF2-40B4-BE49-F238E27FC236}">
                            <a16:creationId xmlns:a16="http://schemas.microsoft.com/office/drawing/2014/main" id="{DE8435FA-427A-4208-98A9-5114D1531CA0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104318" y="2953583"/>
                        <a:ext cx="343043" cy="307777"/>
                      </a:xfrm>
                      <a:prstGeom prst="rect">
                        <a:avLst/>
                      </a:prstGeom>
                      <a:blipFill>
                        <a:blip r:embed="rId3"/>
                        <a:stretch>
                          <a:fillRect l="-4286" r="-2857"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085F25B1-677E-48FA-A600-D901DF194C52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05171" y="4595910"/>
                        <a:ext cx="485710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ru-RU" sz="2000" b="0" i="1" smtClean="0">
                                  <a:latin typeface="Cambria Math" panose="02040503050406030204" pitchFamily="18" charset="0"/>
                                </a:rPr>
                                <m:t>180</m:t>
                              </m:r>
                            </m:oMath>
                          </m:oMathPara>
                        </a14:m>
                        <a:endParaRPr lang="ru-RU" sz="2000" dirty="0"/>
                      </a:p>
                    </p:txBody>
                  </p:sp>
                </mc:Choice>
                <mc:Fallback xmlns="">
                  <p:sp>
                    <p:nvSpPr>
                      <p:cNvPr id="17" name="TextBox 16">
                        <a:extLst>
                          <a:ext uri="{FF2B5EF4-FFF2-40B4-BE49-F238E27FC236}">
                            <a16:creationId xmlns:a16="http://schemas.microsoft.com/office/drawing/2014/main" id="{085F25B1-677E-48FA-A600-D901DF194C52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05171" y="4595910"/>
                        <a:ext cx="485710" cy="307777"/>
                      </a:xfrm>
                      <a:prstGeom prst="rect">
                        <a:avLst/>
                      </a:prstGeom>
                      <a:blipFill>
                        <a:blip r:embed="rId4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  <mc:AlternateContent xmlns:mc="http://schemas.openxmlformats.org/markup-compatibility/2006" xmlns:a14="http://schemas.microsoft.com/office/drawing/2010/main">
                <mc:Choice Requires="a14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1B9969B9-E175-4E80-8D2F-AE1298708DBD}"/>
                          </a:ext>
                        </a:extLst>
                      </p:cNvPr>
                      <p:cNvSpPr txBox="1"/>
                      <p:nvPr/>
                    </p:nvSpPr>
                    <p:spPr>
                      <a:xfrm>
                        <a:off x="2032984" y="6314440"/>
                        <a:ext cx="485710" cy="307777"/>
                      </a:xfrm>
                      <a:prstGeom prst="rect">
                        <a:avLst/>
                      </a:prstGeom>
                      <a:noFill/>
                    </p:spPr>
                    <p:txBody>
                      <a:bodyPr wrap="none" lIns="0" tIns="0" rIns="0" bIns="0" rtlCol="0">
                        <a:spAutoFit/>
                      </a:bodyPr>
                      <a:lstStyle/>
                      <a:p>
                        <a:pPr/>
                        <a14:m>
                          <m:oMathPara xmlns:m="http://schemas.openxmlformats.org/officeDocument/2006/math">
                            <m:oMathParaPr>
                              <m:jc m:val="centerGroup"/>
                            </m:oMathParaPr>
                            <m:oMath xmlns:m="http://schemas.openxmlformats.org/officeDocument/2006/math">
                              <m:r>
                                <a:rPr lang="ru-RU" sz="2000" b="0" i="1" smtClean="0">
                                  <a:latin typeface="Cambria Math" panose="02040503050406030204" pitchFamily="18" charset="0"/>
                                </a:rPr>
                                <m:t>270</m:t>
                              </m:r>
                            </m:oMath>
                          </m:oMathPara>
                        </a14:m>
                        <a:endParaRPr lang="ru-RU" sz="2000" dirty="0"/>
                      </a:p>
                    </p:txBody>
                  </p:sp>
                </mc:Choice>
                <mc:Fallback xmlns="">
                  <p:sp>
                    <p:nvSpPr>
                      <p:cNvPr id="18" name="TextBox 17">
                        <a:extLst>
                          <a:ext uri="{FF2B5EF4-FFF2-40B4-BE49-F238E27FC236}">
                            <a16:creationId xmlns:a16="http://schemas.microsoft.com/office/drawing/2014/main" id="{1B9969B9-E175-4E80-8D2F-AE1298708DBD}"/>
                          </a:ext>
                        </a:extLst>
                      </p:cNvPr>
                      <p:cNvSpPr txBox="1">
                        <a:spLocks noRot="1" noChangeAspect="1" noMove="1" noResize="1" noEditPoints="1" noAdjustHandles="1" noChangeArrowheads="1" noChangeShapeType="1" noTextEdit="1"/>
                      </p:cNvSpPr>
                      <p:nvPr/>
                    </p:nvSpPr>
                    <p:spPr>
                      <a:xfrm>
                        <a:off x="2032984" y="6314440"/>
                        <a:ext cx="485710" cy="307777"/>
                      </a:xfrm>
                      <a:prstGeom prst="rect">
                        <a:avLst/>
                      </a:prstGeom>
                      <a:blipFill>
                        <a:blip r:embed="rId5"/>
                        <a:stretch>
                          <a:fillRect/>
                        </a:stretch>
                      </a:blipFill>
                    </p:spPr>
                    <p:txBody>
                      <a:bodyPr/>
                      <a:lstStyle/>
                      <a:p>
                        <a:r>
                          <a:rPr lang="ru-RU">
                            <a:noFill/>
                          </a:rPr>
                          <a:t> </a:t>
                        </a:r>
                      </a:p>
                    </p:txBody>
                  </p:sp>
                </mc:Fallback>
              </mc:AlternateContent>
            </p:grpSp>
            <p:sp>
              <p:nvSpPr>
                <p:cNvPr id="12" name="Овал 11">
                  <a:extLst>
                    <a:ext uri="{FF2B5EF4-FFF2-40B4-BE49-F238E27FC236}">
                      <a16:creationId xmlns:a16="http://schemas.microsoft.com/office/drawing/2014/main" id="{3E64156C-9C33-4D66-85A6-7F642D643399}"/>
                    </a:ext>
                  </a:extLst>
                </p:cNvPr>
                <p:cNvSpPr/>
                <p:nvPr/>
              </p:nvSpPr>
              <p:spPr>
                <a:xfrm>
                  <a:off x="7098880" y="3348524"/>
                  <a:ext cx="2448000" cy="2448000"/>
                </a:xfrm>
                <a:prstGeom prst="ellipse">
                  <a:avLst/>
                </a:prstGeom>
                <a:noFill/>
                <a:ln w="28575">
                  <a:solidFill>
                    <a:srgbClr val="FF0000"/>
                  </a:solidFill>
                  <a:prstDash val="dash"/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ru-RU" dirty="0"/>
                </a:p>
              </p:txBody>
            </p:sp>
          </p:grpSp>
          <p:sp>
            <p:nvSpPr>
              <p:cNvPr id="19" name="Овал 18">
                <a:extLst>
                  <a:ext uri="{FF2B5EF4-FFF2-40B4-BE49-F238E27FC236}">
                    <a16:creationId xmlns:a16="http://schemas.microsoft.com/office/drawing/2014/main" id="{955C0A30-1F4A-4285-92DF-4FA92DD14FCB}"/>
                  </a:ext>
                </a:extLst>
              </p:cNvPr>
              <p:cNvSpPr/>
              <p:nvPr/>
            </p:nvSpPr>
            <p:spPr>
              <a:xfrm>
                <a:off x="5940000" y="2124000"/>
                <a:ext cx="1530000" cy="153000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0" name="Овал 19">
                <a:extLst>
                  <a:ext uri="{FF2B5EF4-FFF2-40B4-BE49-F238E27FC236}">
                    <a16:creationId xmlns:a16="http://schemas.microsoft.com/office/drawing/2014/main" id="{C8C210A9-8BB1-4D78-8CE4-66E5B602A3F8}"/>
                  </a:ext>
                </a:extLst>
              </p:cNvPr>
              <p:cNvSpPr/>
              <p:nvPr/>
            </p:nvSpPr>
            <p:spPr>
              <a:xfrm>
                <a:off x="5443359" y="3574800"/>
                <a:ext cx="1512000" cy="1512000"/>
              </a:xfrm>
              <a:prstGeom prst="ellipse">
                <a:avLst/>
              </a:prstGeom>
              <a:noFill/>
              <a:ln w="28575">
                <a:solidFill>
                  <a:srgbClr val="FF0000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2" name="Прямая соединительная линия 21">
                <a:extLst>
                  <a:ext uri="{FF2B5EF4-FFF2-40B4-BE49-F238E27FC236}">
                    <a16:creationId xmlns:a16="http://schemas.microsoft.com/office/drawing/2014/main" id="{D0BBBA92-0EA8-46E5-A82E-9D33452F9506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5768067" y="1861351"/>
                <a:ext cx="1292193" cy="3622978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F8DA3AB4-C62D-469E-89B0-EF0C5F36C152}"/>
                  </a:ext>
                </a:extLst>
              </p:cNvPr>
              <p:cNvSpPr txBox="1"/>
              <p:nvPr/>
            </p:nvSpPr>
            <p:spPr>
              <a:xfrm>
                <a:off x="6727260" y="1432868"/>
                <a:ext cx="2989665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большая полуось эллипса</a:t>
                </a:r>
              </a:p>
            </p:txBody>
          </p:sp>
          <p:sp>
            <p:nvSpPr>
              <p:cNvPr id="28" name="Дуга 27">
                <a:extLst>
                  <a:ext uri="{FF2B5EF4-FFF2-40B4-BE49-F238E27FC236}">
                    <a16:creationId xmlns:a16="http://schemas.microsoft.com/office/drawing/2014/main" id="{67A92723-17D4-4F20-8CC1-228F7FEB7CC7}"/>
                  </a:ext>
                </a:extLst>
              </p:cNvPr>
              <p:cNvSpPr/>
              <p:nvPr/>
            </p:nvSpPr>
            <p:spPr>
              <a:xfrm rot="1207245">
                <a:off x="6294397" y="2664299"/>
                <a:ext cx="1478712" cy="2306320"/>
              </a:xfrm>
              <a:prstGeom prst="arc">
                <a:avLst>
                  <a:gd name="adj1" fmla="val 18666905"/>
                  <a:gd name="adj2" fmla="val 3453551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0" name="Дуга 29">
                <a:extLst>
                  <a:ext uri="{FF2B5EF4-FFF2-40B4-BE49-F238E27FC236}">
                    <a16:creationId xmlns:a16="http://schemas.microsoft.com/office/drawing/2014/main" id="{B5DBF00C-0B3C-4C05-A306-E18D2F8037BF}"/>
                  </a:ext>
                </a:extLst>
              </p:cNvPr>
              <p:cNvSpPr/>
              <p:nvPr/>
            </p:nvSpPr>
            <p:spPr>
              <a:xfrm rot="11990780">
                <a:off x="5089188" y="2237935"/>
                <a:ext cx="1478712" cy="2306320"/>
              </a:xfrm>
              <a:prstGeom prst="arc">
                <a:avLst>
                  <a:gd name="adj1" fmla="val 18666905"/>
                  <a:gd name="adj2" fmla="val 3453551"/>
                </a:avLst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1" name="Дуга 30">
                <a:extLst>
                  <a:ext uri="{FF2B5EF4-FFF2-40B4-BE49-F238E27FC236}">
                    <a16:creationId xmlns:a16="http://schemas.microsoft.com/office/drawing/2014/main" id="{37B3CB21-A396-4679-B89F-2A7E0C421AF8}"/>
                  </a:ext>
                </a:extLst>
              </p:cNvPr>
              <p:cNvSpPr/>
              <p:nvPr/>
            </p:nvSpPr>
            <p:spPr>
              <a:xfrm rot="1200000">
                <a:off x="5682756" y="2116762"/>
                <a:ext cx="1910819" cy="1827502"/>
              </a:xfrm>
              <a:prstGeom prst="arc">
                <a:avLst>
                  <a:gd name="adj1" fmla="val 9123528"/>
                  <a:gd name="adj2" fmla="val 1603134"/>
                </a:avLst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Дуга 31">
                <a:extLst>
                  <a:ext uri="{FF2B5EF4-FFF2-40B4-BE49-F238E27FC236}">
                    <a16:creationId xmlns:a16="http://schemas.microsoft.com/office/drawing/2014/main" id="{17CC16B7-B8DB-4BE2-9C7C-25460D9AD3FF}"/>
                  </a:ext>
                </a:extLst>
              </p:cNvPr>
              <p:cNvSpPr/>
              <p:nvPr/>
            </p:nvSpPr>
            <p:spPr>
              <a:xfrm rot="12016797">
                <a:off x="5296437" y="3272125"/>
                <a:ext cx="1910819" cy="1827502"/>
              </a:xfrm>
              <a:prstGeom prst="arc">
                <a:avLst>
                  <a:gd name="adj1" fmla="val 9071601"/>
                  <a:gd name="adj2" fmla="val 1787459"/>
                </a:avLst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Дуга 32">
                <a:extLst>
                  <a:ext uri="{FF2B5EF4-FFF2-40B4-BE49-F238E27FC236}">
                    <a16:creationId xmlns:a16="http://schemas.microsoft.com/office/drawing/2014/main" id="{602A7FF2-51BF-4E11-A76A-AF6A229F26C7}"/>
                  </a:ext>
                </a:extLst>
              </p:cNvPr>
              <p:cNvSpPr/>
              <p:nvPr/>
            </p:nvSpPr>
            <p:spPr>
              <a:xfrm>
                <a:off x="7173151" y="3660386"/>
                <a:ext cx="576000" cy="576000"/>
              </a:xfrm>
              <a:prstGeom prst="arc">
                <a:avLst>
                  <a:gd name="adj1" fmla="val 9830581"/>
                  <a:gd name="adj2" fmla="val 13997934"/>
                </a:avLst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Дуга 33">
                <a:extLst>
                  <a:ext uri="{FF2B5EF4-FFF2-40B4-BE49-F238E27FC236}">
                    <a16:creationId xmlns:a16="http://schemas.microsoft.com/office/drawing/2014/main" id="{5D85D6FA-BBE9-4CD8-BC4F-C6B6B0C3C634}"/>
                  </a:ext>
                </a:extLst>
              </p:cNvPr>
              <p:cNvSpPr/>
              <p:nvPr/>
            </p:nvSpPr>
            <p:spPr>
              <a:xfrm rot="220244">
                <a:off x="5143389" y="2974892"/>
                <a:ext cx="576000" cy="576000"/>
              </a:xfrm>
              <a:prstGeom prst="arc">
                <a:avLst>
                  <a:gd name="adj1" fmla="val 19758964"/>
                  <a:gd name="adj2" fmla="val 3029844"/>
                </a:avLst>
              </a:prstGeom>
              <a:ln w="28575">
                <a:solidFill>
                  <a:srgbClr val="00B05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</p:grpSp>
      </p:grpSp>
      <p:grpSp>
        <p:nvGrpSpPr>
          <p:cNvPr id="51" name="Группа 50">
            <a:extLst>
              <a:ext uri="{FF2B5EF4-FFF2-40B4-BE49-F238E27FC236}">
                <a16:creationId xmlns:a16="http://schemas.microsoft.com/office/drawing/2014/main" id="{5D6019BD-AF1C-4727-87A9-00AE5EE8C309}"/>
              </a:ext>
            </a:extLst>
          </p:cNvPr>
          <p:cNvGrpSpPr/>
          <p:nvPr/>
        </p:nvGrpSpPr>
        <p:grpSpPr>
          <a:xfrm>
            <a:off x="7442010" y="1594683"/>
            <a:ext cx="3906804" cy="3668634"/>
            <a:chOff x="7513130" y="2178715"/>
            <a:chExt cx="3906804" cy="3668634"/>
          </a:xfrm>
        </p:grpSpPr>
        <p:grpSp>
          <p:nvGrpSpPr>
            <p:cNvPr id="38" name="Группа 37">
              <a:extLst>
                <a:ext uri="{FF2B5EF4-FFF2-40B4-BE49-F238E27FC236}">
                  <a16:creationId xmlns:a16="http://schemas.microsoft.com/office/drawing/2014/main" id="{9D8832C0-21BF-4117-B291-D8D40F5FA84C}"/>
                </a:ext>
              </a:extLst>
            </p:cNvPr>
            <p:cNvGrpSpPr/>
            <p:nvPr/>
          </p:nvGrpSpPr>
          <p:grpSpPr>
            <a:xfrm>
              <a:off x="7513130" y="2178715"/>
              <a:ext cx="3906804" cy="3668634"/>
              <a:chOff x="205171" y="2953583"/>
              <a:chExt cx="3906804" cy="3668634"/>
            </a:xfrm>
          </p:grpSpPr>
          <p:cxnSp>
            <p:nvCxnSpPr>
              <p:cNvPr id="40" name="Прямая соединительная линия 39">
                <a:extLst>
                  <a:ext uri="{FF2B5EF4-FFF2-40B4-BE49-F238E27FC236}">
                    <a16:creationId xmlns:a16="http://schemas.microsoft.com/office/drawing/2014/main" id="{957460B7-A299-4F5B-B9BE-93A1C89FB2A8}"/>
                  </a:ext>
                </a:extLst>
              </p:cNvPr>
              <p:cNvCxnSpPr/>
              <p:nvPr/>
            </p:nvCxnSpPr>
            <p:spPr>
              <a:xfrm>
                <a:off x="2275840" y="3261360"/>
                <a:ext cx="0" cy="29768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1" name="Прямая соединительная линия 40">
                <a:extLst>
                  <a:ext uri="{FF2B5EF4-FFF2-40B4-BE49-F238E27FC236}">
                    <a16:creationId xmlns:a16="http://schemas.microsoft.com/office/drawing/2014/main" id="{E6DDBD3A-6839-47E3-A2C7-135329FDD1A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741680" y="4749800"/>
                <a:ext cx="3119120" cy="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A7106859-DD22-49AA-9DA1-48C01C4D6E1B}"/>
                      </a:ext>
                    </a:extLst>
                  </p:cNvPr>
                  <p:cNvSpPr txBox="1"/>
                  <p:nvPr/>
                </p:nvSpPr>
                <p:spPr>
                  <a:xfrm>
                    <a:off x="3911599" y="4595910"/>
                    <a:ext cx="200376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ru-RU" sz="2000" dirty="0"/>
                  </a:p>
                </p:txBody>
              </p:sp>
            </mc:Choice>
            <mc:Fallback xmlns="">
              <p:sp>
                <p:nvSpPr>
                  <p:cNvPr id="42" name="TextBox 41">
                    <a:extLst>
                      <a:ext uri="{FF2B5EF4-FFF2-40B4-BE49-F238E27FC236}">
                        <a16:creationId xmlns:a16="http://schemas.microsoft.com/office/drawing/2014/main" id="{A7106859-DD22-49AA-9DA1-48C01C4D6E1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3911599" y="4595910"/>
                    <a:ext cx="200376" cy="307777"/>
                  </a:xfrm>
                  <a:prstGeom prst="rect">
                    <a:avLst/>
                  </a:prstGeom>
                  <a:blipFill>
                    <a:blip r:embed="rId6"/>
                    <a:stretch>
                      <a:fillRect l="-30303" r="-27273" b="-8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DF0D7D63-D5EA-410C-BBF2-D579C4F429A9}"/>
                      </a:ext>
                    </a:extLst>
                  </p:cNvPr>
                  <p:cNvSpPr txBox="1"/>
                  <p:nvPr/>
                </p:nvSpPr>
                <p:spPr>
                  <a:xfrm>
                    <a:off x="2104318" y="2953583"/>
                    <a:ext cx="343043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9</m:t>
                          </m:r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oMath>
                      </m:oMathPara>
                    </a14:m>
                    <a:endParaRPr lang="ru-RU" sz="2000" dirty="0"/>
                  </a:p>
                </p:txBody>
              </p:sp>
            </mc:Choice>
            <mc:Fallback xmlns="">
              <p:sp>
                <p:nvSpPr>
                  <p:cNvPr id="43" name="TextBox 42">
                    <a:extLst>
                      <a:ext uri="{FF2B5EF4-FFF2-40B4-BE49-F238E27FC236}">
                        <a16:creationId xmlns:a16="http://schemas.microsoft.com/office/drawing/2014/main" id="{DF0D7D63-D5EA-410C-BBF2-D579C4F429A9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104318" y="2953583"/>
                    <a:ext cx="343043" cy="307777"/>
                  </a:xfrm>
                  <a:prstGeom prst="rect">
                    <a:avLst/>
                  </a:prstGeom>
                  <a:blipFill>
                    <a:blip r:embed="rId7"/>
                    <a:stretch>
                      <a:fillRect l="-15789" r="-15789" b="-6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3663BB6E-3407-49A8-A842-C532ADCEA2DB}"/>
                      </a:ext>
                    </a:extLst>
                  </p:cNvPr>
                  <p:cNvSpPr txBox="1"/>
                  <p:nvPr/>
                </p:nvSpPr>
                <p:spPr>
                  <a:xfrm>
                    <a:off x="205171" y="4595910"/>
                    <a:ext cx="485710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180</m:t>
                          </m:r>
                        </m:oMath>
                      </m:oMathPara>
                    </a14:m>
                    <a:endParaRPr lang="ru-RU" sz="2000" dirty="0"/>
                  </a:p>
                </p:txBody>
              </p:sp>
            </mc:Choice>
            <mc:Fallback xmlns="">
              <p:sp>
                <p:nvSpPr>
                  <p:cNvPr id="44" name="TextBox 43">
                    <a:extLst>
                      <a:ext uri="{FF2B5EF4-FFF2-40B4-BE49-F238E27FC236}">
                        <a16:creationId xmlns:a16="http://schemas.microsoft.com/office/drawing/2014/main" id="{3663BB6E-3407-49A8-A842-C532ADCEA2D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5171" y="4595910"/>
                    <a:ext cx="485710" cy="307777"/>
                  </a:xfrm>
                  <a:prstGeom prst="rect">
                    <a:avLst/>
                  </a:prstGeom>
                  <a:blipFill>
                    <a:blip r:embed="rId8"/>
                    <a:stretch>
                      <a:fillRect l="-12658" r="-11392" b="-8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 xmlns:a14="http://schemas.microsoft.com/office/drawing/2010/main">
            <mc:Choice Requires="a14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AAFE5482-68A6-4FBC-9315-FA79D5798411}"/>
                      </a:ext>
                    </a:extLst>
                  </p:cNvPr>
                  <p:cNvSpPr txBox="1"/>
                  <p:nvPr/>
                </p:nvSpPr>
                <p:spPr>
                  <a:xfrm>
                    <a:off x="2032984" y="6314440"/>
                    <a:ext cx="485710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:pPr/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270</m:t>
                          </m:r>
                        </m:oMath>
                      </m:oMathPara>
                    </a14:m>
                    <a:endParaRPr lang="ru-RU" sz="2000" dirty="0"/>
                  </a:p>
                </p:txBody>
              </p:sp>
            </mc:Choice>
            <mc:Fallback xmlns="">
              <p:sp>
                <p:nvSpPr>
                  <p:cNvPr id="45" name="TextBox 44">
                    <a:extLst>
                      <a:ext uri="{FF2B5EF4-FFF2-40B4-BE49-F238E27FC236}">
                        <a16:creationId xmlns:a16="http://schemas.microsoft.com/office/drawing/2014/main" id="{AAFE5482-68A6-4FBC-9315-FA79D5798411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2032984" y="6314440"/>
                    <a:ext cx="485710" cy="307777"/>
                  </a:xfrm>
                  <a:prstGeom prst="rect">
                    <a:avLst/>
                  </a:prstGeom>
                  <a:blipFill>
                    <a:blip r:embed="rId9"/>
                    <a:stretch>
                      <a:fillRect l="-12658" r="-11392" b="-6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sp>
          <p:nvSpPr>
            <p:cNvPr id="39" name="Овал 38">
              <a:extLst>
                <a:ext uri="{FF2B5EF4-FFF2-40B4-BE49-F238E27FC236}">
                  <a16:creationId xmlns:a16="http://schemas.microsoft.com/office/drawing/2014/main" id="{D01F4192-A2CB-45FD-8FE8-5AE0C1E6CAC9}"/>
                </a:ext>
              </a:extLst>
            </p:cNvPr>
            <p:cNvSpPr/>
            <p:nvPr/>
          </p:nvSpPr>
          <p:spPr>
            <a:xfrm rot="1200000">
              <a:off x="8472729" y="2724640"/>
              <a:ext cx="2199723" cy="24480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6" name="Овал 45">
              <a:extLst>
                <a:ext uri="{FF2B5EF4-FFF2-40B4-BE49-F238E27FC236}">
                  <a16:creationId xmlns:a16="http://schemas.microsoft.com/office/drawing/2014/main" id="{10F0DABA-BD3C-4FDE-9721-F628057D4D56}"/>
                </a:ext>
              </a:extLst>
            </p:cNvPr>
            <p:cNvSpPr/>
            <p:nvPr/>
          </p:nvSpPr>
          <p:spPr>
            <a:xfrm rot="1200000">
              <a:off x="8899050" y="2736892"/>
              <a:ext cx="1384876" cy="2433820"/>
            </a:xfrm>
            <a:prstGeom prst="ellipse">
              <a:avLst/>
            </a:prstGeom>
            <a:noFill/>
            <a:ln w="28575"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8" name="Прямая соединительная линия 47">
              <a:extLst>
                <a:ext uri="{FF2B5EF4-FFF2-40B4-BE49-F238E27FC236}">
                  <a16:creationId xmlns:a16="http://schemas.microsoft.com/office/drawing/2014/main" id="{D6A7008D-5BCF-4AB9-B0D6-52C261E43F1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961120" y="2350054"/>
              <a:ext cx="1211012" cy="331872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5C656C6-ED90-468C-9440-9E96C6C19B9A}"/>
                  </a:ext>
                </a:extLst>
              </p:cNvPr>
              <p:cNvSpPr txBox="1"/>
              <p:nvPr/>
            </p:nvSpPr>
            <p:spPr>
              <a:xfrm>
                <a:off x="7140267" y="5489176"/>
                <a:ext cx="4549194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Траектории конца вектора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endPara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Слабая эллиптичность (почти круговая)</a:t>
                </a:r>
              </a:p>
              <a:p>
                <a:r>
                  <a:rPr lang="ru-RU" sz="2000" dirty="0">
                    <a:solidFill>
                      <a:srgbClr val="00B05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Сильная эллиптичность</a:t>
                </a: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id="{35C656C6-ED90-468C-9440-9E96C6C19B9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140267" y="5489176"/>
                <a:ext cx="4549194" cy="1015663"/>
              </a:xfrm>
              <a:prstGeom prst="rect">
                <a:avLst/>
              </a:prstGeom>
              <a:blipFill>
                <a:blip r:embed="rId10"/>
                <a:stretch>
                  <a:fillRect l="-1339" t="-2994" b="-9581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804366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43698493-2BE4-4F63-9DCB-4ABA98309634}"/>
              </a:ext>
            </a:extLst>
          </p:cNvPr>
          <p:cNvSpPr txBox="1"/>
          <p:nvPr/>
        </p:nvSpPr>
        <p:spPr>
          <a:xfrm>
            <a:off x="3241468" y="457200"/>
            <a:ext cx="570906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Искусственная анизотропия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E464122-85CF-4997-9978-6B97F7FA9EBA}"/>
              </a:ext>
            </a:extLst>
          </p:cNvPr>
          <p:cNvSpPr txBox="1"/>
          <p:nvPr/>
        </p:nvSpPr>
        <p:spPr>
          <a:xfrm>
            <a:off x="2026764" y="1480009"/>
            <a:ext cx="7873502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Двойное лучепреломление при механической деформации</a:t>
            </a:r>
          </a:p>
          <a:p>
            <a:pPr algn="ctr"/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Зеебек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1813; </a:t>
            </a:r>
            <a:r>
              <a:rPr lang="ru-RU" sz="2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Брюстер</a:t>
            </a:r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1815)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6A4614F-67B9-4999-979F-57A10FF3B194}"/>
                  </a:ext>
                </a:extLst>
              </p:cNvPr>
              <p:cNvSpPr txBox="1"/>
              <p:nvPr/>
            </p:nvSpPr>
            <p:spPr>
              <a:xfrm>
                <a:off x="2693310" y="5566310"/>
                <a:ext cx="671356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𝜅𝜎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 </a:t>
                </a:r>
                <a14:m>
                  <m:oMath xmlns:m="http://schemas.openxmlformats.org/officeDocument/2006/math">
                    <m:r>
                      <a:rPr lang="en-US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𝐹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𝜅𝜎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36A4614F-67B9-4999-979F-57A10FF3B19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693310" y="5566310"/>
                <a:ext cx="6713569" cy="461665"/>
              </a:xfrm>
              <a:prstGeom prst="rect">
                <a:avLst/>
              </a:prstGeom>
              <a:blipFill>
                <a:blip r:embed="rId2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D141D525-4542-4502-A219-DE7D67319233}"/>
              </a:ext>
            </a:extLst>
          </p:cNvPr>
          <p:cNvGrpSpPr/>
          <p:nvPr/>
        </p:nvGrpSpPr>
        <p:grpSpPr>
          <a:xfrm>
            <a:off x="3544793" y="2687484"/>
            <a:ext cx="4609707" cy="2537381"/>
            <a:chOff x="3544793" y="2687484"/>
            <a:chExt cx="4609707" cy="2537381"/>
          </a:xfrm>
        </p:grpSpPr>
        <p:sp>
          <p:nvSpPr>
            <p:cNvPr id="4" name="Прямоугольник 3">
              <a:extLst>
                <a:ext uri="{FF2B5EF4-FFF2-40B4-BE49-F238E27FC236}">
                  <a16:creationId xmlns:a16="http://schemas.microsoft.com/office/drawing/2014/main" id="{2FB2839A-8986-4D59-ADC0-A12CBFDEF2B5}"/>
                </a:ext>
              </a:extLst>
            </p:cNvPr>
            <p:cNvSpPr/>
            <p:nvPr/>
          </p:nvSpPr>
          <p:spPr>
            <a:xfrm>
              <a:off x="5005947" y="3222221"/>
              <a:ext cx="1583703" cy="1432874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4875E965-C014-4950-A98F-4AC5ED1CFC8F}"/>
                </a:ext>
              </a:extLst>
            </p:cNvPr>
            <p:cNvCxnSpPr/>
            <p:nvPr/>
          </p:nvCxnSpPr>
          <p:spPr>
            <a:xfrm>
              <a:off x="3544793" y="3910377"/>
              <a:ext cx="4609707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" name="Стрелка: вниз 6">
              <a:extLst>
                <a:ext uri="{FF2B5EF4-FFF2-40B4-BE49-F238E27FC236}">
                  <a16:creationId xmlns:a16="http://schemas.microsoft.com/office/drawing/2014/main" id="{27A48311-9A7E-4BFF-A9F0-914D12379FE6}"/>
                </a:ext>
              </a:extLst>
            </p:cNvPr>
            <p:cNvSpPr/>
            <p:nvPr/>
          </p:nvSpPr>
          <p:spPr>
            <a:xfrm>
              <a:off x="5666765" y="2725703"/>
              <a:ext cx="213360" cy="477520"/>
            </a:xfrm>
            <a:prstGeom prst="downArrow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8" name="Стрелка: вниз 7">
              <a:extLst>
                <a:ext uri="{FF2B5EF4-FFF2-40B4-BE49-F238E27FC236}">
                  <a16:creationId xmlns:a16="http://schemas.microsoft.com/office/drawing/2014/main" id="{7F74D90E-1343-4477-AABD-AF57D5C306BB}"/>
                </a:ext>
              </a:extLst>
            </p:cNvPr>
            <p:cNvSpPr/>
            <p:nvPr/>
          </p:nvSpPr>
          <p:spPr>
            <a:xfrm rot="10800000">
              <a:off x="5666765" y="4678328"/>
              <a:ext cx="213360" cy="477520"/>
            </a:xfrm>
            <a:prstGeom prst="downArrow">
              <a:avLst/>
            </a:pr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 стрелкой 9">
              <a:extLst>
                <a:ext uri="{FF2B5EF4-FFF2-40B4-BE49-F238E27FC236}">
                  <a16:creationId xmlns:a16="http://schemas.microsoft.com/office/drawing/2014/main" id="{9BD053EC-85A0-4221-8E11-20FC5CB3AB52}"/>
                </a:ext>
              </a:extLst>
            </p:cNvPr>
            <p:cNvCxnSpPr/>
            <p:nvPr/>
          </p:nvCxnSpPr>
          <p:spPr>
            <a:xfrm>
              <a:off x="5303520" y="3442808"/>
              <a:ext cx="0" cy="103632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" name="TextBox 10">
              <a:extLst>
                <a:ext uri="{FF2B5EF4-FFF2-40B4-BE49-F238E27FC236}">
                  <a16:creationId xmlns:a16="http://schemas.microsoft.com/office/drawing/2014/main" id="{82D340E1-D90B-46C1-8DB6-04E436DCF748}"/>
                </a:ext>
              </a:extLst>
            </p:cNvPr>
            <p:cNvSpPr txBox="1"/>
            <p:nvPr/>
          </p:nvSpPr>
          <p:spPr>
            <a:xfrm>
              <a:off x="5326018" y="4103420"/>
              <a:ext cx="55015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ось</a:t>
              </a:r>
            </a:p>
          </p:txBody>
        </p: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3F07BE4-1FF4-41B1-8F83-6E10883C5F8C}"/>
                    </a:ext>
                  </a:extLst>
                </p:cNvPr>
                <p:cNvSpPr txBox="1"/>
                <p:nvPr/>
              </p:nvSpPr>
              <p:spPr>
                <a:xfrm>
                  <a:off x="5888648" y="2687484"/>
                  <a:ext cx="22480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12" name="TextBox 11">
                  <a:extLst>
                    <a:ext uri="{FF2B5EF4-FFF2-40B4-BE49-F238E27FC236}">
                      <a16:creationId xmlns:a16="http://schemas.microsoft.com/office/drawing/2014/main" id="{13F07BE4-1FF4-41B1-8F83-6E10883C5F8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8648" y="2687484"/>
                  <a:ext cx="224805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27027" r="-21622" b="-6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A90F736-E229-4748-AD92-E3B132CC9450}"/>
                    </a:ext>
                  </a:extLst>
                </p:cNvPr>
                <p:cNvSpPr txBox="1"/>
                <p:nvPr/>
              </p:nvSpPr>
              <p:spPr>
                <a:xfrm>
                  <a:off x="5888648" y="4917088"/>
                  <a:ext cx="224805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𝐹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13" name="TextBox 12">
                  <a:extLst>
                    <a:ext uri="{FF2B5EF4-FFF2-40B4-BE49-F238E27FC236}">
                      <a16:creationId xmlns:a16="http://schemas.microsoft.com/office/drawing/2014/main" id="{8A90F736-E229-4748-AD92-E3B132CC945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888648" y="4917088"/>
                  <a:ext cx="224805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27027" r="-21622" b="-6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17" name="Прямоугольник 16">
              <a:extLst>
                <a:ext uri="{FF2B5EF4-FFF2-40B4-BE49-F238E27FC236}">
                  <a16:creationId xmlns:a16="http://schemas.microsoft.com/office/drawing/2014/main" id="{19A57AB2-86D4-4A8E-BDEE-4C5DA836D821}"/>
                </a:ext>
              </a:extLst>
            </p:cNvPr>
            <p:cNvSpPr/>
            <p:nvPr/>
          </p:nvSpPr>
          <p:spPr>
            <a:xfrm>
              <a:off x="7284720" y="3671420"/>
              <a:ext cx="432000" cy="43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8" name="Прямая соединительная линия 17">
              <a:extLst>
                <a:ext uri="{FF2B5EF4-FFF2-40B4-BE49-F238E27FC236}">
                  <a16:creationId xmlns:a16="http://schemas.microsoft.com/office/drawing/2014/main" id="{0D46CE9C-E0FD-4BAA-93C0-0BB447375CDA}"/>
                </a:ext>
              </a:extLst>
            </p:cNvPr>
            <p:cNvCxnSpPr/>
            <p:nvPr/>
          </p:nvCxnSpPr>
          <p:spPr>
            <a:xfrm flipH="1">
              <a:off x="7284720" y="3671420"/>
              <a:ext cx="432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Прямоугольник 19">
              <a:extLst>
                <a:ext uri="{FF2B5EF4-FFF2-40B4-BE49-F238E27FC236}">
                  <a16:creationId xmlns:a16="http://schemas.microsoft.com/office/drawing/2014/main" id="{E52C0B03-A05E-4642-8D7F-B6D88226092F}"/>
                </a:ext>
              </a:extLst>
            </p:cNvPr>
            <p:cNvSpPr/>
            <p:nvPr/>
          </p:nvSpPr>
          <p:spPr>
            <a:xfrm>
              <a:off x="3878877" y="3694377"/>
              <a:ext cx="432000" cy="43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1" name="Прямая соединительная линия 20">
              <a:extLst>
                <a:ext uri="{FF2B5EF4-FFF2-40B4-BE49-F238E27FC236}">
                  <a16:creationId xmlns:a16="http://schemas.microsoft.com/office/drawing/2014/main" id="{C2D40CA0-983C-4D8C-B9A4-4EBAD6B7BDA1}"/>
                </a:ext>
              </a:extLst>
            </p:cNvPr>
            <p:cNvCxnSpPr/>
            <p:nvPr/>
          </p:nvCxnSpPr>
          <p:spPr>
            <a:xfrm flipH="1">
              <a:off x="3878877" y="3694377"/>
              <a:ext cx="432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4059581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4CE1FA2-A528-49F4-BA74-8C23BE2C4796}"/>
              </a:ext>
            </a:extLst>
          </p:cNvPr>
          <p:cNvSpPr txBox="1"/>
          <p:nvPr/>
        </p:nvSpPr>
        <p:spPr>
          <a:xfrm>
            <a:off x="2113280" y="741680"/>
            <a:ext cx="8304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Двойное лучепреломление в электрическом поле (Керр, 1875)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813A9E7-81B0-4A4A-BA51-3A293F598923}"/>
                  </a:ext>
                </a:extLst>
              </p:cNvPr>
              <p:cNvSpPr txBox="1"/>
              <p:nvPr/>
            </p:nvSpPr>
            <p:spPr>
              <a:xfrm>
                <a:off x="3482564" y="5451647"/>
                <a:ext cx="55658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𝐸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0" name="TextBox 39">
                <a:extLst>
                  <a:ext uri="{FF2B5EF4-FFF2-40B4-BE49-F238E27FC236}">
                    <a16:creationId xmlns:a16="http://schemas.microsoft.com/office/drawing/2014/main" id="{5813A9E7-81B0-4A4A-BA51-3A293F5989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564" y="5451647"/>
                <a:ext cx="5565819" cy="461665"/>
              </a:xfrm>
              <a:prstGeom prst="rect">
                <a:avLst/>
              </a:prstGeom>
              <a:blipFill>
                <a:blip r:embed="rId3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3A90D3DA-73FE-45CE-9B48-7BC32F9B4248}"/>
              </a:ext>
            </a:extLst>
          </p:cNvPr>
          <p:cNvGrpSpPr/>
          <p:nvPr/>
        </p:nvGrpSpPr>
        <p:grpSpPr>
          <a:xfrm>
            <a:off x="3901440" y="1667311"/>
            <a:ext cx="4389120" cy="3095046"/>
            <a:chOff x="3901440" y="1667311"/>
            <a:chExt cx="4389120" cy="3095046"/>
          </a:xfrm>
        </p:grpSpPr>
        <p:sp>
          <p:nvSpPr>
            <p:cNvPr id="3" name="Прямоугольник 2">
              <a:extLst>
                <a:ext uri="{FF2B5EF4-FFF2-40B4-BE49-F238E27FC236}">
                  <a16:creationId xmlns:a16="http://schemas.microsoft.com/office/drawing/2014/main" id="{EF3EC8B8-CD0D-42E9-B37B-75475E834B08}"/>
                </a:ext>
              </a:extLst>
            </p:cNvPr>
            <p:cNvSpPr/>
            <p:nvPr/>
          </p:nvSpPr>
          <p:spPr>
            <a:xfrm>
              <a:off x="5354320" y="2590801"/>
              <a:ext cx="1473200" cy="128014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grpSp>
          <p:nvGrpSpPr>
            <p:cNvPr id="15" name="Группа 14">
              <a:extLst>
                <a:ext uri="{FF2B5EF4-FFF2-40B4-BE49-F238E27FC236}">
                  <a16:creationId xmlns:a16="http://schemas.microsoft.com/office/drawing/2014/main" id="{DE249C7C-D0A6-4CA7-ABAA-4DB3C3E857BE}"/>
                </a:ext>
              </a:extLst>
            </p:cNvPr>
            <p:cNvGrpSpPr/>
            <p:nvPr/>
          </p:nvGrpSpPr>
          <p:grpSpPr>
            <a:xfrm>
              <a:off x="5354320" y="2712720"/>
              <a:ext cx="1473200" cy="487680"/>
              <a:chOff x="4958080" y="2794000"/>
              <a:chExt cx="1473200" cy="487680"/>
            </a:xfrm>
          </p:grpSpPr>
          <p:cxnSp>
            <p:nvCxnSpPr>
              <p:cNvPr id="5" name="Прямая соединительная линия 4">
                <a:extLst>
                  <a:ext uri="{FF2B5EF4-FFF2-40B4-BE49-F238E27FC236}">
                    <a16:creationId xmlns:a16="http://schemas.microsoft.com/office/drawing/2014/main" id="{FBB3FCB8-B202-4266-9EDF-1A2D2042390A}"/>
                  </a:ext>
                </a:extLst>
              </p:cNvPr>
              <p:cNvCxnSpPr/>
              <p:nvPr/>
            </p:nvCxnSpPr>
            <p:spPr>
              <a:xfrm>
                <a:off x="4958080" y="2794000"/>
                <a:ext cx="138176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" name="Прямая соединительная линия 5">
                <a:extLst>
                  <a:ext uri="{FF2B5EF4-FFF2-40B4-BE49-F238E27FC236}">
                    <a16:creationId xmlns:a16="http://schemas.microsoft.com/office/drawing/2014/main" id="{EFDD02D6-D111-4414-AF99-866FD574B6C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39360" y="2895600"/>
                <a:ext cx="138176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" name="Прямая соединительная линия 6">
                <a:extLst>
                  <a:ext uri="{FF2B5EF4-FFF2-40B4-BE49-F238E27FC236}">
                    <a16:creationId xmlns:a16="http://schemas.microsoft.com/office/drawing/2014/main" id="{8E7B987B-2366-44F4-9C9D-D93CA03480DE}"/>
                  </a:ext>
                </a:extLst>
              </p:cNvPr>
              <p:cNvCxnSpPr/>
              <p:nvPr/>
            </p:nvCxnSpPr>
            <p:spPr>
              <a:xfrm>
                <a:off x="4958080" y="2997200"/>
                <a:ext cx="138176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>
                <a:extLst>
                  <a:ext uri="{FF2B5EF4-FFF2-40B4-BE49-F238E27FC236}">
                    <a16:creationId xmlns:a16="http://schemas.microsoft.com/office/drawing/2014/main" id="{45B4E1BF-B02F-4549-8FFE-7C4C3E818EAC}"/>
                  </a:ext>
                </a:extLst>
              </p:cNvPr>
              <p:cNvCxnSpPr/>
              <p:nvPr/>
            </p:nvCxnSpPr>
            <p:spPr>
              <a:xfrm>
                <a:off x="5049520" y="3088640"/>
                <a:ext cx="138176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" name="Прямая соединительная линия 8">
                <a:extLst>
                  <a:ext uri="{FF2B5EF4-FFF2-40B4-BE49-F238E27FC236}">
                    <a16:creationId xmlns:a16="http://schemas.microsoft.com/office/drawing/2014/main" id="{0F8AFDD8-9DF5-4129-BFAD-1335272045C2}"/>
                  </a:ext>
                </a:extLst>
              </p:cNvPr>
              <p:cNvCxnSpPr/>
              <p:nvPr/>
            </p:nvCxnSpPr>
            <p:spPr>
              <a:xfrm>
                <a:off x="4958080" y="3190240"/>
                <a:ext cx="138176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Прямая соединительная линия 9">
                <a:extLst>
                  <a:ext uri="{FF2B5EF4-FFF2-40B4-BE49-F238E27FC236}">
                    <a16:creationId xmlns:a16="http://schemas.microsoft.com/office/drawing/2014/main" id="{8AAD1348-F4DA-4B87-9A80-B30A1670585A}"/>
                  </a:ext>
                </a:extLst>
              </p:cNvPr>
              <p:cNvCxnSpPr/>
              <p:nvPr/>
            </p:nvCxnSpPr>
            <p:spPr>
              <a:xfrm>
                <a:off x="5049520" y="3281680"/>
                <a:ext cx="138176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16" name="Группа 15">
              <a:extLst>
                <a:ext uri="{FF2B5EF4-FFF2-40B4-BE49-F238E27FC236}">
                  <a16:creationId xmlns:a16="http://schemas.microsoft.com/office/drawing/2014/main" id="{CDC6BE0E-C13C-467C-A6A2-514E7EC48D58}"/>
                </a:ext>
              </a:extLst>
            </p:cNvPr>
            <p:cNvGrpSpPr/>
            <p:nvPr/>
          </p:nvGrpSpPr>
          <p:grpSpPr>
            <a:xfrm>
              <a:off x="5354320" y="3277219"/>
              <a:ext cx="1473200" cy="487680"/>
              <a:chOff x="4958080" y="2794000"/>
              <a:chExt cx="1473200" cy="487680"/>
            </a:xfrm>
          </p:grpSpPr>
          <p:cxnSp>
            <p:nvCxnSpPr>
              <p:cNvPr id="17" name="Прямая соединительная линия 16">
                <a:extLst>
                  <a:ext uri="{FF2B5EF4-FFF2-40B4-BE49-F238E27FC236}">
                    <a16:creationId xmlns:a16="http://schemas.microsoft.com/office/drawing/2014/main" id="{10C7EDE0-1292-4DE2-8F42-B13DD611C7FA}"/>
                  </a:ext>
                </a:extLst>
              </p:cNvPr>
              <p:cNvCxnSpPr/>
              <p:nvPr/>
            </p:nvCxnSpPr>
            <p:spPr>
              <a:xfrm>
                <a:off x="4958080" y="2794000"/>
                <a:ext cx="138176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8" name="Прямая соединительная линия 17">
                <a:extLst>
                  <a:ext uri="{FF2B5EF4-FFF2-40B4-BE49-F238E27FC236}">
                    <a16:creationId xmlns:a16="http://schemas.microsoft.com/office/drawing/2014/main" id="{E822152B-AAD7-4200-8D57-68538D1C044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39360" y="2895600"/>
                <a:ext cx="138176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Прямая соединительная линия 18">
                <a:extLst>
                  <a:ext uri="{FF2B5EF4-FFF2-40B4-BE49-F238E27FC236}">
                    <a16:creationId xmlns:a16="http://schemas.microsoft.com/office/drawing/2014/main" id="{506ECC2A-815F-44B5-8BF7-2DC9CF171D58}"/>
                  </a:ext>
                </a:extLst>
              </p:cNvPr>
              <p:cNvCxnSpPr/>
              <p:nvPr/>
            </p:nvCxnSpPr>
            <p:spPr>
              <a:xfrm>
                <a:off x="4958080" y="2997200"/>
                <a:ext cx="138176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0" name="Прямая соединительная линия 19">
                <a:extLst>
                  <a:ext uri="{FF2B5EF4-FFF2-40B4-BE49-F238E27FC236}">
                    <a16:creationId xmlns:a16="http://schemas.microsoft.com/office/drawing/2014/main" id="{77D41FFD-FAFE-4D30-A8C1-F864BF29C96D}"/>
                  </a:ext>
                </a:extLst>
              </p:cNvPr>
              <p:cNvCxnSpPr/>
              <p:nvPr/>
            </p:nvCxnSpPr>
            <p:spPr>
              <a:xfrm>
                <a:off x="5049520" y="3088640"/>
                <a:ext cx="138176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1" name="Прямая соединительная линия 20">
                <a:extLst>
                  <a:ext uri="{FF2B5EF4-FFF2-40B4-BE49-F238E27FC236}">
                    <a16:creationId xmlns:a16="http://schemas.microsoft.com/office/drawing/2014/main" id="{13004BB7-A059-4944-AA48-FD66659E7CC4}"/>
                  </a:ext>
                </a:extLst>
              </p:cNvPr>
              <p:cNvCxnSpPr/>
              <p:nvPr/>
            </p:nvCxnSpPr>
            <p:spPr>
              <a:xfrm>
                <a:off x="4958080" y="3190240"/>
                <a:ext cx="138176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2" name="Прямая соединительная линия 21">
                <a:extLst>
                  <a:ext uri="{FF2B5EF4-FFF2-40B4-BE49-F238E27FC236}">
                    <a16:creationId xmlns:a16="http://schemas.microsoft.com/office/drawing/2014/main" id="{36B10E26-9EB2-4595-B75C-E664BEF48C79}"/>
                  </a:ext>
                </a:extLst>
              </p:cNvPr>
              <p:cNvCxnSpPr/>
              <p:nvPr/>
            </p:nvCxnSpPr>
            <p:spPr>
              <a:xfrm>
                <a:off x="5049520" y="3281680"/>
                <a:ext cx="1381760" cy="0"/>
              </a:xfrm>
              <a:prstGeom prst="line">
                <a:avLst/>
              </a:prstGeom>
              <a:ln w="19050">
                <a:solidFill>
                  <a:schemeClr val="tx1"/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Группа 26">
              <a:extLst>
                <a:ext uri="{FF2B5EF4-FFF2-40B4-BE49-F238E27FC236}">
                  <a16:creationId xmlns:a16="http://schemas.microsoft.com/office/drawing/2014/main" id="{6BF82A8B-67C3-4F4E-8574-0EB077BFAF15}"/>
                </a:ext>
              </a:extLst>
            </p:cNvPr>
            <p:cNvGrpSpPr/>
            <p:nvPr/>
          </p:nvGrpSpPr>
          <p:grpSpPr>
            <a:xfrm>
              <a:off x="5486400" y="1778000"/>
              <a:ext cx="1209040" cy="690880"/>
              <a:chOff x="5049520" y="1828800"/>
              <a:chExt cx="1209040" cy="690880"/>
            </a:xfrm>
          </p:grpSpPr>
          <p:cxnSp>
            <p:nvCxnSpPr>
              <p:cNvPr id="24" name="Прямая соединительная линия 23">
                <a:extLst>
                  <a:ext uri="{FF2B5EF4-FFF2-40B4-BE49-F238E27FC236}">
                    <a16:creationId xmlns:a16="http://schemas.microsoft.com/office/drawing/2014/main" id="{5802CBE8-D3B4-4E7D-9213-FC5ED5DB85A6}"/>
                  </a:ext>
                </a:extLst>
              </p:cNvPr>
              <p:cNvCxnSpPr/>
              <p:nvPr/>
            </p:nvCxnSpPr>
            <p:spPr>
              <a:xfrm>
                <a:off x="5049520" y="2519680"/>
                <a:ext cx="120904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6" name="Прямая соединительная линия 25">
                <a:extLst>
                  <a:ext uri="{FF2B5EF4-FFF2-40B4-BE49-F238E27FC236}">
                    <a16:creationId xmlns:a16="http://schemas.microsoft.com/office/drawing/2014/main" id="{D2C5126E-4A4C-4FC4-A767-4E7FE497B6D4}"/>
                  </a:ext>
                </a:extLst>
              </p:cNvPr>
              <p:cNvCxnSpPr/>
              <p:nvPr/>
            </p:nvCxnSpPr>
            <p:spPr>
              <a:xfrm flipV="1">
                <a:off x="5628640" y="1828800"/>
                <a:ext cx="0" cy="6908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8" name="Группа 27">
              <a:extLst>
                <a:ext uri="{FF2B5EF4-FFF2-40B4-BE49-F238E27FC236}">
                  <a16:creationId xmlns:a16="http://schemas.microsoft.com/office/drawing/2014/main" id="{84194CDB-D449-43B3-BA83-8B9939B8F5EC}"/>
                </a:ext>
              </a:extLst>
            </p:cNvPr>
            <p:cNvGrpSpPr/>
            <p:nvPr/>
          </p:nvGrpSpPr>
          <p:grpSpPr>
            <a:xfrm rot="10800000">
              <a:off x="5486400" y="3992869"/>
              <a:ext cx="1209040" cy="690880"/>
              <a:chOff x="5049520" y="1828800"/>
              <a:chExt cx="1209040" cy="690880"/>
            </a:xfrm>
          </p:grpSpPr>
          <p:cxnSp>
            <p:nvCxnSpPr>
              <p:cNvPr id="29" name="Прямая соединительная линия 28">
                <a:extLst>
                  <a:ext uri="{FF2B5EF4-FFF2-40B4-BE49-F238E27FC236}">
                    <a16:creationId xmlns:a16="http://schemas.microsoft.com/office/drawing/2014/main" id="{53D508B8-6005-45A2-BDB9-59DDA8B36277}"/>
                  </a:ext>
                </a:extLst>
              </p:cNvPr>
              <p:cNvCxnSpPr/>
              <p:nvPr/>
            </p:nvCxnSpPr>
            <p:spPr>
              <a:xfrm>
                <a:off x="5049520" y="2519680"/>
                <a:ext cx="1209040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Прямая соединительная линия 29">
                <a:extLst>
                  <a:ext uri="{FF2B5EF4-FFF2-40B4-BE49-F238E27FC236}">
                    <a16:creationId xmlns:a16="http://schemas.microsoft.com/office/drawing/2014/main" id="{F3AA18B6-FCD7-45C5-AF2A-038C52B2EB77}"/>
                  </a:ext>
                </a:extLst>
              </p:cNvPr>
              <p:cNvCxnSpPr/>
              <p:nvPr/>
            </p:nvCxnSpPr>
            <p:spPr>
              <a:xfrm flipV="1">
                <a:off x="5628640" y="1828800"/>
                <a:ext cx="0" cy="69088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FB3F8FF2-F3B6-4FFB-BAC9-5CD596A2E072}"/>
                </a:ext>
              </a:extLst>
            </p:cNvPr>
            <p:cNvCxnSpPr/>
            <p:nvPr/>
          </p:nvCxnSpPr>
          <p:spPr>
            <a:xfrm>
              <a:off x="3901440" y="3230875"/>
              <a:ext cx="438912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EC7060B-6061-4A76-A1CC-FB51CB470F55}"/>
                    </a:ext>
                  </a:extLst>
                </p:cNvPr>
                <p:cNvSpPr txBox="1"/>
                <p:nvPr/>
              </p:nvSpPr>
              <p:spPr>
                <a:xfrm>
                  <a:off x="6136640" y="1667311"/>
                  <a:ext cx="29815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ru-RU" sz="2400" dirty="0"/>
                </a:p>
              </p:txBody>
            </p:sp>
          </mc:Choice>
          <mc:Fallback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2EC7060B-6061-4A76-A1CC-FB51CB470F5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36640" y="1667311"/>
                  <a:ext cx="298159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20408" r="-20408" b="-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C57EC5AC-279E-406D-815D-25913E2287D0}"/>
                    </a:ext>
                  </a:extLst>
                </p:cNvPr>
                <p:cNvSpPr txBox="1"/>
                <p:nvPr/>
              </p:nvSpPr>
              <p:spPr>
                <a:xfrm>
                  <a:off x="6194081" y="4393025"/>
                  <a:ext cx="29815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ru-RU" sz="2400" dirty="0"/>
                </a:p>
              </p:txBody>
            </p:sp>
          </mc:Choice>
          <mc:Fallback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C57EC5AC-279E-406D-815D-25913E2287D0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6194081" y="4393025"/>
                  <a:ext cx="298159" cy="369332"/>
                </a:xfrm>
                <a:prstGeom prst="rect">
                  <a:avLst/>
                </a:prstGeom>
                <a:blipFill>
                  <a:blip r:embed="rId5"/>
                  <a:stretch>
                    <a:fillRect l="-4082" r="-612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1484427F-D1FC-456D-A77A-DC8D581EC20E}"/>
                </a:ext>
              </a:extLst>
            </p:cNvPr>
            <p:cNvCxnSpPr/>
            <p:nvPr/>
          </p:nvCxnSpPr>
          <p:spPr>
            <a:xfrm>
              <a:off x="5506718" y="2712720"/>
              <a:ext cx="0" cy="105663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E8D4531C-D80C-454A-85B0-9BFE178E2C3E}"/>
                </a:ext>
              </a:extLst>
            </p:cNvPr>
            <p:cNvSpPr txBox="1"/>
            <p:nvPr/>
          </p:nvSpPr>
          <p:spPr>
            <a:xfrm>
              <a:off x="4795612" y="2581222"/>
              <a:ext cx="54854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ось</a:t>
              </a:r>
            </a:p>
          </p:txBody>
        </p:sp>
        <p:sp>
          <p:nvSpPr>
            <p:cNvPr id="41" name="Прямоугольник 40">
              <a:extLst>
                <a:ext uri="{FF2B5EF4-FFF2-40B4-BE49-F238E27FC236}">
                  <a16:creationId xmlns:a16="http://schemas.microsoft.com/office/drawing/2014/main" id="{CD54C50F-8483-464E-8C93-1555B284A662}"/>
                </a:ext>
              </a:extLst>
            </p:cNvPr>
            <p:cNvSpPr/>
            <p:nvPr/>
          </p:nvSpPr>
          <p:spPr>
            <a:xfrm>
              <a:off x="4196077" y="3025035"/>
              <a:ext cx="432000" cy="43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3" name="Прямая соединительная линия 42">
              <a:extLst>
                <a:ext uri="{FF2B5EF4-FFF2-40B4-BE49-F238E27FC236}">
                  <a16:creationId xmlns:a16="http://schemas.microsoft.com/office/drawing/2014/main" id="{0B62375E-2841-4353-B79F-8246211DD232}"/>
                </a:ext>
              </a:extLst>
            </p:cNvPr>
            <p:cNvCxnSpPr/>
            <p:nvPr/>
          </p:nvCxnSpPr>
          <p:spPr>
            <a:xfrm flipH="1">
              <a:off x="4196077" y="3025035"/>
              <a:ext cx="432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Прямоугольник 45">
              <a:extLst>
                <a:ext uri="{FF2B5EF4-FFF2-40B4-BE49-F238E27FC236}">
                  <a16:creationId xmlns:a16="http://schemas.microsoft.com/office/drawing/2014/main" id="{E3BA3487-0929-47EB-B9A8-A2ED90E73F49}"/>
                </a:ext>
              </a:extLst>
            </p:cNvPr>
            <p:cNvSpPr/>
            <p:nvPr/>
          </p:nvSpPr>
          <p:spPr>
            <a:xfrm>
              <a:off x="7462323" y="3014875"/>
              <a:ext cx="432000" cy="432000"/>
            </a:xfrm>
            <a:prstGeom prst="rect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47" name="Прямая соединительная линия 46">
              <a:extLst>
                <a:ext uri="{FF2B5EF4-FFF2-40B4-BE49-F238E27FC236}">
                  <a16:creationId xmlns:a16="http://schemas.microsoft.com/office/drawing/2014/main" id="{2AF98823-64E5-41B5-9B7A-3A242727AC41}"/>
                </a:ext>
              </a:extLst>
            </p:cNvPr>
            <p:cNvCxnSpPr/>
            <p:nvPr/>
          </p:nvCxnSpPr>
          <p:spPr>
            <a:xfrm flipH="1">
              <a:off x="7462323" y="3014875"/>
              <a:ext cx="432000" cy="432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55947419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C72D0EA-31BA-46C1-B617-D3D8668DFD91}"/>
              </a:ext>
            </a:extLst>
          </p:cNvPr>
          <p:cNvSpPr txBox="1"/>
          <p:nvPr/>
        </p:nvSpPr>
        <p:spPr>
          <a:xfrm>
            <a:off x="1539304" y="701040"/>
            <a:ext cx="911339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Двойное лучепреломление в магнитном поле (Коттон, Мутон, 1907)</a:t>
            </a:r>
          </a:p>
        </p:txBody>
      </p:sp>
      <p:grpSp>
        <p:nvGrpSpPr>
          <p:cNvPr id="48" name="Группа 47">
            <a:extLst>
              <a:ext uri="{FF2B5EF4-FFF2-40B4-BE49-F238E27FC236}">
                <a16:creationId xmlns:a16="http://schemas.microsoft.com/office/drawing/2014/main" id="{526A663F-6B84-42FC-B6CB-D6388779B680}"/>
              </a:ext>
            </a:extLst>
          </p:cNvPr>
          <p:cNvGrpSpPr/>
          <p:nvPr/>
        </p:nvGrpSpPr>
        <p:grpSpPr>
          <a:xfrm>
            <a:off x="3901440" y="1724359"/>
            <a:ext cx="4389120" cy="3010185"/>
            <a:chOff x="3901440" y="1724359"/>
            <a:chExt cx="4389120" cy="3010185"/>
          </a:xfrm>
        </p:grpSpPr>
        <p:grpSp>
          <p:nvGrpSpPr>
            <p:cNvPr id="3" name="Группа 2">
              <a:extLst>
                <a:ext uri="{FF2B5EF4-FFF2-40B4-BE49-F238E27FC236}">
                  <a16:creationId xmlns:a16="http://schemas.microsoft.com/office/drawing/2014/main" id="{871707AE-F8E1-4E78-A204-98ABDF6A70C0}"/>
                </a:ext>
              </a:extLst>
            </p:cNvPr>
            <p:cNvGrpSpPr/>
            <p:nvPr/>
          </p:nvGrpSpPr>
          <p:grpSpPr>
            <a:xfrm>
              <a:off x="3901440" y="2581222"/>
              <a:ext cx="4389120" cy="1289728"/>
              <a:chOff x="3901440" y="2581222"/>
              <a:chExt cx="4389120" cy="1289728"/>
            </a:xfrm>
          </p:grpSpPr>
          <p:sp>
            <p:nvSpPr>
              <p:cNvPr id="4" name="Прямоугольник 3">
                <a:extLst>
                  <a:ext uri="{FF2B5EF4-FFF2-40B4-BE49-F238E27FC236}">
                    <a16:creationId xmlns:a16="http://schemas.microsoft.com/office/drawing/2014/main" id="{6521DB33-293E-44DD-809A-D0E00FAFE04C}"/>
                  </a:ext>
                </a:extLst>
              </p:cNvPr>
              <p:cNvSpPr/>
              <p:nvPr/>
            </p:nvSpPr>
            <p:spPr>
              <a:xfrm>
                <a:off x="5354320" y="2590801"/>
                <a:ext cx="1473200" cy="1280149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prstDash val="solid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grpSp>
            <p:nvGrpSpPr>
              <p:cNvPr id="5" name="Группа 4">
                <a:extLst>
                  <a:ext uri="{FF2B5EF4-FFF2-40B4-BE49-F238E27FC236}">
                    <a16:creationId xmlns:a16="http://schemas.microsoft.com/office/drawing/2014/main" id="{874B7E6E-D3FA-4D3C-8064-3A02E5852913}"/>
                  </a:ext>
                </a:extLst>
              </p:cNvPr>
              <p:cNvGrpSpPr/>
              <p:nvPr/>
            </p:nvGrpSpPr>
            <p:grpSpPr>
              <a:xfrm>
                <a:off x="5354320" y="2712720"/>
                <a:ext cx="1473200" cy="487680"/>
                <a:chOff x="4958080" y="2794000"/>
                <a:chExt cx="1473200" cy="487680"/>
              </a:xfrm>
            </p:grpSpPr>
            <p:cxnSp>
              <p:nvCxnSpPr>
                <p:cNvPr id="28" name="Прямая соединительная линия 27">
                  <a:extLst>
                    <a:ext uri="{FF2B5EF4-FFF2-40B4-BE49-F238E27FC236}">
                      <a16:creationId xmlns:a16="http://schemas.microsoft.com/office/drawing/2014/main" id="{7C8F7926-7EBF-4825-942D-CD05CBC7DB7E}"/>
                    </a:ext>
                  </a:extLst>
                </p:cNvPr>
                <p:cNvCxnSpPr/>
                <p:nvPr/>
              </p:nvCxnSpPr>
              <p:spPr>
                <a:xfrm>
                  <a:off x="4958080" y="2794000"/>
                  <a:ext cx="138176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9" name="Прямая соединительная линия 28">
                  <a:extLst>
                    <a:ext uri="{FF2B5EF4-FFF2-40B4-BE49-F238E27FC236}">
                      <a16:creationId xmlns:a16="http://schemas.microsoft.com/office/drawing/2014/main" id="{C4F1A3DC-8FCF-4BC5-BE3A-0502912275F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39360" y="2895600"/>
                  <a:ext cx="138176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0" name="Прямая соединительная линия 29">
                  <a:extLst>
                    <a:ext uri="{FF2B5EF4-FFF2-40B4-BE49-F238E27FC236}">
                      <a16:creationId xmlns:a16="http://schemas.microsoft.com/office/drawing/2014/main" id="{F0E937DA-0DB4-42B3-AACD-103D22F38F44}"/>
                    </a:ext>
                  </a:extLst>
                </p:cNvPr>
                <p:cNvCxnSpPr/>
                <p:nvPr/>
              </p:nvCxnSpPr>
              <p:spPr>
                <a:xfrm>
                  <a:off x="4958080" y="2997200"/>
                  <a:ext cx="138176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1" name="Прямая соединительная линия 30">
                  <a:extLst>
                    <a:ext uri="{FF2B5EF4-FFF2-40B4-BE49-F238E27FC236}">
                      <a16:creationId xmlns:a16="http://schemas.microsoft.com/office/drawing/2014/main" id="{8454E635-C6B7-4384-A734-F4310EC0771D}"/>
                    </a:ext>
                  </a:extLst>
                </p:cNvPr>
                <p:cNvCxnSpPr/>
                <p:nvPr/>
              </p:nvCxnSpPr>
              <p:spPr>
                <a:xfrm>
                  <a:off x="5049520" y="3088640"/>
                  <a:ext cx="138176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2" name="Прямая соединительная линия 31">
                  <a:extLst>
                    <a:ext uri="{FF2B5EF4-FFF2-40B4-BE49-F238E27FC236}">
                      <a16:creationId xmlns:a16="http://schemas.microsoft.com/office/drawing/2014/main" id="{2DD56183-D808-4811-A867-86527F412B55}"/>
                    </a:ext>
                  </a:extLst>
                </p:cNvPr>
                <p:cNvCxnSpPr/>
                <p:nvPr/>
              </p:nvCxnSpPr>
              <p:spPr>
                <a:xfrm>
                  <a:off x="4958080" y="3190240"/>
                  <a:ext cx="138176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3" name="Прямая соединительная линия 32">
                  <a:extLst>
                    <a:ext uri="{FF2B5EF4-FFF2-40B4-BE49-F238E27FC236}">
                      <a16:creationId xmlns:a16="http://schemas.microsoft.com/office/drawing/2014/main" id="{7D214451-8F23-46E2-B142-9BDC73A15C85}"/>
                    </a:ext>
                  </a:extLst>
                </p:cNvPr>
                <p:cNvCxnSpPr/>
                <p:nvPr/>
              </p:nvCxnSpPr>
              <p:spPr>
                <a:xfrm>
                  <a:off x="5049520" y="3281680"/>
                  <a:ext cx="138176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grpSp>
            <p:nvGrpSpPr>
              <p:cNvPr id="6" name="Группа 5">
                <a:extLst>
                  <a:ext uri="{FF2B5EF4-FFF2-40B4-BE49-F238E27FC236}">
                    <a16:creationId xmlns:a16="http://schemas.microsoft.com/office/drawing/2014/main" id="{3457AF20-C6D6-46BF-9E36-7D466FAD012A}"/>
                  </a:ext>
                </a:extLst>
              </p:cNvPr>
              <p:cNvGrpSpPr/>
              <p:nvPr/>
            </p:nvGrpSpPr>
            <p:grpSpPr>
              <a:xfrm>
                <a:off x="5354320" y="3277219"/>
                <a:ext cx="1473200" cy="487680"/>
                <a:chOff x="4958080" y="2794000"/>
                <a:chExt cx="1473200" cy="487680"/>
              </a:xfrm>
            </p:grpSpPr>
            <p:cxnSp>
              <p:nvCxnSpPr>
                <p:cNvPr id="22" name="Прямая соединительная линия 21">
                  <a:extLst>
                    <a:ext uri="{FF2B5EF4-FFF2-40B4-BE49-F238E27FC236}">
                      <a16:creationId xmlns:a16="http://schemas.microsoft.com/office/drawing/2014/main" id="{D854AC28-97AE-4C26-940B-263E6A688EBC}"/>
                    </a:ext>
                  </a:extLst>
                </p:cNvPr>
                <p:cNvCxnSpPr/>
                <p:nvPr/>
              </p:nvCxnSpPr>
              <p:spPr>
                <a:xfrm>
                  <a:off x="4958080" y="2794000"/>
                  <a:ext cx="138176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Прямая соединительная линия 22">
                  <a:extLst>
                    <a:ext uri="{FF2B5EF4-FFF2-40B4-BE49-F238E27FC236}">
                      <a16:creationId xmlns:a16="http://schemas.microsoft.com/office/drawing/2014/main" id="{EF9D26AC-D872-48D5-9E07-B4F2A188E42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5039360" y="2895600"/>
                  <a:ext cx="138176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Прямая соединительная линия 23">
                  <a:extLst>
                    <a:ext uri="{FF2B5EF4-FFF2-40B4-BE49-F238E27FC236}">
                      <a16:creationId xmlns:a16="http://schemas.microsoft.com/office/drawing/2014/main" id="{26B9E3EA-B9DC-47D7-BD63-B9DE885374E4}"/>
                    </a:ext>
                  </a:extLst>
                </p:cNvPr>
                <p:cNvCxnSpPr/>
                <p:nvPr/>
              </p:nvCxnSpPr>
              <p:spPr>
                <a:xfrm>
                  <a:off x="4958080" y="2997200"/>
                  <a:ext cx="138176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Прямая соединительная линия 24">
                  <a:extLst>
                    <a:ext uri="{FF2B5EF4-FFF2-40B4-BE49-F238E27FC236}">
                      <a16:creationId xmlns:a16="http://schemas.microsoft.com/office/drawing/2014/main" id="{39DB1489-DEA5-4A8A-A2BC-2109B25AD627}"/>
                    </a:ext>
                  </a:extLst>
                </p:cNvPr>
                <p:cNvCxnSpPr/>
                <p:nvPr/>
              </p:nvCxnSpPr>
              <p:spPr>
                <a:xfrm>
                  <a:off x="5049520" y="3088640"/>
                  <a:ext cx="138176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Прямая соединительная линия 25">
                  <a:extLst>
                    <a:ext uri="{FF2B5EF4-FFF2-40B4-BE49-F238E27FC236}">
                      <a16:creationId xmlns:a16="http://schemas.microsoft.com/office/drawing/2014/main" id="{10C6F079-CFDE-4FEC-90B9-93C897BEBA48}"/>
                    </a:ext>
                  </a:extLst>
                </p:cNvPr>
                <p:cNvCxnSpPr/>
                <p:nvPr/>
              </p:nvCxnSpPr>
              <p:spPr>
                <a:xfrm>
                  <a:off x="4958080" y="3190240"/>
                  <a:ext cx="138176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7" name="Прямая соединительная линия 26">
                  <a:extLst>
                    <a:ext uri="{FF2B5EF4-FFF2-40B4-BE49-F238E27FC236}">
                      <a16:creationId xmlns:a16="http://schemas.microsoft.com/office/drawing/2014/main" id="{7C71A04E-7B1C-417B-B99E-66345C961325}"/>
                    </a:ext>
                  </a:extLst>
                </p:cNvPr>
                <p:cNvCxnSpPr/>
                <p:nvPr/>
              </p:nvCxnSpPr>
              <p:spPr>
                <a:xfrm>
                  <a:off x="5049520" y="3281680"/>
                  <a:ext cx="1381760" cy="0"/>
                </a:xfrm>
                <a:prstGeom prst="line">
                  <a:avLst/>
                </a:prstGeom>
                <a:ln w="19050">
                  <a:solidFill>
                    <a:schemeClr val="tx1"/>
                  </a:solidFill>
                  <a:prstDash val="dash"/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9" name="Прямая соединительная линия 8">
                <a:extLst>
                  <a:ext uri="{FF2B5EF4-FFF2-40B4-BE49-F238E27FC236}">
                    <a16:creationId xmlns:a16="http://schemas.microsoft.com/office/drawing/2014/main" id="{4F57D1E7-78BC-4D91-9E52-41F6DE7F220A}"/>
                  </a:ext>
                </a:extLst>
              </p:cNvPr>
              <p:cNvCxnSpPr/>
              <p:nvPr/>
            </p:nvCxnSpPr>
            <p:spPr>
              <a:xfrm>
                <a:off x="3901440" y="3230875"/>
                <a:ext cx="4389120" cy="0"/>
              </a:xfrm>
              <a:prstGeom prst="line">
                <a:avLst/>
              </a:prstGeom>
              <a:ln w="28575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 стрелкой 11">
                <a:extLst>
                  <a:ext uri="{FF2B5EF4-FFF2-40B4-BE49-F238E27FC236}">
                    <a16:creationId xmlns:a16="http://schemas.microsoft.com/office/drawing/2014/main" id="{286E862B-231B-41A0-A64B-C7B191B95043}"/>
                  </a:ext>
                </a:extLst>
              </p:cNvPr>
              <p:cNvCxnSpPr/>
              <p:nvPr/>
            </p:nvCxnSpPr>
            <p:spPr>
              <a:xfrm>
                <a:off x="5506718" y="2712720"/>
                <a:ext cx="0" cy="105663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headEnd type="triangle"/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634AC132-5E2D-4D62-91E2-3205E13A5703}"/>
                  </a:ext>
                </a:extLst>
              </p:cNvPr>
              <p:cNvSpPr txBox="1"/>
              <p:nvPr/>
            </p:nvSpPr>
            <p:spPr>
              <a:xfrm>
                <a:off x="4795612" y="2581222"/>
                <a:ext cx="548548" cy="400110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ось</a:t>
                </a:r>
              </a:p>
            </p:txBody>
          </p:sp>
          <p:sp>
            <p:nvSpPr>
              <p:cNvPr id="14" name="Прямоугольник 13">
                <a:extLst>
                  <a:ext uri="{FF2B5EF4-FFF2-40B4-BE49-F238E27FC236}">
                    <a16:creationId xmlns:a16="http://schemas.microsoft.com/office/drawing/2014/main" id="{3B3FD2DC-E2F2-413B-AB9E-9ED7C501C195}"/>
                  </a:ext>
                </a:extLst>
              </p:cNvPr>
              <p:cNvSpPr/>
              <p:nvPr/>
            </p:nvSpPr>
            <p:spPr>
              <a:xfrm>
                <a:off x="4196077" y="3025035"/>
                <a:ext cx="432000" cy="4320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5" name="Прямая соединительная линия 14">
                <a:extLst>
                  <a:ext uri="{FF2B5EF4-FFF2-40B4-BE49-F238E27FC236}">
                    <a16:creationId xmlns:a16="http://schemas.microsoft.com/office/drawing/2014/main" id="{2060695B-7DEA-446D-AC4A-260CC396DAA7}"/>
                  </a:ext>
                </a:extLst>
              </p:cNvPr>
              <p:cNvCxnSpPr/>
              <p:nvPr/>
            </p:nvCxnSpPr>
            <p:spPr>
              <a:xfrm flipH="1">
                <a:off x="4196077" y="3025035"/>
                <a:ext cx="432000" cy="432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Прямоугольник 15">
                <a:extLst>
                  <a:ext uri="{FF2B5EF4-FFF2-40B4-BE49-F238E27FC236}">
                    <a16:creationId xmlns:a16="http://schemas.microsoft.com/office/drawing/2014/main" id="{92C3E6A7-A328-4B41-A69B-3A285F6EBD0F}"/>
                  </a:ext>
                </a:extLst>
              </p:cNvPr>
              <p:cNvSpPr/>
              <p:nvPr/>
            </p:nvSpPr>
            <p:spPr>
              <a:xfrm>
                <a:off x="7462323" y="3014875"/>
                <a:ext cx="432000" cy="4320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7" name="Прямая соединительная линия 16">
                <a:extLst>
                  <a:ext uri="{FF2B5EF4-FFF2-40B4-BE49-F238E27FC236}">
                    <a16:creationId xmlns:a16="http://schemas.microsoft.com/office/drawing/2014/main" id="{9D84FB9F-D20F-4377-A6AC-6B0514D5D9ED}"/>
                  </a:ext>
                </a:extLst>
              </p:cNvPr>
              <p:cNvCxnSpPr/>
              <p:nvPr/>
            </p:nvCxnSpPr>
            <p:spPr>
              <a:xfrm flipH="1">
                <a:off x="7462323" y="3014875"/>
                <a:ext cx="432000" cy="432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1" name="Группа 40">
              <a:extLst>
                <a:ext uri="{FF2B5EF4-FFF2-40B4-BE49-F238E27FC236}">
                  <a16:creationId xmlns:a16="http://schemas.microsoft.com/office/drawing/2014/main" id="{CD1513E7-C811-4D45-9407-6874C694653A}"/>
                </a:ext>
              </a:extLst>
            </p:cNvPr>
            <p:cNvGrpSpPr/>
            <p:nvPr/>
          </p:nvGrpSpPr>
          <p:grpSpPr>
            <a:xfrm>
              <a:off x="5816600" y="1724359"/>
              <a:ext cx="457200" cy="690880"/>
              <a:chOff x="8686800" y="1645920"/>
              <a:chExt cx="457200" cy="690880"/>
            </a:xfrm>
          </p:grpSpPr>
          <p:sp>
            <p:nvSpPr>
              <p:cNvPr id="34" name="Прямоугольник 33">
                <a:extLst>
                  <a:ext uri="{FF2B5EF4-FFF2-40B4-BE49-F238E27FC236}">
                    <a16:creationId xmlns:a16="http://schemas.microsoft.com/office/drawing/2014/main" id="{19EED291-78CF-41C2-9E5D-520DDC093170}"/>
                  </a:ext>
                </a:extLst>
              </p:cNvPr>
              <p:cNvSpPr/>
              <p:nvPr/>
            </p:nvSpPr>
            <p:spPr>
              <a:xfrm>
                <a:off x="8686800" y="1645920"/>
                <a:ext cx="457200" cy="69088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8" name="Прямая соединительная линия 37">
                <a:extLst>
                  <a:ext uri="{FF2B5EF4-FFF2-40B4-BE49-F238E27FC236}">
                    <a16:creationId xmlns:a16="http://schemas.microsoft.com/office/drawing/2014/main" id="{C8B4646E-727E-43DE-84A4-1C035AAEE0BE}"/>
                  </a:ext>
                </a:extLst>
              </p:cNvPr>
              <p:cNvCxnSpPr>
                <a:stCxn id="34" idx="1"/>
                <a:endCxn id="34" idx="3"/>
              </p:cNvCxnSpPr>
              <p:nvPr/>
            </p:nvCxnSpPr>
            <p:spPr>
              <a:xfrm>
                <a:off x="8686800" y="1991360"/>
                <a:ext cx="457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7A2664A6-273E-47D6-BCFF-A3522858FB8A}"/>
                      </a:ext>
                    </a:extLst>
                  </p:cNvPr>
                  <p:cNvSpPr txBox="1"/>
                  <p:nvPr/>
                </p:nvSpPr>
                <p:spPr>
                  <a:xfrm>
                    <a:off x="8789628" y="2027664"/>
                    <a:ext cx="251543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oMath>
                      </m:oMathPara>
                    </a14:m>
                    <a:endParaRPr lang="ru-RU" sz="2000" dirty="0"/>
                  </a:p>
                </p:txBody>
              </p:sp>
            </mc:Choice>
            <mc:Fallback>
              <p:sp>
                <p:nvSpPr>
                  <p:cNvPr id="39" name="TextBox 38">
                    <a:extLst>
                      <a:ext uri="{FF2B5EF4-FFF2-40B4-BE49-F238E27FC236}">
                        <a16:creationId xmlns:a16="http://schemas.microsoft.com/office/drawing/2014/main" id="{7A2664A6-273E-47D6-BCFF-A3522858FB8A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89628" y="2027664"/>
                    <a:ext cx="251543" cy="307777"/>
                  </a:xfrm>
                  <a:prstGeom prst="rect">
                    <a:avLst/>
                  </a:prstGeom>
                  <a:blipFill>
                    <a:blip r:embed="rId2"/>
                    <a:stretch>
                      <a:fillRect l="-21951" r="-24390" b="-5882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1EF424AB-A445-4CB5-AA61-05A521E8B39B}"/>
                      </a:ext>
                    </a:extLst>
                  </p:cNvPr>
                  <p:cNvSpPr txBox="1"/>
                  <p:nvPr/>
                </p:nvSpPr>
                <p:spPr>
                  <a:xfrm>
                    <a:off x="8815916" y="1682224"/>
                    <a:ext cx="198965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oMath>
                      </m:oMathPara>
                    </a14:m>
                    <a:endParaRPr lang="ru-RU" sz="2000" dirty="0"/>
                  </a:p>
                </p:txBody>
              </p:sp>
            </mc:Choice>
            <mc:Fallback>
              <p:sp>
                <p:nvSpPr>
                  <p:cNvPr id="40" name="TextBox 39">
                    <a:extLst>
                      <a:ext uri="{FF2B5EF4-FFF2-40B4-BE49-F238E27FC236}">
                        <a16:creationId xmlns:a16="http://schemas.microsoft.com/office/drawing/2014/main" id="{1EF424AB-A445-4CB5-AA61-05A521E8B39B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15916" y="1682224"/>
                    <a:ext cx="198965" cy="307777"/>
                  </a:xfrm>
                  <a:prstGeom prst="rect">
                    <a:avLst/>
                  </a:prstGeom>
                  <a:blipFill>
                    <a:blip r:embed="rId3"/>
                    <a:stretch>
                      <a:fillRect l="-27273" r="-27273" b="-6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  <p:grpSp>
          <p:nvGrpSpPr>
            <p:cNvPr id="43" name="Группа 42">
              <a:extLst>
                <a:ext uri="{FF2B5EF4-FFF2-40B4-BE49-F238E27FC236}">
                  <a16:creationId xmlns:a16="http://schemas.microsoft.com/office/drawing/2014/main" id="{DAF2875A-690C-4B1E-AD1E-A996803BDA3F}"/>
                </a:ext>
              </a:extLst>
            </p:cNvPr>
            <p:cNvGrpSpPr/>
            <p:nvPr/>
          </p:nvGrpSpPr>
          <p:grpSpPr>
            <a:xfrm>
              <a:off x="5816600" y="4043664"/>
              <a:ext cx="457200" cy="690880"/>
              <a:chOff x="8686800" y="1645920"/>
              <a:chExt cx="457200" cy="690880"/>
            </a:xfrm>
          </p:grpSpPr>
          <p:sp>
            <p:nvSpPr>
              <p:cNvPr id="44" name="Прямоугольник 43">
                <a:extLst>
                  <a:ext uri="{FF2B5EF4-FFF2-40B4-BE49-F238E27FC236}">
                    <a16:creationId xmlns:a16="http://schemas.microsoft.com/office/drawing/2014/main" id="{A5A56C12-1CB2-4C3B-9B1F-325095105C9B}"/>
                  </a:ext>
                </a:extLst>
              </p:cNvPr>
              <p:cNvSpPr/>
              <p:nvPr/>
            </p:nvSpPr>
            <p:spPr>
              <a:xfrm>
                <a:off x="8686800" y="1645920"/>
                <a:ext cx="457200" cy="69088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5" name="Прямая соединительная линия 44">
                <a:extLst>
                  <a:ext uri="{FF2B5EF4-FFF2-40B4-BE49-F238E27FC236}">
                    <a16:creationId xmlns:a16="http://schemas.microsoft.com/office/drawing/2014/main" id="{2A0C82BA-33FC-4721-B3A1-064DB0FAB516}"/>
                  </a:ext>
                </a:extLst>
              </p:cNvPr>
              <p:cNvCxnSpPr>
                <a:stCxn id="44" idx="1"/>
                <a:endCxn id="44" idx="3"/>
              </p:cNvCxnSpPr>
              <p:nvPr/>
            </p:nvCxnSpPr>
            <p:spPr>
              <a:xfrm>
                <a:off x="8686800" y="1991360"/>
                <a:ext cx="45720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28F5C716-534F-4568-81F6-1DCDD5A73404}"/>
                      </a:ext>
                    </a:extLst>
                  </p:cNvPr>
                  <p:cNvSpPr txBox="1"/>
                  <p:nvPr/>
                </p:nvSpPr>
                <p:spPr>
                  <a:xfrm>
                    <a:off x="8789628" y="2027664"/>
                    <a:ext cx="251543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oMath>
                      </m:oMathPara>
                    </a14:m>
                    <a:endParaRPr lang="ru-RU" sz="2000" dirty="0"/>
                  </a:p>
                </p:txBody>
              </p:sp>
            </mc:Choice>
            <mc:Fallback>
              <p:sp>
                <p:nvSpPr>
                  <p:cNvPr id="46" name="TextBox 45">
                    <a:extLst>
                      <a:ext uri="{FF2B5EF4-FFF2-40B4-BE49-F238E27FC236}">
                        <a16:creationId xmlns:a16="http://schemas.microsoft.com/office/drawing/2014/main" id="{28F5C716-534F-4568-81F6-1DCDD5A73404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789628" y="2027664"/>
                    <a:ext cx="251543" cy="307777"/>
                  </a:xfrm>
                  <a:prstGeom prst="rect">
                    <a:avLst/>
                  </a:prstGeom>
                  <a:blipFill>
                    <a:blip r:embed="rId4"/>
                    <a:stretch>
                      <a:fillRect l="-21951" r="-24390" b="-6000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  <mc:AlternateContent xmlns:mc="http://schemas.openxmlformats.org/markup-compatibility/2006">
            <mc:Choice xmlns:a14="http://schemas.microsoft.com/office/drawing/2010/main" Requires="a14"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E2D768EC-6F55-4561-8CB8-62204D5EF83D}"/>
                      </a:ext>
                    </a:extLst>
                  </p:cNvPr>
                  <p:cNvSpPr txBox="1"/>
                  <p:nvPr/>
                </p:nvSpPr>
                <p:spPr>
                  <a:xfrm>
                    <a:off x="8815916" y="1682224"/>
                    <a:ext cx="198965" cy="307777"/>
                  </a:xfrm>
                  <a:prstGeom prst="rect">
                    <a:avLst/>
                  </a:prstGeom>
                  <a:noFill/>
                </p:spPr>
                <p:txBody>
                  <a:bodyPr wrap="none" lIns="0" tIns="0" rIns="0" bIns="0" rtlCol="0">
                    <a:spAutoFit/>
                  </a:bodyPr>
                  <a:lstStyle/>
                  <a:p>
                    <a14:m>
                      <m:oMathPara xmlns:m="http://schemas.openxmlformats.org/officeDocument/2006/math">
                        <m:oMathParaPr>
                          <m:jc m:val="centerGroup"/>
                        </m:oMathParaPr>
                        <m:oMath xmlns:m="http://schemas.openxmlformats.org/officeDocument/2006/math"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oMath>
                      </m:oMathPara>
                    </a14:m>
                    <a:endParaRPr lang="ru-RU" sz="2000" dirty="0"/>
                  </a:p>
                </p:txBody>
              </p:sp>
            </mc:Choice>
            <mc:Fallback>
              <p:sp>
                <p:nvSpPr>
                  <p:cNvPr id="47" name="TextBox 46">
                    <a:extLst>
                      <a:ext uri="{FF2B5EF4-FFF2-40B4-BE49-F238E27FC236}">
                        <a16:creationId xmlns:a16="http://schemas.microsoft.com/office/drawing/2014/main" id="{E2D768EC-6F55-4561-8CB8-62204D5EF83D}"/>
                      </a:ext>
                    </a:extLst>
                  </p:cNvPr>
                  <p:cNvSpPr txBox="1">
                    <a:spLocks noRot="1" noChangeAspect="1" noMove="1" noResize="1" noEditPoints="1" noAdjustHandles="1" noChangeArrowheads="1" noChangeShapeType="1" noTextEdit="1"/>
                  </p:cNvSpPr>
                  <p:nvPr/>
                </p:nvSpPr>
                <p:spPr>
                  <a:xfrm>
                    <a:off x="8815916" y="1682224"/>
                    <a:ext cx="198965" cy="307777"/>
                  </a:xfrm>
                  <a:prstGeom prst="rect">
                    <a:avLst/>
                  </a:prstGeom>
                  <a:blipFill>
                    <a:blip r:embed="rId5"/>
                    <a:stretch>
                      <a:fillRect l="-27273" r="-27273" b="-5882"/>
                    </a:stretch>
                  </a:blipFill>
                </p:spPr>
                <p:txBody>
                  <a:bodyPr/>
                  <a:lstStyle/>
                  <a:p>
                    <a:r>
                      <a:rPr lang="ru-RU">
                        <a:noFill/>
                      </a:rPr>
                      <a:t> </a:t>
                    </a:r>
                  </a:p>
                </p:txBody>
              </p:sp>
            </mc:Fallback>
          </mc:AlternateContent>
        </p:grp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3B0E1C9-83FA-44A6-B8D7-560725C36576}"/>
                  </a:ext>
                </a:extLst>
              </p:cNvPr>
              <p:cNvSpPr txBox="1"/>
              <p:nvPr/>
            </p:nvSpPr>
            <p:spPr>
              <a:xfrm>
                <a:off x="3482564" y="5451647"/>
                <a:ext cx="557748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 xmlns:m="http://schemas.openxmlformats.org/officeDocument/2006/math">
                    <m:sSub>
                      <m:sSubPr>
                        <m:ctrlPr>
                          <a:rPr lang="ru-RU" sz="24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𝑜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−</m:t>
                    </m:r>
                    <m:sSub>
                      <m:sSubPr>
                        <m:ctrlPr>
                          <a:rPr lang="en-US" sz="24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sz="2400" b="0" i="1" smtClean="0">
                            <a:latin typeface="Cambria Math" panose="02040503050406030204" pitchFamily="18" charset="0"/>
                          </a:rPr>
                          <m:t>𝑒</m:t>
                        </m:r>
                      </m:sub>
                    </m:sSub>
                    <m:r>
                      <a:rPr lang="en-US" sz="24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sSup>
                      <m:sSup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   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Δ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  <m:d>
                      <m:dPr>
                        <m:ctrlP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ru-RU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  <m:r>
                          <a:rPr lang="en-US" sz="2400" i="1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sz="24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i="1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e>
                    </m:d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𝜅</m:t>
                    </m:r>
                    <m:sSup>
                      <m:sSupPr>
                        <m:ctrlPr>
                          <a:rPr lang="en-US" sz="24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𝐵</m:t>
                        </m:r>
                      </m:e>
                      <m:sup>
                        <m:r>
                          <a:rPr lang="en-US" sz="24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𝑙</m:t>
                    </m:r>
                  </m:oMath>
                </a14:m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33B0E1C9-83FA-44A6-B8D7-560725C365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82564" y="5451647"/>
                <a:ext cx="5577489" cy="461665"/>
              </a:xfrm>
              <a:prstGeom prst="rect">
                <a:avLst/>
              </a:prstGeom>
              <a:blipFill>
                <a:blip r:embed="rId6"/>
                <a:stretch>
                  <a:fillRect t="-1052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1878348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777DC2B5-4271-4559-9334-D2ACB49A0E2F}"/>
              </a:ext>
            </a:extLst>
          </p:cNvPr>
          <p:cNvSpPr txBox="1"/>
          <p:nvPr/>
        </p:nvSpPr>
        <p:spPr>
          <a:xfrm>
            <a:off x="2489200" y="619760"/>
            <a:ext cx="696197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Вращение плоскости поляризации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5B8676-B480-42E4-9829-2272DF45E48E}"/>
                  </a:ext>
                </a:extLst>
              </p:cNvPr>
              <p:cNvSpPr txBox="1"/>
              <p:nvPr/>
            </p:nvSpPr>
            <p:spPr>
              <a:xfrm>
                <a:off x="5021751" y="2461988"/>
                <a:ext cx="5051319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В кристаллах  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𝑎𝑙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(Араго, 1811)</a:t>
                </a: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65B8676-B480-42E4-9829-2272DF45E4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751" y="2461988"/>
                <a:ext cx="5051319" cy="461665"/>
              </a:xfrm>
              <a:prstGeom prst="rect">
                <a:avLst/>
              </a:prstGeom>
              <a:blipFill>
                <a:blip r:embed="rId2"/>
                <a:stretch>
                  <a:fillRect l="-1932" t="-10526" r="-966" b="-2894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grpSp>
        <p:nvGrpSpPr>
          <p:cNvPr id="41" name="Группа 40">
            <a:extLst>
              <a:ext uri="{FF2B5EF4-FFF2-40B4-BE49-F238E27FC236}">
                <a16:creationId xmlns:a16="http://schemas.microsoft.com/office/drawing/2014/main" id="{1147ED63-E20A-4525-ACDF-9281A06517A2}"/>
              </a:ext>
            </a:extLst>
          </p:cNvPr>
          <p:cNvGrpSpPr/>
          <p:nvPr/>
        </p:nvGrpSpPr>
        <p:grpSpPr>
          <a:xfrm>
            <a:off x="1483359" y="1930400"/>
            <a:ext cx="2512481" cy="3759200"/>
            <a:chOff x="3200399" y="2092960"/>
            <a:chExt cx="2512481" cy="3759200"/>
          </a:xfrm>
        </p:grpSpPr>
        <p:sp>
          <p:nvSpPr>
            <p:cNvPr id="8" name="Прямоугольник 7">
              <a:extLst>
                <a:ext uri="{FF2B5EF4-FFF2-40B4-BE49-F238E27FC236}">
                  <a16:creationId xmlns:a16="http://schemas.microsoft.com/office/drawing/2014/main" id="{A3FA003B-C3D5-4E11-81B4-7099A6255981}"/>
                </a:ext>
              </a:extLst>
            </p:cNvPr>
            <p:cNvSpPr/>
            <p:nvPr/>
          </p:nvSpPr>
          <p:spPr>
            <a:xfrm>
              <a:off x="3759200" y="3713172"/>
              <a:ext cx="1026160" cy="1000760"/>
            </a:xfrm>
            <a:prstGeom prst="rect">
              <a:avLst/>
            </a:prstGeom>
            <a:solidFill>
              <a:schemeClr val="bg1"/>
            </a:solidFill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2F1CD6B3-31B4-4A00-B4EC-69ACFBAF1FC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3744000" y="3429000"/>
              <a:ext cx="324000" cy="2841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DB4EDE6D-AB6C-4191-B1B7-739AF969C2A9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85360" y="3429000"/>
              <a:ext cx="284480" cy="2841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27128A02-8F17-4065-AFC2-05924409FDF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785360" y="4429760"/>
              <a:ext cx="284480" cy="284172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>
              <a:extLst>
                <a:ext uri="{FF2B5EF4-FFF2-40B4-BE49-F238E27FC236}">
                  <a16:creationId xmlns:a16="http://schemas.microsoft.com/office/drawing/2014/main" id="{DB57811D-3C42-47AE-B530-39A26B7D03F3}"/>
                </a:ext>
              </a:extLst>
            </p:cNvPr>
            <p:cNvCxnSpPr>
              <a:cxnSpLocks/>
            </p:cNvCxnSpPr>
            <p:nvPr/>
          </p:nvCxnSpPr>
          <p:spPr>
            <a:xfrm>
              <a:off x="4068000" y="3429000"/>
              <a:ext cx="100184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61B6053B-A064-4576-9727-3D1494F0F812}"/>
                </a:ext>
              </a:extLst>
            </p:cNvPr>
            <p:cNvCxnSpPr/>
            <p:nvPr/>
          </p:nvCxnSpPr>
          <p:spPr>
            <a:xfrm flipV="1">
              <a:off x="5069840" y="3429000"/>
              <a:ext cx="0" cy="100076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 стрелкой 24">
              <a:extLst>
                <a:ext uri="{FF2B5EF4-FFF2-40B4-BE49-F238E27FC236}">
                  <a16:creationId xmlns:a16="http://schemas.microsoft.com/office/drawing/2014/main" id="{9C810EC5-7524-4361-978B-C7C6874D0F42}"/>
                </a:ext>
              </a:extLst>
            </p:cNvPr>
            <p:cNvCxnSpPr/>
            <p:nvPr/>
          </p:nvCxnSpPr>
          <p:spPr>
            <a:xfrm flipV="1">
              <a:off x="3530258" y="4612486"/>
              <a:ext cx="0" cy="752148"/>
            </a:xfrm>
            <a:prstGeom prst="straightConnector1">
              <a:avLst/>
            </a:prstGeom>
            <a:ln w="28575"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35" name="Группа 34">
              <a:extLst>
                <a:ext uri="{FF2B5EF4-FFF2-40B4-BE49-F238E27FC236}">
                  <a16:creationId xmlns:a16="http://schemas.microsoft.com/office/drawing/2014/main" id="{B2771878-11AF-48F3-885A-E0FB0B7143EF}"/>
                </a:ext>
              </a:extLst>
            </p:cNvPr>
            <p:cNvGrpSpPr/>
            <p:nvPr/>
          </p:nvGrpSpPr>
          <p:grpSpPr>
            <a:xfrm>
              <a:off x="4612640" y="2304000"/>
              <a:ext cx="457200" cy="741680"/>
              <a:chOff x="4785360" y="2214880"/>
              <a:chExt cx="457200" cy="741680"/>
            </a:xfrm>
          </p:grpSpPr>
          <p:cxnSp>
            <p:nvCxnSpPr>
              <p:cNvPr id="27" name="Прямая со стрелкой 26">
                <a:extLst>
                  <a:ext uri="{FF2B5EF4-FFF2-40B4-BE49-F238E27FC236}">
                    <a16:creationId xmlns:a16="http://schemas.microsoft.com/office/drawing/2014/main" id="{4ECE8BFA-5946-4E44-8E9B-A8B379DB4778}"/>
                  </a:ext>
                </a:extLst>
              </p:cNvPr>
              <p:cNvCxnSpPr/>
              <p:nvPr/>
            </p:nvCxnSpPr>
            <p:spPr>
              <a:xfrm flipH="1" flipV="1">
                <a:off x="4785360" y="2336800"/>
                <a:ext cx="457200" cy="619760"/>
              </a:xfrm>
              <a:prstGeom prst="straightConnector1">
                <a:avLst/>
              </a:prstGeom>
              <a:ln w="28575">
                <a:solidFill>
                  <a:schemeClr val="tx1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>
                <a:extLst>
                  <a:ext uri="{FF2B5EF4-FFF2-40B4-BE49-F238E27FC236}">
                    <a16:creationId xmlns:a16="http://schemas.microsoft.com/office/drawing/2014/main" id="{485F3F61-D4D5-4B8D-9AE9-97C0299B7ECB}"/>
                  </a:ext>
                </a:extLst>
              </p:cNvPr>
              <p:cNvCxnSpPr/>
              <p:nvPr/>
            </p:nvCxnSpPr>
            <p:spPr>
              <a:xfrm flipV="1">
                <a:off x="5242560" y="2214880"/>
                <a:ext cx="0" cy="741680"/>
              </a:xfrm>
              <a:prstGeom prst="line">
                <a:avLst/>
              </a:prstGeom>
              <a:ln w="1905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0" name="Дуга 29">
              <a:extLst>
                <a:ext uri="{FF2B5EF4-FFF2-40B4-BE49-F238E27FC236}">
                  <a16:creationId xmlns:a16="http://schemas.microsoft.com/office/drawing/2014/main" id="{8C6F0405-ED67-4E40-81AC-D416840A79A5}"/>
                </a:ext>
              </a:extLst>
            </p:cNvPr>
            <p:cNvSpPr/>
            <p:nvPr/>
          </p:nvSpPr>
          <p:spPr>
            <a:xfrm>
              <a:off x="4612640" y="2558366"/>
              <a:ext cx="914400" cy="914400"/>
            </a:xfrm>
            <a:prstGeom prst="arc">
              <a:avLst>
                <a:gd name="adj1" fmla="val 13996853"/>
                <a:gd name="adj2" fmla="val 16220161"/>
              </a:avLst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2" name="Прямая соединительная линия 31">
              <a:extLst>
                <a:ext uri="{FF2B5EF4-FFF2-40B4-BE49-F238E27FC236}">
                  <a16:creationId xmlns:a16="http://schemas.microsoft.com/office/drawing/2014/main" id="{69372425-8B5A-4926-84D1-6585A7E46E1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200400" y="4213552"/>
              <a:ext cx="1071880" cy="163860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Прямая соединительная линия 36">
              <a:extLst>
                <a:ext uri="{FF2B5EF4-FFF2-40B4-BE49-F238E27FC236}">
                  <a16:creationId xmlns:a16="http://schemas.microsoft.com/office/drawing/2014/main" id="{E3B46892-A74E-4D5A-88CE-DEA9BEBB7F7F}"/>
                </a:ext>
              </a:extLst>
            </p:cNvPr>
            <p:cNvCxnSpPr/>
            <p:nvPr/>
          </p:nvCxnSpPr>
          <p:spPr>
            <a:xfrm flipH="1">
              <a:off x="4812880" y="2092960"/>
              <a:ext cx="900000" cy="133604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B68881FE-EAE2-4A40-A042-3020554BA8C5}"/>
                    </a:ext>
                  </a:extLst>
                </p:cNvPr>
                <p:cNvSpPr txBox="1"/>
                <p:nvPr/>
              </p:nvSpPr>
              <p:spPr>
                <a:xfrm>
                  <a:off x="4754789" y="2226461"/>
                  <a:ext cx="236347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00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𝜑</m:t>
                        </m:r>
                      </m:oMath>
                    </m:oMathPara>
                  </a14:m>
                  <a:endParaRPr lang="ru-RU" sz="2000" dirty="0"/>
                </a:p>
              </p:txBody>
            </p:sp>
          </mc:Choice>
          <mc:Fallback>
            <p:sp>
              <p:nvSpPr>
                <p:cNvPr id="38" name="TextBox 37">
                  <a:extLst>
                    <a:ext uri="{FF2B5EF4-FFF2-40B4-BE49-F238E27FC236}">
                      <a16:creationId xmlns:a16="http://schemas.microsoft.com/office/drawing/2014/main" id="{B68881FE-EAE2-4A40-A042-3020554BA8C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754789" y="2226461"/>
                  <a:ext cx="236347" cy="307777"/>
                </a:xfrm>
                <a:prstGeom prst="rect">
                  <a:avLst/>
                </a:prstGeom>
                <a:blipFill>
                  <a:blip r:embed="rId3"/>
                  <a:stretch>
                    <a:fillRect l="-25641" r="-23077" b="-26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64B316F-A184-4BA7-ABE3-5BF0AC88107E}"/>
                    </a:ext>
                  </a:extLst>
                </p:cNvPr>
                <p:cNvSpPr txBox="1"/>
                <p:nvPr/>
              </p:nvSpPr>
              <p:spPr>
                <a:xfrm>
                  <a:off x="4315633" y="2349571"/>
                  <a:ext cx="22602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oMath>
                    </m:oMathPara>
                  </a14:m>
                  <a:endParaRPr lang="ru-RU" sz="2000" b="1" dirty="0"/>
                </a:p>
              </p:txBody>
            </p:sp>
          </mc:Choice>
          <mc:Fallback>
            <p:sp>
              <p:nvSpPr>
                <p:cNvPr id="39" name="TextBox 38">
                  <a:extLst>
                    <a:ext uri="{FF2B5EF4-FFF2-40B4-BE49-F238E27FC236}">
                      <a16:creationId xmlns:a16="http://schemas.microsoft.com/office/drawing/2014/main" id="{E64B316F-A184-4BA7-ABE3-5BF0AC88107E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315633" y="2349571"/>
                  <a:ext cx="226024" cy="307777"/>
                </a:xfrm>
                <a:prstGeom prst="rect">
                  <a:avLst/>
                </a:prstGeom>
                <a:blipFill>
                  <a:blip r:embed="rId4"/>
                  <a:stretch>
                    <a:fillRect l="-24324" r="-29730" b="-6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CF3FE29B-3824-46EE-BC4D-41B4B5FD3A84}"/>
                    </a:ext>
                  </a:extLst>
                </p:cNvPr>
                <p:cNvSpPr txBox="1"/>
                <p:nvPr/>
              </p:nvSpPr>
              <p:spPr>
                <a:xfrm>
                  <a:off x="3200399" y="4571846"/>
                  <a:ext cx="226024" cy="30777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sz="2000" b="1" i="1" smtClean="0">
                            <a:latin typeface="Cambria Math" panose="02040503050406030204" pitchFamily="18" charset="0"/>
                          </a:rPr>
                          <m:t>𝑬</m:t>
                        </m:r>
                      </m:oMath>
                    </m:oMathPara>
                  </a14:m>
                  <a:endParaRPr lang="ru-RU" sz="2000" b="1" dirty="0"/>
                </a:p>
              </p:txBody>
            </p:sp>
          </mc:Choice>
          <mc:Fallback>
            <p:sp>
              <p:nvSpPr>
                <p:cNvPr id="40" name="TextBox 39">
                  <a:extLst>
                    <a:ext uri="{FF2B5EF4-FFF2-40B4-BE49-F238E27FC236}">
                      <a16:creationId xmlns:a16="http://schemas.microsoft.com/office/drawing/2014/main" id="{CF3FE29B-3824-46EE-BC4D-41B4B5FD3A8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200399" y="4571846"/>
                  <a:ext cx="226024" cy="307777"/>
                </a:xfrm>
                <a:prstGeom prst="rect">
                  <a:avLst/>
                </a:prstGeom>
                <a:blipFill>
                  <a:blip r:embed="rId5"/>
                  <a:stretch>
                    <a:fillRect l="-24324" r="-29730" b="-588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EC995C7-8867-4F21-8060-B833F29E3301}"/>
                  </a:ext>
                </a:extLst>
              </p:cNvPr>
              <p:cNvSpPr txBox="1"/>
              <p:nvPr/>
            </p:nvSpPr>
            <p:spPr>
              <a:xfrm>
                <a:off x="5021751" y="3469498"/>
                <a:ext cx="6006196" cy="830997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sz="2400" dirty="0">
                    <a:latin typeface="Times New Roman" panose="02020603050405020304" pitchFamily="18" charset="0"/>
                    <a:ea typeface="Cambria Math" panose="02040503050406030204" pitchFamily="18" charset="0"/>
                    <a:cs typeface="Times New Roman" panose="02020603050405020304" pitchFamily="18" charset="0"/>
                  </a:rPr>
                  <a:t>В растворах   </a:t>
                </a:r>
                <a14:m>
                  <m:oMath xmlns:m="http://schemas.openxmlformats.org/officeDocument/2006/math">
                    <m:r>
                      <a:rPr lang="ru-RU" sz="24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𝜑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sz="24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𝑎𝑐𝑙</m:t>
                    </m:r>
                  </m:oMath>
                </a14:m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en-US" sz="2400" b="0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𝑐</m:t>
                    </m:r>
                  </m:oMath>
                </a14:m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концентрация</a:t>
                </a:r>
              </a:p>
              <a:p>
                <a:r>
                  <a:rPr lang="ru-RU" sz="24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оптически активного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вещества</a:t>
                </a:r>
                <a:r>
                  <a:rPr lang="en-US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 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(</a:t>
                </a:r>
                <a:r>
                  <a:rPr lang="ru-RU" sz="2400" dirty="0" err="1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Био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, 1831)</a:t>
                </a:r>
              </a:p>
            </p:txBody>
          </p:sp>
        </mc:Choice>
        <mc:Fallback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6EC995C7-8867-4F21-8060-B833F29E33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021751" y="3469498"/>
                <a:ext cx="6006196" cy="830997"/>
              </a:xfrm>
              <a:prstGeom prst="rect">
                <a:avLst/>
              </a:prstGeom>
              <a:blipFill>
                <a:blip r:embed="rId6"/>
                <a:stretch>
                  <a:fillRect l="-1624" t="-5882" b="-1617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737992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15543D4-A258-4D12-8196-B8BF340ED05A}"/>
              </a:ext>
            </a:extLst>
          </p:cNvPr>
          <p:cNvSpPr txBox="1"/>
          <p:nvPr/>
        </p:nvSpPr>
        <p:spPr>
          <a:xfrm>
            <a:off x="1846343" y="436880"/>
            <a:ext cx="8499314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Теория вращения плоскости поляризации</a:t>
            </a:r>
          </a:p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(Френель, 1817)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E3A00CD-1B32-48F1-B9B1-22C9CFEFFDE5}"/>
              </a:ext>
            </a:extLst>
          </p:cNvPr>
          <p:cNvSpPr txBox="1"/>
          <p:nvPr/>
        </p:nvSpPr>
        <p:spPr>
          <a:xfrm>
            <a:off x="1259840" y="5365879"/>
            <a:ext cx="370229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Двойное лучепреломление</a:t>
            </a:r>
          </a:p>
        </p:txBody>
      </p: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6CA9F7C7-803F-4B01-A498-EBC6E165D71B}"/>
              </a:ext>
            </a:extLst>
          </p:cNvPr>
          <p:cNvGrpSpPr/>
          <p:nvPr/>
        </p:nvGrpSpPr>
        <p:grpSpPr>
          <a:xfrm>
            <a:off x="1412240" y="2949664"/>
            <a:ext cx="3200400" cy="1459776"/>
            <a:chOff x="1391920" y="3102064"/>
            <a:chExt cx="3200400" cy="1459776"/>
          </a:xfrm>
        </p:grpSpPr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63799CC-58D9-4486-B7E3-62ABE12393C6}"/>
                    </a:ext>
                  </a:extLst>
                </p:cNvPr>
                <p:cNvSpPr txBox="1"/>
                <p:nvPr/>
              </p:nvSpPr>
              <p:spPr>
                <a:xfrm>
                  <a:off x="1542633" y="3125648"/>
                  <a:ext cx="396006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𝑜</m:t>
                            </m:r>
                          </m:sub>
                        </m:sSub>
                      </m:oMath>
                    </m:oMathPara>
                  </a14:m>
                  <a:endParaRPr lang="ru-RU" sz="2400" dirty="0"/>
                </a:p>
              </p:txBody>
            </p:sp>
          </mc:Choice>
          <mc:Fallback>
            <p:sp>
              <p:nvSpPr>
                <p:cNvPr id="10" name="TextBox 9">
                  <a:extLst>
                    <a:ext uri="{FF2B5EF4-FFF2-40B4-BE49-F238E27FC236}">
                      <a16:creationId xmlns:a16="http://schemas.microsoft.com/office/drawing/2014/main" id="{763799CC-58D9-4486-B7E3-62ABE12393C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542633" y="3125648"/>
                  <a:ext cx="396006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9231" r="-3077" b="-10000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7F2DC39-E978-4AEA-A9DB-04AC98DC46D7}"/>
                    </a:ext>
                  </a:extLst>
                </p:cNvPr>
                <p:cNvSpPr txBox="1"/>
                <p:nvPr/>
              </p:nvSpPr>
              <p:spPr>
                <a:xfrm>
                  <a:off x="4092793" y="3244334"/>
                  <a:ext cx="386644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𝑒</m:t>
                            </m:r>
                          </m:sub>
                        </m:sSub>
                      </m:oMath>
                    </m:oMathPara>
                  </a14:m>
                  <a:endParaRPr lang="ru-RU" sz="2400" dirty="0"/>
                </a:p>
              </p:txBody>
            </p:sp>
          </mc:Choice>
          <mc:Fallback>
            <p:sp>
              <p:nvSpPr>
                <p:cNvPr id="11" name="TextBox 10">
                  <a:extLst>
                    <a:ext uri="{FF2B5EF4-FFF2-40B4-BE49-F238E27FC236}">
                      <a16:creationId xmlns:a16="http://schemas.microsoft.com/office/drawing/2014/main" id="{07F2DC39-E978-4AEA-A9DB-04AC98DC46D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92793" y="3244334"/>
                  <a:ext cx="386644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1111" r="-1587" b="-983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6E11F056-95CF-493D-BD78-D7026EFB8165}"/>
                </a:ext>
              </a:extLst>
            </p:cNvPr>
            <p:cNvCxnSpPr/>
            <p:nvPr/>
          </p:nvCxnSpPr>
          <p:spPr>
            <a:xfrm>
              <a:off x="3090668" y="3769360"/>
              <a:ext cx="1501652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03D14FDD-E620-430B-93D3-F9E72D62F9C9}"/>
                </a:ext>
              </a:extLst>
            </p:cNvPr>
            <p:cNvCxnSpPr/>
            <p:nvPr/>
          </p:nvCxnSpPr>
          <p:spPr>
            <a:xfrm>
              <a:off x="1391920" y="3102064"/>
              <a:ext cx="0" cy="1459776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 стрелкой 17">
              <a:extLst>
                <a:ext uri="{FF2B5EF4-FFF2-40B4-BE49-F238E27FC236}">
                  <a16:creationId xmlns:a16="http://schemas.microsoft.com/office/drawing/2014/main" id="{E27F1916-5409-4E2B-9DFD-C18EC964652A}"/>
                </a:ext>
              </a:extLst>
            </p:cNvPr>
            <p:cNvCxnSpPr/>
            <p:nvPr/>
          </p:nvCxnSpPr>
          <p:spPr>
            <a:xfrm>
              <a:off x="3332480" y="3769360"/>
              <a:ext cx="1025037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 стрелкой 19">
              <a:extLst>
                <a:ext uri="{FF2B5EF4-FFF2-40B4-BE49-F238E27FC236}">
                  <a16:creationId xmlns:a16="http://schemas.microsoft.com/office/drawing/2014/main" id="{94AEFEE2-52BA-49A1-B039-25C94B93F643}"/>
                </a:ext>
              </a:extLst>
            </p:cNvPr>
            <p:cNvCxnSpPr>
              <a:cxnSpLocks/>
            </p:cNvCxnSpPr>
            <p:nvPr/>
          </p:nvCxnSpPr>
          <p:spPr>
            <a:xfrm>
              <a:off x="1391920" y="3286730"/>
              <a:ext cx="0" cy="1102390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EBE78612-6C92-40EC-B784-C2B24EF69C08}"/>
              </a:ext>
            </a:extLst>
          </p:cNvPr>
          <p:cNvGrpSpPr/>
          <p:nvPr/>
        </p:nvGrpSpPr>
        <p:grpSpPr>
          <a:xfrm>
            <a:off x="6502853" y="2507238"/>
            <a:ext cx="4647804" cy="2219444"/>
            <a:chOff x="6502853" y="3030636"/>
            <a:chExt cx="4647804" cy="2219444"/>
          </a:xfrm>
        </p:grpSpPr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8A6A3F92-0B37-4C89-8C58-55071AC57B8C}"/>
                </a:ext>
              </a:extLst>
            </p:cNvPr>
            <p:cNvSpPr/>
            <p:nvPr/>
          </p:nvSpPr>
          <p:spPr>
            <a:xfrm>
              <a:off x="6624320" y="3157914"/>
              <a:ext cx="1440000" cy="14400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4" name="Овал 23">
              <a:extLst>
                <a:ext uri="{FF2B5EF4-FFF2-40B4-BE49-F238E27FC236}">
                  <a16:creationId xmlns:a16="http://schemas.microsoft.com/office/drawing/2014/main" id="{7D3B2E5D-4301-490B-B823-923B9207E04D}"/>
                </a:ext>
              </a:extLst>
            </p:cNvPr>
            <p:cNvSpPr/>
            <p:nvPr/>
          </p:nvSpPr>
          <p:spPr>
            <a:xfrm>
              <a:off x="9360080" y="3157914"/>
              <a:ext cx="1440000" cy="14400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30" name="Прямая со стрелкой 29">
              <a:extLst>
                <a:ext uri="{FF2B5EF4-FFF2-40B4-BE49-F238E27FC236}">
                  <a16:creationId xmlns:a16="http://schemas.microsoft.com/office/drawing/2014/main" id="{7A8C7811-91FC-4467-910E-386EEF428BB3}"/>
                </a:ext>
              </a:extLst>
            </p:cNvPr>
            <p:cNvCxnSpPr/>
            <p:nvPr/>
          </p:nvCxnSpPr>
          <p:spPr>
            <a:xfrm>
              <a:off x="7263040" y="3157913"/>
              <a:ext cx="1080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Прямая со стрелкой 30">
              <a:extLst>
                <a:ext uri="{FF2B5EF4-FFF2-40B4-BE49-F238E27FC236}">
                  <a16:creationId xmlns:a16="http://schemas.microsoft.com/office/drawing/2014/main" id="{448D3421-1962-41E3-93D5-549CAA10FF02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9972080" y="3157914"/>
              <a:ext cx="108000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30395F28-D5C9-4A63-AD64-2376591C6408}"/>
                    </a:ext>
                  </a:extLst>
                </p:cNvPr>
                <p:cNvSpPr txBox="1"/>
                <p:nvPr/>
              </p:nvSpPr>
              <p:spPr>
                <a:xfrm>
                  <a:off x="7970480" y="3056036"/>
                  <a:ext cx="409407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𝑑</m:t>
                            </m:r>
                          </m:sub>
                        </m:sSub>
                      </m:oMath>
                    </m:oMathPara>
                  </a14:m>
                  <a:endParaRPr lang="ru-RU" sz="2400" dirty="0"/>
                </a:p>
              </p:txBody>
            </p:sp>
          </mc:Choice>
          <mc:Fallback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30395F28-D5C9-4A63-AD64-2376591C6408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970480" y="3056036"/>
                  <a:ext cx="409407" cy="369332"/>
                </a:xfrm>
                <a:prstGeom prst="rect">
                  <a:avLst/>
                </a:prstGeom>
                <a:blipFill>
                  <a:blip r:embed="rId4"/>
                  <a:stretch>
                    <a:fillRect l="-8824" r="-5882" b="-14754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0CC10B95-6476-4AEF-876A-2894BCE14CE6}"/>
                    </a:ext>
                  </a:extLst>
                </p:cNvPr>
                <p:cNvSpPr txBox="1"/>
                <p:nvPr/>
              </p:nvSpPr>
              <p:spPr>
                <a:xfrm>
                  <a:off x="10752856" y="3030636"/>
                  <a:ext cx="397801" cy="399405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ru-RU" sz="24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e>
                          <m:sub>
                            <m:r>
                              <a:rPr lang="en-US" sz="2400" b="0" i="1" smtClean="0">
                                <a:latin typeface="Cambria Math" panose="02040503050406030204" pitchFamily="18" charset="0"/>
                              </a:rPr>
                              <m:t>𝑔</m:t>
                            </m:r>
                          </m:sub>
                        </m:sSub>
                      </m:oMath>
                    </m:oMathPara>
                  </a14:m>
                  <a:endParaRPr lang="ru-RU" sz="2400" dirty="0"/>
                </a:p>
              </p:txBody>
            </p:sp>
          </mc:Choice>
          <mc:Fallback>
            <p:sp>
              <p:nvSpPr>
                <p:cNvPr id="34" name="TextBox 33">
                  <a:extLst>
                    <a:ext uri="{FF2B5EF4-FFF2-40B4-BE49-F238E27FC236}">
                      <a16:creationId xmlns:a16="http://schemas.microsoft.com/office/drawing/2014/main" id="{0CC10B95-6476-4AEF-876A-2894BCE14CE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52856" y="3030636"/>
                  <a:ext cx="397801" cy="399405"/>
                </a:xfrm>
                <a:prstGeom prst="rect">
                  <a:avLst/>
                </a:prstGeom>
                <a:blipFill>
                  <a:blip r:embed="rId5"/>
                  <a:stretch>
                    <a:fillRect l="-10769" r="-7692" b="-2121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431F41F3-94BC-4B01-8D72-E90E0553ACAC}"/>
                </a:ext>
              </a:extLst>
            </p:cNvPr>
            <p:cNvSpPr txBox="1"/>
            <p:nvPr/>
          </p:nvSpPr>
          <p:spPr>
            <a:xfrm>
              <a:off x="6502853" y="4849970"/>
              <a:ext cx="173637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d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roit – 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правый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A5B87C52-6AA8-4D2D-ACC0-C7A903CA3CCC}"/>
                </a:ext>
              </a:extLst>
            </p:cNvPr>
            <p:cNvSpPr txBox="1"/>
            <p:nvPr/>
          </p:nvSpPr>
          <p:spPr>
            <a:xfrm>
              <a:off x="9158994" y="4837985"/>
              <a:ext cx="18421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g</a:t>
              </a:r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auche –</a:t>
              </a:r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 левый</a:t>
              </a:r>
            </a:p>
          </p:txBody>
        </p:sp>
      </p:grpSp>
      <p:sp>
        <p:nvSpPr>
          <p:cNvPr id="37" name="TextBox 36">
            <a:extLst>
              <a:ext uri="{FF2B5EF4-FFF2-40B4-BE49-F238E27FC236}">
                <a16:creationId xmlns:a16="http://schemas.microsoft.com/office/drawing/2014/main" id="{215E19E5-A68F-45A8-9DFC-43995AE79CBB}"/>
              </a:ext>
            </a:extLst>
          </p:cNvPr>
          <p:cNvSpPr txBox="1"/>
          <p:nvPr/>
        </p:nvSpPr>
        <p:spPr>
          <a:xfrm>
            <a:off x="6512692" y="5402499"/>
            <a:ext cx="470404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Вращение плоскости поляризации</a:t>
            </a:r>
          </a:p>
        </p:txBody>
      </p:sp>
    </p:spTree>
    <p:extLst>
      <p:ext uri="{BB962C8B-B14F-4D97-AF65-F5344CB8AC3E}">
        <p14:creationId xmlns:p14="http://schemas.microsoft.com/office/powerpoint/2010/main" val="3145759039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6658BC0-EAE3-483A-81CF-58622E6F608B}"/>
                  </a:ext>
                </a:extLst>
              </p:cNvPr>
              <p:cNvSpPr txBox="1"/>
              <p:nvPr/>
            </p:nvSpPr>
            <p:spPr>
              <a:xfrm>
                <a:off x="863276" y="605130"/>
                <a:ext cx="2270481" cy="165539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входе</a:t>
                </a: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00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𝐴</m:t>
                    </m:r>
                    <m:func>
                      <m:func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r>
                          <m:rPr>
                            <m:sty m:val="p"/>
                          </m:rPr>
                          <a:rPr lang="en-US" sz="2000" b="0" i="0" smtClean="0">
                            <a:latin typeface="Cambria Math" panose="02040503050406030204" pitchFamily="18" charset="0"/>
                          </a:rPr>
                          <m:t>cos</m:t>
                        </m:r>
                      </m:fName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𝜔</m:t>
                        </m:r>
                        <m:r>
                          <a:rPr lang="en-US" sz="2000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𝑡</m:t>
                        </m:r>
                      </m:e>
                    </m:func>
                  </m:oMath>
                </a14:m>
                <a:endParaRPr lang="en-US" sz="2000" dirty="0"/>
              </a:p>
              <a:p>
                <a:endParaRPr lang="en-US" sz="2000" dirty="0"/>
              </a:p>
              <a:p>
                <a:r>
                  <a:rPr lang="ru-RU" sz="2000" b="0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ru-RU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𝐸</m:t>
                        </m:r>
                      </m:e>
                      <m:sub>
                        <m:r>
                          <a:rPr lang="en-US" sz="2000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sub>
                    </m:sSub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0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endParaRPr lang="ru-RU" sz="2000" dirty="0"/>
              </a:p>
            </p:txBody>
          </p:sp>
        </mc:Choice>
        <mc:Fallback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D6658BC0-EAE3-483A-81CF-58622E6F608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276" y="605130"/>
                <a:ext cx="2270481" cy="1655390"/>
              </a:xfrm>
              <a:prstGeom prst="rect">
                <a:avLst/>
              </a:prstGeom>
              <a:blipFill>
                <a:blip r:embed="rId2"/>
                <a:stretch>
                  <a:fillRect l="-2957" t="-1838" b="-735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8230553-311F-45EA-8E30-9C07F4C34942}"/>
                  </a:ext>
                </a:extLst>
              </p:cNvPr>
              <p:cNvSpPr txBox="1"/>
              <p:nvPr/>
            </p:nvSpPr>
            <p:spPr>
              <a:xfrm>
                <a:off x="863276" y="3820913"/>
                <a:ext cx="4064324" cy="2168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Разложение на круговые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</m:e>
                      </m:func>
                    </m:oMath>
                  </m:oMathPara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18230553-311F-45EA-8E30-9C07F4C349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63276" y="3820913"/>
                <a:ext cx="4064324" cy="2168029"/>
              </a:xfrm>
              <a:prstGeom prst="rect">
                <a:avLst/>
              </a:prstGeom>
              <a:blipFill>
                <a:blip r:embed="rId3"/>
                <a:stretch>
                  <a:fillRect l="-1652" t="-169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C1296E-56C4-4695-B29D-D392436C57D1}"/>
                  </a:ext>
                </a:extLst>
              </p:cNvPr>
              <p:cNvSpPr txBox="1"/>
              <p:nvPr/>
            </p:nvSpPr>
            <p:spPr>
              <a:xfrm>
                <a:off x="5754976" y="605130"/>
                <a:ext cx="5573748" cy="216802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На выходе</a:t>
                </a:r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2000" i="1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ru-RU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ru-RU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𝑔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−</m:t>
                      </m:r>
                      <m:f>
                        <m:f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𝐴</m:t>
                          </m:r>
                        </m:num>
                        <m:den>
                          <m: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2</m:t>
                          </m:r>
                        </m:den>
                      </m:f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r>
                            <a:rPr lang="ru-RU" sz="2000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𝜔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𝑡</m:t>
                          </m:r>
                          <m:r>
                            <a:rPr lang="ru-RU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sSub>
                            <m:sSubPr>
                              <m:ctrlPr>
                                <a:rPr lang="ru-RU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𝑛</m:t>
                              </m:r>
                            </m:e>
                            <m:sub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𝑑</m:t>
                              </m:r>
                            </m:sub>
                          </m:sSub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𝑙</m:t>
                          </m:r>
                          <m:r>
                            <a:rPr lang="en-US" sz="2000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)</m:t>
                          </m:r>
                        </m:e>
                      </m:func>
                    </m:oMath>
                  </m:oMathPara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C9C1296E-56C4-4695-B29D-D392436C57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976" y="605130"/>
                <a:ext cx="5573748" cy="2168029"/>
              </a:xfrm>
              <a:prstGeom prst="rect">
                <a:avLst/>
              </a:prstGeom>
              <a:blipFill>
                <a:blip r:embed="rId4"/>
                <a:stretch>
                  <a:fillRect l="-1094" t="-1404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7DF2EA-BBAA-40BA-B103-24CD9EE389B4}"/>
                  </a:ext>
                </a:extLst>
              </p:cNvPr>
              <p:cNvSpPr txBox="1"/>
              <p:nvPr/>
            </p:nvSpPr>
            <p:spPr>
              <a:xfrm>
                <a:off x="5754976" y="3820913"/>
                <a:ext cx="5252720" cy="231781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Свертка в линейную, повернутую на </a:t>
                </a:r>
                <a14:m>
                  <m:oMath xmlns:m="http://schemas.openxmlformats.org/officeDocument/2006/math">
                    <m:d>
                      <m:dPr>
                        <m:ctrlPr>
                          <a:rPr lang="en-US" sz="20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f>
                          <m:fPr>
                            <m:ctrlPr>
                              <a:rPr lang="en-US" sz="2000" i="1">
                                <a:latin typeface="Cambria Math" panose="02040503050406030204" pitchFamily="18" charset="0"/>
                              </a:rPr>
                            </m:ctrlPr>
                          </m:fPr>
                          <m:num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𝑔</m:t>
                                </m:r>
                              </m:sub>
                            </m:sSub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sz="20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e>
                              <m:sub>
                                <m:r>
                                  <a:rPr lang="en-US" sz="2000" i="1">
                                    <a:latin typeface="Cambria Math" panose="02040503050406030204" pitchFamily="18" charset="0"/>
                                  </a:rPr>
                                  <m:t>𝑑</m:t>
                                </m:r>
                              </m:sub>
                            </m:sSub>
                          </m:num>
                          <m:den>
                            <m:r>
                              <a:rPr lang="en-US" sz="20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den>
                        </m:f>
                        <m:r>
                          <a:rPr lang="en-US" sz="2000" i="1">
                            <a:latin typeface="Cambria Math" panose="02040503050406030204" pitchFamily="18" charset="0"/>
                          </a:rPr>
                          <m:t>𝑙</m:t>
                        </m:r>
                      </m:e>
                    </m:d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000" i="1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u-RU" sz="20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𝐸</m:t>
                          </m:r>
                        </m:e>
                        <m:sub>
                          <m:r>
                            <a:rPr lang="en-US" sz="2000" b="0" i="1" smtClean="0">
                              <a:latin typeface="Cambria Math" panose="02040503050406030204" pitchFamily="18" charset="0"/>
                            </a:rPr>
                            <m:t>𝑦</m:t>
                          </m:r>
                        </m:sub>
                      </m:sSub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en-US" sz="2000" b="0" i="1" smtClean="0">
                          <a:latin typeface="Cambria Math" panose="02040503050406030204" pitchFamily="18" charset="0"/>
                        </a:rPr>
                        <m:t>𝐴</m:t>
                      </m:r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</a:rPr>
                            <m:t>sin</m:t>
                          </m:r>
                        </m:fName>
                        <m:e>
                          <m:d>
                            <m:dPr>
                              <m:ctrlPr>
                                <a:rPr lang="en-US" sz="2000" i="1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 i="1"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000" i="1">
                                  <a:latin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e>
                      </m:func>
                      <m:func>
                        <m:funcPr>
                          <m:ctrlPr>
                            <a:rPr lang="en-US" sz="20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funcPr>
                        <m:fName>
                          <m:r>
                            <m:rPr>
                              <m:sty m:val="p"/>
                            </m:rPr>
                            <a:rPr lang="en-US" sz="2000" b="0" i="0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cos</m:t>
                          </m:r>
                        </m:fName>
                        <m:e>
                          <m:d>
                            <m:dPr>
                              <m:ctrlP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𝜔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𝑡</m:t>
                              </m:r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+</m:t>
                              </m:r>
                              <m:f>
                                <m:fPr>
                                  <m:ctrlP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𝑔</m:t>
                                      </m:r>
                                    </m:sub>
                                  </m:sSub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</a:rPr>
                                    <m:t>+</m:t>
                                  </m:r>
                                  <m:sSub>
                                    <m:sSubPr>
                                      <m:ctrlP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e>
                                    <m:sub>
                                      <m:r>
                                        <a:rPr lang="en-US" sz="2000" i="1">
                                          <a:latin typeface="Cambria Math" panose="02040503050406030204" pitchFamily="18" charset="0"/>
                                        </a:rPr>
                                        <m:t>𝑑</m:t>
                                      </m:r>
                                    </m:sub>
                                  </m:sSub>
                                </m:num>
                                <m:den>
                                  <m:r>
                                    <a:rPr lang="en-US" sz="2000" b="0" i="1" smtClean="0"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  <m:r>
                                <a:rPr lang="en-US" sz="20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𝑙</m:t>
                              </m:r>
                            </m:e>
                          </m:d>
                        </m:e>
                      </m:func>
                    </m:oMath>
                  </m:oMathPara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C07DF2EA-BBAA-40BA-B103-24CD9EE389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754976" y="3820913"/>
                <a:ext cx="5252720" cy="2317814"/>
              </a:xfrm>
              <a:prstGeom prst="rect">
                <a:avLst/>
              </a:prstGeom>
              <a:blipFill>
                <a:blip r:embed="rId5"/>
                <a:stretch>
                  <a:fillRect l="-1160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00B7E909-9134-4567-92B2-642ABF6C2895}"/>
              </a:ext>
            </a:extLst>
          </p:cNvPr>
          <p:cNvSpPr/>
          <p:nvPr/>
        </p:nvSpPr>
        <p:spPr>
          <a:xfrm>
            <a:off x="1998516" y="2715637"/>
            <a:ext cx="307804" cy="909320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E71A4873-AFA0-4B31-850B-C94FFC47BEA0}"/>
              </a:ext>
            </a:extLst>
          </p:cNvPr>
          <p:cNvSpPr/>
          <p:nvPr/>
        </p:nvSpPr>
        <p:spPr>
          <a:xfrm rot="13754952">
            <a:off x="4773637" y="2208103"/>
            <a:ext cx="307804" cy="1692000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1D48DFF7-0132-4E12-AFCF-B9DA09FAF29C}"/>
              </a:ext>
            </a:extLst>
          </p:cNvPr>
          <p:cNvSpPr/>
          <p:nvPr/>
        </p:nvSpPr>
        <p:spPr>
          <a:xfrm>
            <a:off x="8234046" y="3054103"/>
            <a:ext cx="307804" cy="684000"/>
          </a:xfrm>
          <a:prstGeom prst="down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18909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7A003FF9-373A-4612-8825-7919A7627B3A}"/>
              </a:ext>
            </a:extLst>
          </p:cNvPr>
          <p:cNvSpPr txBox="1"/>
          <p:nvPr/>
        </p:nvSpPr>
        <p:spPr>
          <a:xfrm>
            <a:off x="802640" y="457200"/>
            <a:ext cx="1058672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Молекулярное объяснение вращения плоскости поляризации. Правые и левые молекулы</a:t>
            </a:r>
          </a:p>
        </p:txBody>
      </p:sp>
      <p:grpSp>
        <p:nvGrpSpPr>
          <p:cNvPr id="55" name="Группа 54">
            <a:extLst>
              <a:ext uri="{FF2B5EF4-FFF2-40B4-BE49-F238E27FC236}">
                <a16:creationId xmlns:a16="http://schemas.microsoft.com/office/drawing/2014/main" id="{7F15E09A-DC98-4C3A-8907-EBFDDFDE74B6}"/>
              </a:ext>
            </a:extLst>
          </p:cNvPr>
          <p:cNvGrpSpPr/>
          <p:nvPr/>
        </p:nvGrpSpPr>
        <p:grpSpPr>
          <a:xfrm>
            <a:off x="1060313" y="2380243"/>
            <a:ext cx="2331427" cy="2097514"/>
            <a:chOff x="1381840" y="2036674"/>
            <a:chExt cx="2331427" cy="2097514"/>
          </a:xfrm>
        </p:grpSpPr>
        <p:grpSp>
          <p:nvGrpSpPr>
            <p:cNvPr id="19" name="Группа 18">
              <a:extLst>
                <a:ext uri="{FF2B5EF4-FFF2-40B4-BE49-F238E27FC236}">
                  <a16:creationId xmlns:a16="http://schemas.microsoft.com/office/drawing/2014/main" id="{AA787C01-F4CB-417E-BDBD-5A8598771B9F}"/>
                </a:ext>
              </a:extLst>
            </p:cNvPr>
            <p:cNvGrpSpPr/>
            <p:nvPr/>
          </p:nvGrpSpPr>
          <p:grpSpPr>
            <a:xfrm>
              <a:off x="1727200" y="2209764"/>
              <a:ext cx="1622720" cy="1698956"/>
              <a:chOff x="1727200" y="2209764"/>
              <a:chExt cx="1622720" cy="1698956"/>
            </a:xfrm>
          </p:grpSpPr>
          <p:sp>
            <p:nvSpPr>
              <p:cNvPr id="4" name="Овал 3">
                <a:extLst>
                  <a:ext uri="{FF2B5EF4-FFF2-40B4-BE49-F238E27FC236}">
                    <a16:creationId xmlns:a16="http://schemas.microsoft.com/office/drawing/2014/main" id="{33AA7815-A564-4CFE-A492-D6F84F1A8EAC}"/>
                  </a:ext>
                </a:extLst>
              </p:cNvPr>
              <p:cNvSpPr/>
              <p:nvPr/>
            </p:nvSpPr>
            <p:spPr>
              <a:xfrm>
                <a:off x="2509520" y="2209764"/>
                <a:ext cx="180000" cy="18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5" name="Овал 4">
                <a:extLst>
                  <a:ext uri="{FF2B5EF4-FFF2-40B4-BE49-F238E27FC236}">
                    <a16:creationId xmlns:a16="http://schemas.microsoft.com/office/drawing/2014/main" id="{DE007F62-8910-4C44-BCD9-113A411E9CCE}"/>
                  </a:ext>
                </a:extLst>
              </p:cNvPr>
              <p:cNvSpPr/>
              <p:nvPr/>
            </p:nvSpPr>
            <p:spPr>
              <a:xfrm>
                <a:off x="2509520" y="2944163"/>
                <a:ext cx="180000" cy="18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6" name="Овал 5">
                <a:extLst>
                  <a:ext uri="{FF2B5EF4-FFF2-40B4-BE49-F238E27FC236}">
                    <a16:creationId xmlns:a16="http://schemas.microsoft.com/office/drawing/2014/main" id="{55246EE7-4876-4244-936B-4CEE42DAB8DB}"/>
                  </a:ext>
                </a:extLst>
              </p:cNvPr>
              <p:cNvSpPr/>
              <p:nvPr/>
            </p:nvSpPr>
            <p:spPr>
              <a:xfrm>
                <a:off x="1727200" y="3339000"/>
                <a:ext cx="180000" cy="18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7" name="Овал 6">
                <a:extLst>
                  <a:ext uri="{FF2B5EF4-FFF2-40B4-BE49-F238E27FC236}">
                    <a16:creationId xmlns:a16="http://schemas.microsoft.com/office/drawing/2014/main" id="{1B21B2BF-958F-42EB-93F5-DF0A5674DE2D}"/>
                  </a:ext>
                </a:extLst>
              </p:cNvPr>
              <p:cNvSpPr/>
              <p:nvPr/>
            </p:nvSpPr>
            <p:spPr>
              <a:xfrm>
                <a:off x="3169920" y="3116167"/>
                <a:ext cx="180000" cy="18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8" name="Овал 7">
                <a:extLst>
                  <a:ext uri="{FF2B5EF4-FFF2-40B4-BE49-F238E27FC236}">
                    <a16:creationId xmlns:a16="http://schemas.microsoft.com/office/drawing/2014/main" id="{EE2B6591-F7B8-4190-866C-7FF5AE768224}"/>
                  </a:ext>
                </a:extLst>
              </p:cNvPr>
              <p:cNvSpPr/>
              <p:nvPr/>
            </p:nvSpPr>
            <p:spPr>
              <a:xfrm>
                <a:off x="2794000" y="3728720"/>
                <a:ext cx="180000" cy="18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10" name="Прямая соединительная линия 9">
                <a:extLst>
                  <a:ext uri="{FF2B5EF4-FFF2-40B4-BE49-F238E27FC236}">
                    <a16:creationId xmlns:a16="http://schemas.microsoft.com/office/drawing/2014/main" id="{654AECF2-94D1-4040-9DEA-8279949E9CED}"/>
                  </a:ext>
                </a:extLst>
              </p:cNvPr>
              <p:cNvCxnSpPr>
                <a:stCxn id="4" idx="0"/>
                <a:endCxn id="5" idx="4"/>
              </p:cNvCxnSpPr>
              <p:nvPr/>
            </p:nvCxnSpPr>
            <p:spPr>
              <a:xfrm>
                <a:off x="2599520" y="2209764"/>
                <a:ext cx="0" cy="91439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Прямая соединительная линия 11">
                <a:extLst>
                  <a:ext uri="{FF2B5EF4-FFF2-40B4-BE49-F238E27FC236}">
                    <a16:creationId xmlns:a16="http://schemas.microsoft.com/office/drawing/2014/main" id="{1C2D626D-21D5-4481-B129-C36C21EEA8A9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53560" y="2988000"/>
                <a:ext cx="909600" cy="468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5" name="Прямая соединительная линия 14">
                <a:extLst>
                  <a:ext uri="{FF2B5EF4-FFF2-40B4-BE49-F238E27FC236}">
                    <a16:creationId xmlns:a16="http://schemas.microsoft.com/office/drawing/2014/main" id="{5BD0372D-121B-4813-BBB8-F6A1E57AB64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2000" y="2944163"/>
                <a:ext cx="324000" cy="93819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7" name="Прямая соединительная линия 16">
                <a:extLst>
                  <a:ext uri="{FF2B5EF4-FFF2-40B4-BE49-F238E27FC236}">
                    <a16:creationId xmlns:a16="http://schemas.microsoft.com/office/drawing/2014/main" id="{C31985FA-653B-4630-B65D-CC03C79C820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20000" y="3006000"/>
                <a:ext cx="792000" cy="216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0" name="TextBox 39">
              <a:extLst>
                <a:ext uri="{FF2B5EF4-FFF2-40B4-BE49-F238E27FC236}">
                  <a16:creationId xmlns:a16="http://schemas.microsoft.com/office/drawing/2014/main" id="{5660FF7D-2548-45A6-9EF8-342389075D15}"/>
                </a:ext>
              </a:extLst>
            </p:cNvPr>
            <p:cNvSpPr txBox="1"/>
            <p:nvPr/>
          </p:nvSpPr>
          <p:spPr>
            <a:xfrm>
              <a:off x="1381840" y="3183811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B2ED23F5-E686-425E-86C3-0A187560E46D}"/>
                </a:ext>
              </a:extLst>
            </p:cNvPr>
            <p:cNvSpPr txBox="1"/>
            <p:nvPr/>
          </p:nvSpPr>
          <p:spPr>
            <a:xfrm>
              <a:off x="3342653" y="3011791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2CC6E466-00CB-4F43-8F0B-3895775C3B98}"/>
                </a:ext>
              </a:extLst>
            </p:cNvPr>
            <p:cNvSpPr txBox="1"/>
            <p:nvPr/>
          </p:nvSpPr>
          <p:spPr>
            <a:xfrm>
              <a:off x="2663160" y="2036674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76D301CD-86C3-4958-A7FD-4052B2E72A77}"/>
                </a:ext>
              </a:extLst>
            </p:cNvPr>
            <p:cNvSpPr txBox="1"/>
            <p:nvPr/>
          </p:nvSpPr>
          <p:spPr>
            <a:xfrm>
              <a:off x="2970549" y="3734078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H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3A00E78E-2484-4B48-9278-4DAF7C390902}"/>
                </a:ext>
              </a:extLst>
            </p:cNvPr>
            <p:cNvSpPr txBox="1"/>
            <p:nvPr/>
          </p:nvSpPr>
          <p:spPr>
            <a:xfrm>
              <a:off x="2177812" y="2710163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7" name="Группа 56">
            <a:extLst>
              <a:ext uri="{FF2B5EF4-FFF2-40B4-BE49-F238E27FC236}">
                <a16:creationId xmlns:a16="http://schemas.microsoft.com/office/drawing/2014/main" id="{7DEB6720-ACBB-4B58-86AA-475A54B6FC5B}"/>
              </a:ext>
            </a:extLst>
          </p:cNvPr>
          <p:cNvGrpSpPr/>
          <p:nvPr/>
        </p:nvGrpSpPr>
        <p:grpSpPr>
          <a:xfrm>
            <a:off x="9051820" y="2373125"/>
            <a:ext cx="2292201" cy="2104632"/>
            <a:chOff x="9051079" y="2483956"/>
            <a:chExt cx="2292201" cy="2104632"/>
          </a:xfrm>
        </p:grpSpPr>
        <p:grpSp>
          <p:nvGrpSpPr>
            <p:cNvPr id="20" name="Группа 19">
              <a:extLst>
                <a:ext uri="{FF2B5EF4-FFF2-40B4-BE49-F238E27FC236}">
                  <a16:creationId xmlns:a16="http://schemas.microsoft.com/office/drawing/2014/main" id="{2EB2E457-AC5C-4A73-8384-9323FA532A8C}"/>
                </a:ext>
              </a:extLst>
            </p:cNvPr>
            <p:cNvGrpSpPr/>
            <p:nvPr/>
          </p:nvGrpSpPr>
          <p:grpSpPr>
            <a:xfrm>
              <a:off x="9398000" y="2669522"/>
              <a:ext cx="1622720" cy="1698956"/>
              <a:chOff x="1727200" y="2209764"/>
              <a:chExt cx="1622720" cy="1698956"/>
            </a:xfrm>
          </p:grpSpPr>
          <p:sp>
            <p:nvSpPr>
              <p:cNvPr id="21" name="Овал 20">
                <a:extLst>
                  <a:ext uri="{FF2B5EF4-FFF2-40B4-BE49-F238E27FC236}">
                    <a16:creationId xmlns:a16="http://schemas.microsoft.com/office/drawing/2014/main" id="{57330C88-E5DA-4260-AE51-2ABCB0A0EB27}"/>
                  </a:ext>
                </a:extLst>
              </p:cNvPr>
              <p:cNvSpPr/>
              <p:nvPr/>
            </p:nvSpPr>
            <p:spPr>
              <a:xfrm>
                <a:off x="2509520" y="2209764"/>
                <a:ext cx="180000" cy="18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2" name="Овал 21">
                <a:extLst>
                  <a:ext uri="{FF2B5EF4-FFF2-40B4-BE49-F238E27FC236}">
                    <a16:creationId xmlns:a16="http://schemas.microsoft.com/office/drawing/2014/main" id="{7F877BD6-2013-479B-BD95-3517D8522173}"/>
                  </a:ext>
                </a:extLst>
              </p:cNvPr>
              <p:cNvSpPr/>
              <p:nvPr/>
            </p:nvSpPr>
            <p:spPr>
              <a:xfrm>
                <a:off x="2509520" y="2944163"/>
                <a:ext cx="180000" cy="18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3" name="Овал 22">
                <a:extLst>
                  <a:ext uri="{FF2B5EF4-FFF2-40B4-BE49-F238E27FC236}">
                    <a16:creationId xmlns:a16="http://schemas.microsoft.com/office/drawing/2014/main" id="{F19EBC71-7526-497C-A7D1-FB02871C73B6}"/>
                  </a:ext>
                </a:extLst>
              </p:cNvPr>
              <p:cNvSpPr/>
              <p:nvPr/>
            </p:nvSpPr>
            <p:spPr>
              <a:xfrm>
                <a:off x="1727200" y="3339000"/>
                <a:ext cx="180000" cy="18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4" name="Овал 23">
                <a:extLst>
                  <a:ext uri="{FF2B5EF4-FFF2-40B4-BE49-F238E27FC236}">
                    <a16:creationId xmlns:a16="http://schemas.microsoft.com/office/drawing/2014/main" id="{1FB753EB-B58A-4A5D-93B3-0936E87990DF}"/>
                  </a:ext>
                </a:extLst>
              </p:cNvPr>
              <p:cNvSpPr/>
              <p:nvPr/>
            </p:nvSpPr>
            <p:spPr>
              <a:xfrm>
                <a:off x="3169920" y="3116167"/>
                <a:ext cx="180000" cy="18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25" name="Овал 24">
                <a:extLst>
                  <a:ext uri="{FF2B5EF4-FFF2-40B4-BE49-F238E27FC236}">
                    <a16:creationId xmlns:a16="http://schemas.microsoft.com/office/drawing/2014/main" id="{A745A638-824F-4708-AC60-12C65E8CFF65}"/>
                  </a:ext>
                </a:extLst>
              </p:cNvPr>
              <p:cNvSpPr/>
              <p:nvPr/>
            </p:nvSpPr>
            <p:spPr>
              <a:xfrm>
                <a:off x="2794000" y="3728720"/>
                <a:ext cx="180000" cy="18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6" name="Прямая соединительная линия 25">
                <a:extLst>
                  <a:ext uri="{FF2B5EF4-FFF2-40B4-BE49-F238E27FC236}">
                    <a16:creationId xmlns:a16="http://schemas.microsoft.com/office/drawing/2014/main" id="{72649D0E-70ED-4B61-B1DA-D0E7030F5336}"/>
                  </a:ext>
                </a:extLst>
              </p:cNvPr>
              <p:cNvCxnSpPr>
                <a:stCxn id="21" idx="0"/>
                <a:endCxn id="22" idx="4"/>
              </p:cNvCxnSpPr>
              <p:nvPr/>
            </p:nvCxnSpPr>
            <p:spPr>
              <a:xfrm>
                <a:off x="2599520" y="2209764"/>
                <a:ext cx="0" cy="91439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7" name="Прямая соединительная линия 26">
                <a:extLst>
                  <a:ext uri="{FF2B5EF4-FFF2-40B4-BE49-F238E27FC236}">
                    <a16:creationId xmlns:a16="http://schemas.microsoft.com/office/drawing/2014/main" id="{4EFC014B-177D-4310-AB42-D83B9F5A3E5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53560" y="2988000"/>
                <a:ext cx="909600" cy="468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8" name="Прямая соединительная линия 27">
                <a:extLst>
                  <a:ext uri="{FF2B5EF4-FFF2-40B4-BE49-F238E27FC236}">
                    <a16:creationId xmlns:a16="http://schemas.microsoft.com/office/drawing/2014/main" id="{AD23A837-CDD4-46C4-84ED-39DA0C29252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2000" y="2944163"/>
                <a:ext cx="324000" cy="93819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Прямая соединительная линия 28">
                <a:extLst>
                  <a:ext uri="{FF2B5EF4-FFF2-40B4-BE49-F238E27FC236}">
                    <a16:creationId xmlns:a16="http://schemas.microsoft.com/office/drawing/2014/main" id="{129ACF85-CA67-4DE0-AC79-6A03AEBAC9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20000" y="3006000"/>
                <a:ext cx="792000" cy="216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4" name="TextBox 43">
              <a:extLst>
                <a:ext uri="{FF2B5EF4-FFF2-40B4-BE49-F238E27FC236}">
                  <a16:creationId xmlns:a16="http://schemas.microsoft.com/office/drawing/2014/main" id="{D92A8C1B-222A-4C18-B319-C63170825B04}"/>
                </a:ext>
              </a:extLst>
            </p:cNvPr>
            <p:cNvSpPr txBox="1"/>
            <p:nvPr/>
          </p:nvSpPr>
          <p:spPr>
            <a:xfrm>
              <a:off x="9865372" y="3178370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B6EBCA71-1A93-431F-A865-FE5E2342DF1D}"/>
                </a:ext>
              </a:extLst>
            </p:cNvPr>
            <p:cNvSpPr txBox="1"/>
            <p:nvPr/>
          </p:nvSpPr>
          <p:spPr>
            <a:xfrm>
              <a:off x="10644800" y="4188478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9" name="TextBox 48">
              <a:extLst>
                <a:ext uri="{FF2B5EF4-FFF2-40B4-BE49-F238E27FC236}">
                  <a16:creationId xmlns:a16="http://schemas.microsoft.com/office/drawing/2014/main" id="{37CEE8EA-220A-481B-A6CE-50D7DB7C603F}"/>
                </a:ext>
              </a:extLst>
            </p:cNvPr>
            <p:cNvSpPr txBox="1"/>
            <p:nvPr/>
          </p:nvSpPr>
          <p:spPr>
            <a:xfrm>
              <a:off x="9051079" y="3665925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2" name="TextBox 51">
              <a:extLst>
                <a:ext uri="{FF2B5EF4-FFF2-40B4-BE49-F238E27FC236}">
                  <a16:creationId xmlns:a16="http://schemas.microsoft.com/office/drawing/2014/main" id="{55CBE8CF-9C0F-4449-A458-1822C722AFD8}"/>
                </a:ext>
              </a:extLst>
            </p:cNvPr>
            <p:cNvSpPr txBox="1"/>
            <p:nvPr/>
          </p:nvSpPr>
          <p:spPr>
            <a:xfrm>
              <a:off x="11001520" y="3456000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3" name="TextBox 52">
              <a:extLst>
                <a:ext uri="{FF2B5EF4-FFF2-40B4-BE49-F238E27FC236}">
                  <a16:creationId xmlns:a16="http://schemas.microsoft.com/office/drawing/2014/main" id="{45E9F87D-6CA1-4B58-A38F-E9C1072298C2}"/>
                </a:ext>
              </a:extLst>
            </p:cNvPr>
            <p:cNvSpPr txBox="1"/>
            <p:nvPr/>
          </p:nvSpPr>
          <p:spPr>
            <a:xfrm>
              <a:off x="10333960" y="2483956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6" name="Группа 55">
            <a:extLst>
              <a:ext uri="{FF2B5EF4-FFF2-40B4-BE49-F238E27FC236}">
                <a16:creationId xmlns:a16="http://schemas.microsoft.com/office/drawing/2014/main" id="{5AA98581-7CFD-4D9A-A6BA-92DE8B1E095F}"/>
              </a:ext>
            </a:extLst>
          </p:cNvPr>
          <p:cNvGrpSpPr/>
          <p:nvPr/>
        </p:nvGrpSpPr>
        <p:grpSpPr>
          <a:xfrm>
            <a:off x="5820999" y="2401705"/>
            <a:ext cx="2301621" cy="2092106"/>
            <a:chOff x="6217959" y="2483956"/>
            <a:chExt cx="2301621" cy="2092106"/>
          </a:xfrm>
        </p:grpSpPr>
        <p:grpSp>
          <p:nvGrpSpPr>
            <p:cNvPr id="30" name="Группа 29">
              <a:extLst>
                <a:ext uri="{FF2B5EF4-FFF2-40B4-BE49-F238E27FC236}">
                  <a16:creationId xmlns:a16="http://schemas.microsoft.com/office/drawing/2014/main" id="{9A3448B7-BCB4-4854-AD49-D4EDBF1A2BC8}"/>
                </a:ext>
              </a:extLst>
            </p:cNvPr>
            <p:cNvGrpSpPr/>
            <p:nvPr/>
          </p:nvGrpSpPr>
          <p:grpSpPr>
            <a:xfrm>
              <a:off x="6580700" y="2669522"/>
              <a:ext cx="1622720" cy="1698956"/>
              <a:chOff x="1727200" y="2209764"/>
              <a:chExt cx="1622720" cy="1698956"/>
            </a:xfrm>
          </p:grpSpPr>
          <p:sp>
            <p:nvSpPr>
              <p:cNvPr id="31" name="Овал 30">
                <a:extLst>
                  <a:ext uri="{FF2B5EF4-FFF2-40B4-BE49-F238E27FC236}">
                    <a16:creationId xmlns:a16="http://schemas.microsoft.com/office/drawing/2014/main" id="{47E05E9F-97B7-44FD-8456-DBB93BB0C3A0}"/>
                  </a:ext>
                </a:extLst>
              </p:cNvPr>
              <p:cNvSpPr/>
              <p:nvPr/>
            </p:nvSpPr>
            <p:spPr>
              <a:xfrm>
                <a:off x="2509520" y="2209764"/>
                <a:ext cx="180000" cy="18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2" name="Овал 31">
                <a:extLst>
                  <a:ext uri="{FF2B5EF4-FFF2-40B4-BE49-F238E27FC236}">
                    <a16:creationId xmlns:a16="http://schemas.microsoft.com/office/drawing/2014/main" id="{8CAE0160-E6DB-4B3C-9C4A-E9582FD89694}"/>
                  </a:ext>
                </a:extLst>
              </p:cNvPr>
              <p:cNvSpPr/>
              <p:nvPr/>
            </p:nvSpPr>
            <p:spPr>
              <a:xfrm>
                <a:off x="2509520" y="2944163"/>
                <a:ext cx="180000" cy="18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3" name="Овал 32">
                <a:extLst>
                  <a:ext uri="{FF2B5EF4-FFF2-40B4-BE49-F238E27FC236}">
                    <a16:creationId xmlns:a16="http://schemas.microsoft.com/office/drawing/2014/main" id="{7CFB9F4A-DD46-40CB-9F82-3B26EF37F58B}"/>
                  </a:ext>
                </a:extLst>
              </p:cNvPr>
              <p:cNvSpPr/>
              <p:nvPr/>
            </p:nvSpPr>
            <p:spPr>
              <a:xfrm>
                <a:off x="1727200" y="3339000"/>
                <a:ext cx="180000" cy="18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4" name="Овал 33">
                <a:extLst>
                  <a:ext uri="{FF2B5EF4-FFF2-40B4-BE49-F238E27FC236}">
                    <a16:creationId xmlns:a16="http://schemas.microsoft.com/office/drawing/2014/main" id="{A3F913BB-5AB0-4F98-AA33-889C99081B5C}"/>
                  </a:ext>
                </a:extLst>
              </p:cNvPr>
              <p:cNvSpPr/>
              <p:nvPr/>
            </p:nvSpPr>
            <p:spPr>
              <a:xfrm>
                <a:off x="3169920" y="3116167"/>
                <a:ext cx="180000" cy="18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sp>
            <p:nvSpPr>
              <p:cNvPr id="35" name="Овал 34">
                <a:extLst>
                  <a:ext uri="{FF2B5EF4-FFF2-40B4-BE49-F238E27FC236}">
                    <a16:creationId xmlns:a16="http://schemas.microsoft.com/office/drawing/2014/main" id="{B748C081-9CF6-40E1-BA35-EADECBF7B15E}"/>
                  </a:ext>
                </a:extLst>
              </p:cNvPr>
              <p:cNvSpPr/>
              <p:nvPr/>
            </p:nvSpPr>
            <p:spPr>
              <a:xfrm>
                <a:off x="2794000" y="3728720"/>
                <a:ext cx="180000" cy="180000"/>
              </a:xfrm>
              <a:prstGeom prst="ellips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36" name="Прямая соединительная линия 35">
                <a:extLst>
                  <a:ext uri="{FF2B5EF4-FFF2-40B4-BE49-F238E27FC236}">
                    <a16:creationId xmlns:a16="http://schemas.microsoft.com/office/drawing/2014/main" id="{5DA89D2C-EC86-4732-85C4-06ABEF4CB011}"/>
                  </a:ext>
                </a:extLst>
              </p:cNvPr>
              <p:cNvCxnSpPr>
                <a:stCxn id="31" idx="0"/>
                <a:endCxn id="32" idx="4"/>
              </p:cNvCxnSpPr>
              <p:nvPr/>
            </p:nvCxnSpPr>
            <p:spPr>
              <a:xfrm>
                <a:off x="2599520" y="2209764"/>
                <a:ext cx="0" cy="914399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7" name="Прямая соединительная линия 36">
                <a:extLst>
                  <a:ext uri="{FF2B5EF4-FFF2-40B4-BE49-F238E27FC236}">
                    <a16:creationId xmlns:a16="http://schemas.microsoft.com/office/drawing/2014/main" id="{D5E734B3-2D43-4FFD-8A5D-AC9FE603170D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1753560" y="2988000"/>
                <a:ext cx="909600" cy="468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8" name="Прямая соединительная линия 37">
                <a:extLst>
                  <a:ext uri="{FF2B5EF4-FFF2-40B4-BE49-F238E27FC236}">
                    <a16:creationId xmlns:a16="http://schemas.microsoft.com/office/drawing/2014/main" id="{4439808E-9AEE-432F-9982-488747D1BA6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92000" y="2944163"/>
                <a:ext cx="324000" cy="93819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9" name="Прямая соединительная линия 38">
                <a:extLst>
                  <a:ext uri="{FF2B5EF4-FFF2-40B4-BE49-F238E27FC236}">
                    <a16:creationId xmlns:a16="http://schemas.microsoft.com/office/drawing/2014/main" id="{26B1938B-5839-489E-9BE5-23012C910C8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520000" y="3006000"/>
                <a:ext cx="792000" cy="21600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5" name="TextBox 44">
              <a:extLst>
                <a:ext uri="{FF2B5EF4-FFF2-40B4-BE49-F238E27FC236}">
                  <a16:creationId xmlns:a16="http://schemas.microsoft.com/office/drawing/2014/main" id="{51991FAA-5C3F-426A-8018-7A2770F4A67A}"/>
                </a:ext>
              </a:extLst>
            </p:cNvPr>
            <p:cNvSpPr txBox="1"/>
            <p:nvPr/>
          </p:nvSpPr>
          <p:spPr>
            <a:xfrm>
              <a:off x="7040980" y="3164219"/>
              <a:ext cx="356188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C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9946E267-744E-4C64-B049-D7FAB4FD4B7C}"/>
                </a:ext>
              </a:extLst>
            </p:cNvPr>
            <p:cNvSpPr txBox="1"/>
            <p:nvPr/>
          </p:nvSpPr>
          <p:spPr>
            <a:xfrm>
              <a:off x="6217959" y="3598703"/>
              <a:ext cx="370614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X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ED0891F4-54A7-4181-8569-499017413462}"/>
                </a:ext>
              </a:extLst>
            </p:cNvPr>
            <p:cNvSpPr txBox="1"/>
            <p:nvPr/>
          </p:nvSpPr>
          <p:spPr>
            <a:xfrm>
              <a:off x="7804407" y="4175952"/>
              <a:ext cx="370614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307B5E6E-3DC4-4757-822B-76ECF8EC8927}"/>
                </a:ext>
              </a:extLst>
            </p:cNvPr>
            <p:cNvSpPr txBox="1"/>
            <p:nvPr/>
          </p:nvSpPr>
          <p:spPr>
            <a:xfrm>
              <a:off x="8177820" y="3465758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7463C6F1-2CCC-42E3-9A31-C7C55B294A68}"/>
                </a:ext>
              </a:extLst>
            </p:cNvPr>
            <p:cNvSpPr txBox="1"/>
            <p:nvPr/>
          </p:nvSpPr>
          <p:spPr>
            <a:xfrm>
              <a:off x="7501781" y="2483956"/>
              <a:ext cx="34176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T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58" name="TextBox 57">
            <a:extLst>
              <a:ext uri="{FF2B5EF4-FFF2-40B4-BE49-F238E27FC236}">
                <a16:creationId xmlns:a16="http://schemas.microsoft.com/office/drawing/2014/main" id="{2B7E0D05-B376-4D37-8FD0-6263221ABB18}"/>
              </a:ext>
            </a:extLst>
          </p:cNvPr>
          <p:cNvSpPr txBox="1"/>
          <p:nvPr/>
        </p:nvSpPr>
        <p:spPr>
          <a:xfrm>
            <a:off x="785883" y="4989835"/>
            <a:ext cx="3588611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Молекула метана симметрична</a:t>
            </a: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 отражениям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A842150-C7B7-4F30-9850-1E7D03F887A7}"/>
              </a:ext>
            </a:extLst>
          </p:cNvPr>
          <p:cNvSpPr txBox="1"/>
          <p:nvPr/>
        </p:nvSpPr>
        <p:spPr>
          <a:xfrm>
            <a:off x="6316041" y="5051653"/>
            <a:ext cx="48571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Более сложные молекулы могут быть в правом и левом вариантах, переходящих друг в друга при отражении</a:t>
            </a:r>
          </a:p>
        </p:txBody>
      </p:sp>
    </p:spTree>
    <p:extLst>
      <p:ext uri="{BB962C8B-B14F-4D97-AF65-F5344CB8AC3E}">
        <p14:creationId xmlns:p14="http://schemas.microsoft.com/office/powerpoint/2010/main" val="24638835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Группа 24">
            <a:extLst>
              <a:ext uri="{FF2B5EF4-FFF2-40B4-BE49-F238E27FC236}">
                <a16:creationId xmlns:a16="http://schemas.microsoft.com/office/drawing/2014/main" id="{3A0962D0-32A7-4B9D-80AA-592C690AA63F}"/>
              </a:ext>
            </a:extLst>
          </p:cNvPr>
          <p:cNvGrpSpPr/>
          <p:nvPr/>
        </p:nvGrpSpPr>
        <p:grpSpPr>
          <a:xfrm>
            <a:off x="2714244" y="916606"/>
            <a:ext cx="7172959" cy="5024787"/>
            <a:chOff x="2439924" y="1163322"/>
            <a:chExt cx="7172959" cy="5024787"/>
          </a:xfrm>
        </p:grpSpPr>
        <p:cxnSp>
          <p:nvCxnSpPr>
            <p:cNvPr id="3" name="Прямая соединительная линия 2">
              <a:extLst>
                <a:ext uri="{FF2B5EF4-FFF2-40B4-BE49-F238E27FC236}">
                  <a16:creationId xmlns:a16="http://schemas.microsoft.com/office/drawing/2014/main" id="{CFF69E64-40BA-4D75-9C9C-DCCAFA07B394}"/>
                </a:ext>
              </a:extLst>
            </p:cNvPr>
            <p:cNvCxnSpPr/>
            <p:nvPr/>
          </p:nvCxnSpPr>
          <p:spPr>
            <a:xfrm>
              <a:off x="2439924" y="3155797"/>
              <a:ext cx="704088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4748C52B-57FC-458D-A993-9B69491EE53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2866644" y="1640840"/>
              <a:ext cx="2042160" cy="150479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Дуга 4">
              <a:extLst>
                <a:ext uri="{FF2B5EF4-FFF2-40B4-BE49-F238E27FC236}">
                  <a16:creationId xmlns:a16="http://schemas.microsoft.com/office/drawing/2014/main" id="{94647445-647D-4D57-9CDD-11720EA348E7}"/>
                </a:ext>
              </a:extLst>
            </p:cNvPr>
            <p:cNvSpPr/>
            <p:nvPr/>
          </p:nvSpPr>
          <p:spPr>
            <a:xfrm>
              <a:off x="3648804" y="1885797"/>
              <a:ext cx="2520000" cy="2519680"/>
            </a:xfrm>
            <a:prstGeom prst="arc">
              <a:avLst>
                <a:gd name="adj1" fmla="val 11826"/>
                <a:gd name="adj2" fmla="val 1077117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6" name="Прямая соединительная линия 5">
              <a:extLst>
                <a:ext uri="{FF2B5EF4-FFF2-40B4-BE49-F238E27FC236}">
                  <a16:creationId xmlns:a16="http://schemas.microsoft.com/office/drawing/2014/main" id="{1B3E13F4-D8A0-4228-9CC4-2E38B28A554D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5934884" y="1540357"/>
              <a:ext cx="2286080" cy="161544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4E304933-D731-42C6-8BEA-EEBB749DCB83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648804" y="3155797"/>
              <a:ext cx="4572160" cy="18990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E84937AF-763E-40E4-A7EC-DA42CA3052EA}"/>
                </a:ext>
              </a:extLst>
            </p:cNvPr>
            <p:cNvCxnSpPr>
              <a:cxnSpLocks/>
            </p:cNvCxnSpPr>
            <p:nvPr/>
          </p:nvCxnSpPr>
          <p:spPr>
            <a:xfrm>
              <a:off x="4908804" y="3145637"/>
              <a:ext cx="1073041" cy="2419744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Дуга 8">
              <a:extLst>
                <a:ext uri="{FF2B5EF4-FFF2-40B4-BE49-F238E27FC236}">
                  <a16:creationId xmlns:a16="http://schemas.microsoft.com/office/drawing/2014/main" id="{4496551E-9C27-4612-A651-C0DB6CFD9563}"/>
                </a:ext>
              </a:extLst>
            </p:cNvPr>
            <p:cNvSpPr/>
            <p:nvPr/>
          </p:nvSpPr>
          <p:spPr>
            <a:xfrm>
              <a:off x="2937765" y="1163322"/>
              <a:ext cx="3985200" cy="3984949"/>
            </a:xfrm>
            <a:prstGeom prst="arc">
              <a:avLst>
                <a:gd name="adj1" fmla="val 35022"/>
                <a:gd name="adj2" fmla="val 1080288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8FE262C1-889A-4817-B986-D9F8314FD365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532483" y="3145636"/>
              <a:ext cx="3688481" cy="2848764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4A2DFE5F-692C-451A-A7E3-2607B0339BB1}"/>
                </a:ext>
              </a:extLst>
            </p:cNvPr>
            <p:cNvCxnSpPr>
              <a:cxnSpLocks/>
            </p:cNvCxnSpPr>
            <p:nvPr/>
          </p:nvCxnSpPr>
          <p:spPr>
            <a:xfrm>
              <a:off x="4908804" y="3145636"/>
              <a:ext cx="1644839" cy="2092958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9FC20E60-91EF-4111-BE33-2BBFFF730FE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908804" y="1630680"/>
              <a:ext cx="1127760" cy="15149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F7C798B8-CB4C-4767-A287-47460E27F216}"/>
                </a:ext>
              </a:extLst>
            </p:cNvPr>
            <p:cNvSpPr txBox="1"/>
            <p:nvPr/>
          </p:nvSpPr>
          <p:spPr>
            <a:xfrm>
              <a:off x="3713523" y="4993118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1F198938-1C59-449C-9DC0-3C6C8868A938}"/>
                </a:ext>
              </a:extLst>
            </p:cNvPr>
            <p:cNvSpPr txBox="1"/>
            <p:nvPr/>
          </p:nvSpPr>
          <p:spPr>
            <a:xfrm>
              <a:off x="5696299" y="548338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325611F-77CC-4F6B-B104-D3F46735D45F}"/>
                </a:ext>
              </a:extLst>
            </p:cNvPr>
            <p:cNvSpPr txBox="1"/>
            <p:nvPr/>
          </p:nvSpPr>
          <p:spPr>
            <a:xfrm>
              <a:off x="4759564" y="5787999"/>
              <a:ext cx="298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E780F5C3-F37F-4D6A-939E-866C47A744E6}"/>
                </a:ext>
              </a:extLst>
            </p:cNvPr>
            <p:cNvSpPr txBox="1"/>
            <p:nvPr/>
          </p:nvSpPr>
          <p:spPr>
            <a:xfrm flipH="1">
              <a:off x="6553643" y="4897124"/>
              <a:ext cx="863006" cy="4001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C3FEA50F-BE01-4166-85F7-89892DEC026B}"/>
                </a:ext>
              </a:extLst>
            </p:cNvPr>
            <p:cNvSpPr txBox="1"/>
            <p:nvPr/>
          </p:nvSpPr>
          <p:spPr>
            <a:xfrm>
              <a:off x="7708900" y="4571182"/>
              <a:ext cx="1903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Оптическая ось</a:t>
              </a:r>
            </a:p>
          </p:txBody>
        </p:sp>
        <p:sp>
          <p:nvSpPr>
            <p:cNvPr id="22" name="Овал 21">
              <a:extLst>
                <a:ext uri="{FF2B5EF4-FFF2-40B4-BE49-F238E27FC236}">
                  <a16:creationId xmlns:a16="http://schemas.microsoft.com/office/drawing/2014/main" id="{0CA09F2F-C3F2-4A34-8320-0DD49E9DA428}"/>
                </a:ext>
              </a:extLst>
            </p:cNvPr>
            <p:cNvSpPr/>
            <p:nvPr/>
          </p:nvSpPr>
          <p:spPr>
            <a:xfrm>
              <a:off x="8471285" y="4279477"/>
              <a:ext cx="252000" cy="252000"/>
            </a:xfrm>
            <a:prstGeom prst="ellipse">
              <a:avLst/>
            </a:prstGeom>
            <a:noFill/>
            <a:ln w="2857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23" name="Овал 22">
              <a:extLst>
                <a:ext uri="{FF2B5EF4-FFF2-40B4-BE49-F238E27FC236}">
                  <a16:creationId xmlns:a16="http://schemas.microsoft.com/office/drawing/2014/main" id="{6FF6A8CC-709A-4231-AD6A-E1995A6FCC3B}"/>
                </a:ext>
              </a:extLst>
            </p:cNvPr>
            <p:cNvSpPr/>
            <p:nvPr/>
          </p:nvSpPr>
          <p:spPr>
            <a:xfrm>
              <a:off x="8550405" y="4352517"/>
              <a:ext cx="108000" cy="108000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131229963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7E9B1CB-1DB3-4EC9-A1B2-A6FBC43CF21A}"/>
              </a:ext>
            </a:extLst>
          </p:cNvPr>
          <p:cNvSpPr txBox="1"/>
          <p:nvPr/>
        </p:nvSpPr>
        <p:spPr>
          <a:xfrm>
            <a:off x="1507724" y="508000"/>
            <a:ext cx="9176551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Магнитное вращение плоскости поляризации</a:t>
            </a:r>
          </a:p>
          <a:p>
            <a:pPr algn="ctr"/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(Фарадей, 1846)</a:t>
            </a:r>
          </a:p>
        </p:txBody>
      </p:sp>
      <p:grpSp>
        <p:nvGrpSpPr>
          <p:cNvPr id="83" name="Группа 82">
            <a:extLst>
              <a:ext uri="{FF2B5EF4-FFF2-40B4-BE49-F238E27FC236}">
                <a16:creationId xmlns:a16="http://schemas.microsoft.com/office/drawing/2014/main" id="{7219F9E4-5CEF-4FD9-8542-C2EC4C70A829}"/>
              </a:ext>
            </a:extLst>
          </p:cNvPr>
          <p:cNvGrpSpPr/>
          <p:nvPr/>
        </p:nvGrpSpPr>
        <p:grpSpPr>
          <a:xfrm>
            <a:off x="532638" y="2365870"/>
            <a:ext cx="6238240" cy="1637760"/>
            <a:chOff x="2184400" y="2507520"/>
            <a:chExt cx="7244080" cy="1842959"/>
          </a:xfrm>
        </p:grpSpPr>
        <p:sp>
          <p:nvSpPr>
            <p:cNvPr id="16" name="Прямоугольник 15">
              <a:extLst>
                <a:ext uri="{FF2B5EF4-FFF2-40B4-BE49-F238E27FC236}">
                  <a16:creationId xmlns:a16="http://schemas.microsoft.com/office/drawing/2014/main" id="{EC0F28A2-89E3-4E03-B8CD-DFFFD83676F1}"/>
                </a:ext>
              </a:extLst>
            </p:cNvPr>
            <p:cNvSpPr/>
            <p:nvPr/>
          </p:nvSpPr>
          <p:spPr>
            <a:xfrm>
              <a:off x="5400040" y="2782810"/>
              <a:ext cx="782320" cy="704489"/>
            </a:xfrm>
            <a:prstGeom prst="rect">
              <a:avLst/>
            </a:prstGeom>
            <a:noFill/>
            <a:ln w="28575">
              <a:solidFill>
                <a:schemeClr val="tx1"/>
              </a:solidFill>
              <a:prstDash val="solid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9" name="Прямая соединительная линия 18">
              <a:extLst>
                <a:ext uri="{FF2B5EF4-FFF2-40B4-BE49-F238E27FC236}">
                  <a16:creationId xmlns:a16="http://schemas.microsoft.com/office/drawing/2014/main" id="{5188EE92-5288-4585-8500-6FBA04220A82}"/>
                </a:ext>
              </a:extLst>
            </p:cNvPr>
            <p:cNvCxnSpPr>
              <a:cxnSpLocks/>
            </p:cNvCxnSpPr>
            <p:nvPr/>
          </p:nvCxnSpPr>
          <p:spPr>
            <a:xfrm>
              <a:off x="2184400" y="3145215"/>
              <a:ext cx="7244080" cy="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2" name="Группа 41">
              <a:extLst>
                <a:ext uri="{FF2B5EF4-FFF2-40B4-BE49-F238E27FC236}">
                  <a16:creationId xmlns:a16="http://schemas.microsoft.com/office/drawing/2014/main" id="{0561831F-21EE-480A-B462-5DBC983F0878}"/>
                </a:ext>
              </a:extLst>
            </p:cNvPr>
            <p:cNvGrpSpPr/>
            <p:nvPr/>
          </p:nvGrpSpPr>
          <p:grpSpPr>
            <a:xfrm>
              <a:off x="2641597" y="2929215"/>
              <a:ext cx="432000" cy="432000"/>
              <a:chOff x="3180077" y="3463717"/>
              <a:chExt cx="432000" cy="432000"/>
            </a:xfrm>
          </p:grpSpPr>
          <p:sp>
            <p:nvSpPr>
              <p:cNvPr id="22" name="Прямоугольник 21">
                <a:extLst>
                  <a:ext uri="{FF2B5EF4-FFF2-40B4-BE49-F238E27FC236}">
                    <a16:creationId xmlns:a16="http://schemas.microsoft.com/office/drawing/2014/main" id="{8E8A28D0-EDBC-4C98-A880-44170485DB3E}"/>
                  </a:ext>
                </a:extLst>
              </p:cNvPr>
              <p:cNvSpPr/>
              <p:nvPr/>
            </p:nvSpPr>
            <p:spPr>
              <a:xfrm>
                <a:off x="3180077" y="3463717"/>
                <a:ext cx="432000" cy="4320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3" name="Прямая соединительная линия 22">
                <a:extLst>
                  <a:ext uri="{FF2B5EF4-FFF2-40B4-BE49-F238E27FC236}">
                    <a16:creationId xmlns:a16="http://schemas.microsoft.com/office/drawing/2014/main" id="{D0FCDD7C-E963-4FC0-8390-5D04DBC4DD87}"/>
                  </a:ext>
                </a:extLst>
              </p:cNvPr>
              <p:cNvCxnSpPr/>
              <p:nvPr/>
            </p:nvCxnSpPr>
            <p:spPr>
              <a:xfrm flipH="1">
                <a:off x="3180077" y="3463717"/>
                <a:ext cx="432000" cy="432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Группа 42">
              <a:extLst>
                <a:ext uri="{FF2B5EF4-FFF2-40B4-BE49-F238E27FC236}">
                  <a16:creationId xmlns:a16="http://schemas.microsoft.com/office/drawing/2014/main" id="{B2DF46BB-184C-4FFD-B680-FB9AFD77C3EF}"/>
                </a:ext>
              </a:extLst>
            </p:cNvPr>
            <p:cNvGrpSpPr/>
            <p:nvPr/>
          </p:nvGrpSpPr>
          <p:grpSpPr>
            <a:xfrm>
              <a:off x="8539283" y="2929215"/>
              <a:ext cx="432000" cy="432000"/>
              <a:chOff x="6446323" y="3453557"/>
              <a:chExt cx="432000" cy="432000"/>
            </a:xfrm>
          </p:grpSpPr>
          <p:sp>
            <p:nvSpPr>
              <p:cNvPr id="24" name="Прямоугольник 23">
                <a:extLst>
                  <a:ext uri="{FF2B5EF4-FFF2-40B4-BE49-F238E27FC236}">
                    <a16:creationId xmlns:a16="http://schemas.microsoft.com/office/drawing/2014/main" id="{F86ADCC9-27D5-4993-BCC5-4FC64DDB781C}"/>
                  </a:ext>
                </a:extLst>
              </p:cNvPr>
              <p:cNvSpPr/>
              <p:nvPr/>
            </p:nvSpPr>
            <p:spPr>
              <a:xfrm>
                <a:off x="6446323" y="3453557"/>
                <a:ext cx="432000" cy="43200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25" name="Прямая соединительная линия 24">
                <a:extLst>
                  <a:ext uri="{FF2B5EF4-FFF2-40B4-BE49-F238E27FC236}">
                    <a16:creationId xmlns:a16="http://schemas.microsoft.com/office/drawing/2014/main" id="{890AFFE6-73F9-4F70-B4E4-BE3209C2214B}"/>
                  </a:ext>
                </a:extLst>
              </p:cNvPr>
              <p:cNvCxnSpPr/>
              <p:nvPr/>
            </p:nvCxnSpPr>
            <p:spPr>
              <a:xfrm flipH="1">
                <a:off x="6446323" y="3453557"/>
                <a:ext cx="432000" cy="43200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5" name="Группа 54">
              <a:extLst>
                <a:ext uri="{FF2B5EF4-FFF2-40B4-BE49-F238E27FC236}">
                  <a16:creationId xmlns:a16="http://schemas.microsoft.com/office/drawing/2014/main" id="{46429434-C2AD-4732-B797-F667E9BF09AD}"/>
                </a:ext>
              </a:extLst>
            </p:cNvPr>
            <p:cNvGrpSpPr/>
            <p:nvPr/>
          </p:nvGrpSpPr>
          <p:grpSpPr>
            <a:xfrm>
              <a:off x="3520245" y="2519477"/>
              <a:ext cx="1737360" cy="1292117"/>
              <a:chOff x="2753360" y="3027680"/>
              <a:chExt cx="1737360" cy="1292117"/>
            </a:xfrm>
          </p:grpSpPr>
          <p:sp>
            <p:nvSpPr>
              <p:cNvPr id="44" name="Прямоугольник 43">
                <a:extLst>
                  <a:ext uri="{FF2B5EF4-FFF2-40B4-BE49-F238E27FC236}">
                    <a16:creationId xmlns:a16="http://schemas.microsoft.com/office/drawing/2014/main" id="{B1E6116B-2D81-4F0B-BA57-F0B241DA826D}"/>
                  </a:ext>
                </a:extLst>
              </p:cNvPr>
              <p:cNvSpPr/>
              <p:nvPr/>
            </p:nvSpPr>
            <p:spPr>
              <a:xfrm>
                <a:off x="2753360" y="3027680"/>
                <a:ext cx="1737360" cy="128016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46" name="Прямая соединительная линия 45">
                <a:extLst>
                  <a:ext uri="{FF2B5EF4-FFF2-40B4-BE49-F238E27FC236}">
                    <a16:creationId xmlns:a16="http://schemas.microsoft.com/office/drawing/2014/main" id="{2BF4563C-359B-4675-ACD0-A8D77B832762}"/>
                  </a:ext>
                </a:extLst>
              </p:cNvPr>
              <p:cNvCxnSpPr/>
              <p:nvPr/>
            </p:nvCxnSpPr>
            <p:spPr>
              <a:xfrm>
                <a:off x="2987040" y="3027680"/>
                <a:ext cx="0" cy="12801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>
                <a:extLst>
                  <a:ext uri="{FF2B5EF4-FFF2-40B4-BE49-F238E27FC236}">
                    <a16:creationId xmlns:a16="http://schemas.microsoft.com/office/drawing/2014/main" id="{E06894EC-9DCF-4502-8F33-B8A264EF4DB8}"/>
                  </a:ext>
                </a:extLst>
              </p:cNvPr>
              <p:cNvCxnSpPr/>
              <p:nvPr/>
            </p:nvCxnSpPr>
            <p:spPr>
              <a:xfrm>
                <a:off x="3149600" y="3039637"/>
                <a:ext cx="0" cy="12801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>
                <a:extLst>
                  <a:ext uri="{FF2B5EF4-FFF2-40B4-BE49-F238E27FC236}">
                    <a16:creationId xmlns:a16="http://schemas.microsoft.com/office/drawing/2014/main" id="{8D939EED-A628-457A-BEF5-9391C216AA95}"/>
                  </a:ext>
                </a:extLst>
              </p:cNvPr>
              <p:cNvCxnSpPr/>
              <p:nvPr/>
            </p:nvCxnSpPr>
            <p:spPr>
              <a:xfrm>
                <a:off x="3291840" y="3039637"/>
                <a:ext cx="0" cy="12801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>
                <a:extLst>
                  <a:ext uri="{FF2B5EF4-FFF2-40B4-BE49-F238E27FC236}">
                    <a16:creationId xmlns:a16="http://schemas.microsoft.com/office/drawing/2014/main" id="{5AF56D34-5E01-4AB9-A659-828E93957FB2}"/>
                  </a:ext>
                </a:extLst>
              </p:cNvPr>
              <p:cNvCxnSpPr/>
              <p:nvPr/>
            </p:nvCxnSpPr>
            <p:spPr>
              <a:xfrm>
                <a:off x="3464560" y="3039637"/>
                <a:ext cx="0" cy="12801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0" name="Прямая соединительная линия 49">
                <a:extLst>
                  <a:ext uri="{FF2B5EF4-FFF2-40B4-BE49-F238E27FC236}">
                    <a16:creationId xmlns:a16="http://schemas.microsoft.com/office/drawing/2014/main" id="{DD1158B5-6817-431A-A3C9-48E84B09C2DE}"/>
                  </a:ext>
                </a:extLst>
              </p:cNvPr>
              <p:cNvCxnSpPr/>
              <p:nvPr/>
            </p:nvCxnSpPr>
            <p:spPr>
              <a:xfrm>
                <a:off x="3616960" y="3039637"/>
                <a:ext cx="0" cy="12801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>
                <a:extLst>
                  <a:ext uri="{FF2B5EF4-FFF2-40B4-BE49-F238E27FC236}">
                    <a16:creationId xmlns:a16="http://schemas.microsoft.com/office/drawing/2014/main" id="{5C9BDE1F-A5EF-4D9A-81F9-F87371FEC0A3}"/>
                  </a:ext>
                </a:extLst>
              </p:cNvPr>
              <p:cNvCxnSpPr/>
              <p:nvPr/>
            </p:nvCxnSpPr>
            <p:spPr>
              <a:xfrm>
                <a:off x="3759200" y="3039637"/>
                <a:ext cx="0" cy="12801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>
                <a:extLst>
                  <a:ext uri="{FF2B5EF4-FFF2-40B4-BE49-F238E27FC236}">
                    <a16:creationId xmlns:a16="http://schemas.microsoft.com/office/drawing/2014/main" id="{211FACBD-466D-4F6A-AE10-59199EB283C1}"/>
                  </a:ext>
                </a:extLst>
              </p:cNvPr>
              <p:cNvCxnSpPr/>
              <p:nvPr/>
            </p:nvCxnSpPr>
            <p:spPr>
              <a:xfrm>
                <a:off x="3911600" y="3027680"/>
                <a:ext cx="0" cy="12801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>
                <a:extLst>
                  <a:ext uri="{FF2B5EF4-FFF2-40B4-BE49-F238E27FC236}">
                    <a16:creationId xmlns:a16="http://schemas.microsoft.com/office/drawing/2014/main" id="{6460C829-2BE5-4901-A6EA-4576B21067A3}"/>
                  </a:ext>
                </a:extLst>
              </p:cNvPr>
              <p:cNvCxnSpPr/>
              <p:nvPr/>
            </p:nvCxnSpPr>
            <p:spPr>
              <a:xfrm>
                <a:off x="4064000" y="3039637"/>
                <a:ext cx="0" cy="12801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4" name="Прямая соединительная линия 53">
                <a:extLst>
                  <a:ext uri="{FF2B5EF4-FFF2-40B4-BE49-F238E27FC236}">
                    <a16:creationId xmlns:a16="http://schemas.microsoft.com/office/drawing/2014/main" id="{8C62AEAF-8E21-4CDE-9CD5-4249C9723CA8}"/>
                  </a:ext>
                </a:extLst>
              </p:cNvPr>
              <p:cNvCxnSpPr/>
              <p:nvPr/>
            </p:nvCxnSpPr>
            <p:spPr>
              <a:xfrm>
                <a:off x="4206240" y="3039637"/>
                <a:ext cx="0" cy="12801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56" name="Группа 55">
              <a:extLst>
                <a:ext uri="{FF2B5EF4-FFF2-40B4-BE49-F238E27FC236}">
                  <a16:creationId xmlns:a16="http://schemas.microsoft.com/office/drawing/2014/main" id="{36204566-6072-4A42-BC8B-B4A39B8FE0FB}"/>
                </a:ext>
              </a:extLst>
            </p:cNvPr>
            <p:cNvGrpSpPr/>
            <p:nvPr/>
          </p:nvGrpSpPr>
          <p:grpSpPr>
            <a:xfrm>
              <a:off x="6354884" y="2507520"/>
              <a:ext cx="1737360" cy="1292117"/>
              <a:chOff x="2753360" y="3027680"/>
              <a:chExt cx="1737360" cy="1292117"/>
            </a:xfrm>
          </p:grpSpPr>
          <p:sp>
            <p:nvSpPr>
              <p:cNvPr id="57" name="Прямоугольник 56">
                <a:extLst>
                  <a:ext uri="{FF2B5EF4-FFF2-40B4-BE49-F238E27FC236}">
                    <a16:creationId xmlns:a16="http://schemas.microsoft.com/office/drawing/2014/main" id="{EA5A1720-1D31-4DCF-AB36-0F96EEFC338D}"/>
                  </a:ext>
                </a:extLst>
              </p:cNvPr>
              <p:cNvSpPr/>
              <p:nvPr/>
            </p:nvSpPr>
            <p:spPr>
              <a:xfrm>
                <a:off x="2753360" y="3027680"/>
                <a:ext cx="1737360" cy="1280160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RU"/>
              </a:p>
            </p:txBody>
          </p:sp>
          <p:cxnSp>
            <p:nvCxnSpPr>
              <p:cNvPr id="58" name="Прямая соединительная линия 57">
                <a:extLst>
                  <a:ext uri="{FF2B5EF4-FFF2-40B4-BE49-F238E27FC236}">
                    <a16:creationId xmlns:a16="http://schemas.microsoft.com/office/drawing/2014/main" id="{A5255C7D-B224-4ECD-9188-29F06BABA21F}"/>
                  </a:ext>
                </a:extLst>
              </p:cNvPr>
              <p:cNvCxnSpPr/>
              <p:nvPr/>
            </p:nvCxnSpPr>
            <p:spPr>
              <a:xfrm>
                <a:off x="2987040" y="3027680"/>
                <a:ext cx="0" cy="12801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9" name="Прямая соединительная линия 58">
                <a:extLst>
                  <a:ext uri="{FF2B5EF4-FFF2-40B4-BE49-F238E27FC236}">
                    <a16:creationId xmlns:a16="http://schemas.microsoft.com/office/drawing/2014/main" id="{9FDB4E4F-652C-4E50-B2CF-B2AAF17292F5}"/>
                  </a:ext>
                </a:extLst>
              </p:cNvPr>
              <p:cNvCxnSpPr/>
              <p:nvPr/>
            </p:nvCxnSpPr>
            <p:spPr>
              <a:xfrm>
                <a:off x="3149600" y="3039637"/>
                <a:ext cx="0" cy="12801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0" name="Прямая соединительная линия 59">
                <a:extLst>
                  <a:ext uri="{FF2B5EF4-FFF2-40B4-BE49-F238E27FC236}">
                    <a16:creationId xmlns:a16="http://schemas.microsoft.com/office/drawing/2014/main" id="{A15FEB0B-455E-43AE-A57D-F797AF2771F4}"/>
                  </a:ext>
                </a:extLst>
              </p:cNvPr>
              <p:cNvCxnSpPr/>
              <p:nvPr/>
            </p:nvCxnSpPr>
            <p:spPr>
              <a:xfrm>
                <a:off x="3291840" y="3039637"/>
                <a:ext cx="0" cy="12801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1" name="Прямая соединительная линия 60">
                <a:extLst>
                  <a:ext uri="{FF2B5EF4-FFF2-40B4-BE49-F238E27FC236}">
                    <a16:creationId xmlns:a16="http://schemas.microsoft.com/office/drawing/2014/main" id="{FF261B8F-25F6-4BAE-92C0-5703A7B24EB3}"/>
                  </a:ext>
                </a:extLst>
              </p:cNvPr>
              <p:cNvCxnSpPr/>
              <p:nvPr/>
            </p:nvCxnSpPr>
            <p:spPr>
              <a:xfrm>
                <a:off x="3464560" y="3039637"/>
                <a:ext cx="0" cy="12801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2" name="Прямая соединительная линия 61">
                <a:extLst>
                  <a:ext uri="{FF2B5EF4-FFF2-40B4-BE49-F238E27FC236}">
                    <a16:creationId xmlns:a16="http://schemas.microsoft.com/office/drawing/2014/main" id="{29982F92-EC2E-4DBA-BB49-D9A4F60F4376}"/>
                  </a:ext>
                </a:extLst>
              </p:cNvPr>
              <p:cNvCxnSpPr/>
              <p:nvPr/>
            </p:nvCxnSpPr>
            <p:spPr>
              <a:xfrm>
                <a:off x="3616960" y="3039637"/>
                <a:ext cx="0" cy="12801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3" name="Прямая соединительная линия 62">
                <a:extLst>
                  <a:ext uri="{FF2B5EF4-FFF2-40B4-BE49-F238E27FC236}">
                    <a16:creationId xmlns:a16="http://schemas.microsoft.com/office/drawing/2014/main" id="{38673839-4227-48E3-8396-9403B387721C}"/>
                  </a:ext>
                </a:extLst>
              </p:cNvPr>
              <p:cNvCxnSpPr/>
              <p:nvPr/>
            </p:nvCxnSpPr>
            <p:spPr>
              <a:xfrm>
                <a:off x="3759200" y="3039637"/>
                <a:ext cx="0" cy="12801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4" name="Прямая соединительная линия 63">
                <a:extLst>
                  <a:ext uri="{FF2B5EF4-FFF2-40B4-BE49-F238E27FC236}">
                    <a16:creationId xmlns:a16="http://schemas.microsoft.com/office/drawing/2014/main" id="{E68B6EED-852F-4705-818E-D2D13266C7A4}"/>
                  </a:ext>
                </a:extLst>
              </p:cNvPr>
              <p:cNvCxnSpPr/>
              <p:nvPr/>
            </p:nvCxnSpPr>
            <p:spPr>
              <a:xfrm>
                <a:off x="3911600" y="3027680"/>
                <a:ext cx="0" cy="12801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5" name="Прямая соединительная линия 64">
                <a:extLst>
                  <a:ext uri="{FF2B5EF4-FFF2-40B4-BE49-F238E27FC236}">
                    <a16:creationId xmlns:a16="http://schemas.microsoft.com/office/drawing/2014/main" id="{8666212A-EAC8-46FE-8680-9DDE457E9B9A}"/>
                  </a:ext>
                </a:extLst>
              </p:cNvPr>
              <p:cNvCxnSpPr/>
              <p:nvPr/>
            </p:nvCxnSpPr>
            <p:spPr>
              <a:xfrm>
                <a:off x="4064000" y="3039637"/>
                <a:ext cx="0" cy="12801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66" name="Прямая соединительная линия 65">
                <a:extLst>
                  <a:ext uri="{FF2B5EF4-FFF2-40B4-BE49-F238E27FC236}">
                    <a16:creationId xmlns:a16="http://schemas.microsoft.com/office/drawing/2014/main" id="{0004102B-6814-4807-A768-94A1A3E58583}"/>
                  </a:ext>
                </a:extLst>
              </p:cNvPr>
              <p:cNvCxnSpPr/>
              <p:nvPr/>
            </p:nvCxnSpPr>
            <p:spPr>
              <a:xfrm>
                <a:off x="4206240" y="3039637"/>
                <a:ext cx="0" cy="128016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68" name="Прямая соединительная линия 67">
              <a:extLst>
                <a:ext uri="{FF2B5EF4-FFF2-40B4-BE49-F238E27FC236}">
                  <a16:creationId xmlns:a16="http://schemas.microsoft.com/office/drawing/2014/main" id="{4F7B89EC-B275-4C9C-AFDE-52C0A60765A0}"/>
                </a:ext>
              </a:extLst>
            </p:cNvPr>
            <p:cNvCxnSpPr/>
            <p:nvPr/>
          </p:nvCxnSpPr>
          <p:spPr>
            <a:xfrm>
              <a:off x="3749040" y="3785295"/>
              <a:ext cx="0" cy="496043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Прямая соединительная линия 69">
              <a:extLst>
                <a:ext uri="{FF2B5EF4-FFF2-40B4-BE49-F238E27FC236}">
                  <a16:creationId xmlns:a16="http://schemas.microsoft.com/office/drawing/2014/main" id="{B13E37B0-1B21-4A6C-8D90-94EB250ACA10}"/>
                </a:ext>
              </a:extLst>
            </p:cNvPr>
            <p:cNvCxnSpPr/>
            <p:nvPr/>
          </p:nvCxnSpPr>
          <p:spPr>
            <a:xfrm>
              <a:off x="5120640" y="3799637"/>
              <a:ext cx="0" cy="23367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71">
              <a:extLst>
                <a:ext uri="{FF2B5EF4-FFF2-40B4-BE49-F238E27FC236}">
                  <a16:creationId xmlns:a16="http://schemas.microsoft.com/office/drawing/2014/main" id="{4A01A230-3AD1-43B9-9F51-C76C46016AC2}"/>
                </a:ext>
              </a:extLst>
            </p:cNvPr>
            <p:cNvCxnSpPr/>
            <p:nvPr/>
          </p:nvCxnSpPr>
          <p:spPr>
            <a:xfrm>
              <a:off x="5120640" y="4033316"/>
              <a:ext cx="1467924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4" name="Прямая соединительная линия 73">
              <a:extLst>
                <a:ext uri="{FF2B5EF4-FFF2-40B4-BE49-F238E27FC236}">
                  <a16:creationId xmlns:a16="http://schemas.microsoft.com/office/drawing/2014/main" id="{3D20A1D8-679F-44E5-BBA0-FBE578006559}"/>
                </a:ext>
              </a:extLst>
            </p:cNvPr>
            <p:cNvCxnSpPr/>
            <p:nvPr/>
          </p:nvCxnSpPr>
          <p:spPr>
            <a:xfrm flipV="1">
              <a:off x="6588564" y="3785295"/>
              <a:ext cx="0" cy="24802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6" name="Прямая соединительная линия 75">
              <a:extLst>
                <a:ext uri="{FF2B5EF4-FFF2-40B4-BE49-F238E27FC236}">
                  <a16:creationId xmlns:a16="http://schemas.microsoft.com/office/drawing/2014/main" id="{DD92973C-8384-47A2-B290-A55D8A2A6479}"/>
                </a:ext>
              </a:extLst>
            </p:cNvPr>
            <p:cNvCxnSpPr>
              <a:cxnSpLocks/>
            </p:cNvCxnSpPr>
            <p:nvPr/>
          </p:nvCxnSpPr>
          <p:spPr>
            <a:xfrm>
              <a:off x="7955280" y="3785295"/>
              <a:ext cx="0" cy="50400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F38EEACB-9678-4CC7-96E7-3DC932502EF2}"/>
                    </a:ext>
                  </a:extLst>
                </p:cNvPr>
                <p:cNvSpPr txBox="1"/>
                <p:nvPr/>
              </p:nvSpPr>
              <p:spPr>
                <a:xfrm>
                  <a:off x="3371165" y="3977376"/>
                  <a:ext cx="29815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+</m:t>
                        </m:r>
                      </m:oMath>
                    </m:oMathPara>
                  </a14:m>
                  <a:endParaRPr lang="ru-RU" sz="2400" dirty="0"/>
                </a:p>
              </p:txBody>
            </p:sp>
          </mc:Choice>
          <mc:Fallback>
            <p:sp>
              <p:nvSpPr>
                <p:cNvPr id="77" name="TextBox 76">
                  <a:extLst>
                    <a:ext uri="{FF2B5EF4-FFF2-40B4-BE49-F238E27FC236}">
                      <a16:creationId xmlns:a16="http://schemas.microsoft.com/office/drawing/2014/main" id="{F38EEACB-9678-4CC7-96E7-3DC932502EF2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3371165" y="3977376"/>
                  <a:ext cx="298159" cy="369332"/>
                </a:xfrm>
                <a:prstGeom prst="rect">
                  <a:avLst/>
                </a:prstGeom>
                <a:blipFill>
                  <a:blip r:embed="rId2"/>
                  <a:stretch>
                    <a:fillRect l="-33333" r="-30952" b="-1851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7A678308-DCF8-4FD3-A0A7-D1E3A22C7ACC}"/>
                    </a:ext>
                  </a:extLst>
                </p:cNvPr>
                <p:cNvSpPr txBox="1"/>
                <p:nvPr/>
              </p:nvSpPr>
              <p:spPr>
                <a:xfrm>
                  <a:off x="7576524" y="3981147"/>
                  <a:ext cx="298159" cy="369332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ru-RU" sz="24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</m:oMath>
                    </m:oMathPara>
                  </a14:m>
                  <a:endParaRPr lang="ru-RU" sz="2400" dirty="0"/>
                </a:p>
              </p:txBody>
            </p:sp>
          </mc:Choice>
          <mc:Fallback>
            <p:sp>
              <p:nvSpPr>
                <p:cNvPr id="78" name="TextBox 77">
                  <a:extLst>
                    <a:ext uri="{FF2B5EF4-FFF2-40B4-BE49-F238E27FC236}">
                      <a16:creationId xmlns:a16="http://schemas.microsoft.com/office/drawing/2014/main" id="{7A678308-DCF8-4FD3-A0A7-D1E3A22C7ACC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7576524" y="3981147"/>
                  <a:ext cx="298159" cy="369332"/>
                </a:xfrm>
                <a:prstGeom prst="rect">
                  <a:avLst/>
                </a:prstGeom>
                <a:blipFill>
                  <a:blip r:embed="rId3"/>
                  <a:stretch>
                    <a:fillRect l="-14286" r="-14286" b="-1852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6403F5C-5EFC-4057-817C-F5645B3F7436}"/>
                  </a:ext>
                </a:extLst>
              </p:cNvPr>
              <p:cNvSpPr txBox="1"/>
              <p:nvPr/>
            </p:nvSpPr>
            <p:spPr>
              <a:xfrm>
                <a:off x="2934149" y="4706781"/>
                <a:ext cx="1349793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ru-RU" sz="240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𝜑</m:t>
                      </m:r>
                      <m:r>
                        <a:rPr lang="ru-RU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en-US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𝑎𝐵𝑙</m:t>
                      </m:r>
                    </m:oMath>
                  </m:oMathPara>
                </a14:m>
                <a:endParaRPr lang="ru-RU" sz="2400" dirty="0"/>
              </a:p>
            </p:txBody>
          </p:sp>
        </mc:Choice>
        <mc:Fallback>
          <p:sp>
            <p:nvSpPr>
              <p:cNvPr id="84" name="TextBox 83">
                <a:extLst>
                  <a:ext uri="{FF2B5EF4-FFF2-40B4-BE49-F238E27FC236}">
                    <a16:creationId xmlns:a16="http://schemas.microsoft.com/office/drawing/2014/main" id="{26403F5C-5EFC-4057-817C-F5645B3F743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934149" y="4706781"/>
                <a:ext cx="1349793" cy="461665"/>
              </a:xfrm>
              <a:prstGeom prst="rect">
                <a:avLst/>
              </a:prstGeom>
              <a:blipFill>
                <a:blip r:embed="rId4"/>
                <a:stretch>
                  <a:fillRect b="-10526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5" name="TextBox 84">
            <a:extLst>
              <a:ext uri="{FF2B5EF4-FFF2-40B4-BE49-F238E27FC236}">
                <a16:creationId xmlns:a16="http://schemas.microsoft.com/office/drawing/2014/main" id="{EFF22B85-5D4D-434B-B82B-644D756A69DE}"/>
              </a:ext>
            </a:extLst>
          </p:cNvPr>
          <p:cNvSpPr txBox="1"/>
          <p:nvPr/>
        </p:nvSpPr>
        <p:spPr>
          <a:xfrm>
            <a:off x="10212347" y="4883286"/>
            <a:ext cx="201745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Особенности отражения аксиальных векторов</a:t>
            </a:r>
          </a:p>
        </p:txBody>
      </p:sp>
      <p:grpSp>
        <p:nvGrpSpPr>
          <p:cNvPr id="119" name="Группа 118">
            <a:extLst>
              <a:ext uri="{FF2B5EF4-FFF2-40B4-BE49-F238E27FC236}">
                <a16:creationId xmlns:a16="http://schemas.microsoft.com/office/drawing/2014/main" id="{9FD91543-8038-422C-9E53-3188B8AC5D51}"/>
              </a:ext>
            </a:extLst>
          </p:cNvPr>
          <p:cNvGrpSpPr/>
          <p:nvPr/>
        </p:nvGrpSpPr>
        <p:grpSpPr>
          <a:xfrm>
            <a:off x="7918029" y="2196932"/>
            <a:ext cx="1342849" cy="1681271"/>
            <a:chOff x="8358290" y="2167085"/>
            <a:chExt cx="1342849" cy="1681271"/>
          </a:xfrm>
        </p:grpSpPr>
        <p:grpSp>
          <p:nvGrpSpPr>
            <p:cNvPr id="93" name="Группа 92">
              <a:extLst>
                <a:ext uri="{FF2B5EF4-FFF2-40B4-BE49-F238E27FC236}">
                  <a16:creationId xmlns:a16="http://schemas.microsoft.com/office/drawing/2014/main" id="{18123530-BBD5-44C2-A934-7FDD818E2925}"/>
                </a:ext>
              </a:extLst>
            </p:cNvPr>
            <p:cNvGrpSpPr/>
            <p:nvPr/>
          </p:nvGrpSpPr>
          <p:grpSpPr>
            <a:xfrm>
              <a:off x="8406582" y="2276506"/>
              <a:ext cx="1229360" cy="1285240"/>
              <a:chOff x="9672320" y="2143760"/>
              <a:chExt cx="1229360" cy="1285240"/>
            </a:xfrm>
          </p:grpSpPr>
          <p:cxnSp>
            <p:nvCxnSpPr>
              <p:cNvPr id="87" name="Прямая соединительная линия 86">
                <a:extLst>
                  <a:ext uri="{FF2B5EF4-FFF2-40B4-BE49-F238E27FC236}">
                    <a16:creationId xmlns:a16="http://schemas.microsoft.com/office/drawing/2014/main" id="{B13D1CE9-7919-412D-BFEF-0E3CBC73BBA8}"/>
                  </a:ext>
                </a:extLst>
              </p:cNvPr>
              <p:cNvCxnSpPr/>
              <p:nvPr/>
            </p:nvCxnSpPr>
            <p:spPr>
              <a:xfrm>
                <a:off x="10119360" y="2143760"/>
                <a:ext cx="0" cy="87254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8" name="Прямая соединительная линия 87">
                <a:extLst>
                  <a:ext uri="{FF2B5EF4-FFF2-40B4-BE49-F238E27FC236}">
                    <a16:creationId xmlns:a16="http://schemas.microsoft.com/office/drawing/2014/main" id="{4BC88050-CA88-4E7C-9BD3-4A47D20483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19360" y="3018986"/>
                <a:ext cx="78232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9" name="Прямая соединительная линия 88">
                <a:extLst>
                  <a:ext uri="{FF2B5EF4-FFF2-40B4-BE49-F238E27FC236}">
                    <a16:creationId xmlns:a16="http://schemas.microsoft.com/office/drawing/2014/main" id="{156D6038-9E87-41F0-8A99-13E0CB79F63F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672320" y="3016305"/>
                <a:ext cx="447040" cy="41269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3" name="Прямая со стрелкой 102">
              <a:extLst>
                <a:ext uri="{FF2B5EF4-FFF2-40B4-BE49-F238E27FC236}">
                  <a16:creationId xmlns:a16="http://schemas.microsoft.com/office/drawing/2014/main" id="{78505C94-BBBE-4A97-937D-F4391F654AC6}"/>
                </a:ext>
              </a:extLst>
            </p:cNvPr>
            <p:cNvCxnSpPr/>
            <p:nvPr/>
          </p:nvCxnSpPr>
          <p:spPr>
            <a:xfrm>
              <a:off x="8853621" y="3149051"/>
              <a:ext cx="55880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Прямая со стрелкой 104">
              <a:extLst>
                <a:ext uri="{FF2B5EF4-FFF2-40B4-BE49-F238E27FC236}">
                  <a16:creationId xmlns:a16="http://schemas.microsoft.com/office/drawing/2014/main" id="{5708234F-489B-44AE-9F59-DEC26D35213E}"/>
                </a:ext>
              </a:extLst>
            </p:cNvPr>
            <p:cNvCxnSpPr/>
            <p:nvPr/>
          </p:nvCxnSpPr>
          <p:spPr>
            <a:xfrm flipV="1">
              <a:off x="8853621" y="2580640"/>
              <a:ext cx="0" cy="56841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791F34CE-C105-4581-A928-4BEA6DF32FAF}"/>
                    </a:ext>
                  </a:extLst>
                </p:cNvPr>
                <p:cNvSpPr txBox="1"/>
                <p:nvPr/>
              </p:nvSpPr>
              <p:spPr>
                <a:xfrm>
                  <a:off x="8358290" y="3571357"/>
                  <a:ext cx="1833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>
            <p:sp>
              <p:nvSpPr>
                <p:cNvPr id="110" name="TextBox 109">
                  <a:extLst>
                    <a:ext uri="{FF2B5EF4-FFF2-40B4-BE49-F238E27FC236}">
                      <a16:creationId xmlns:a16="http://schemas.microsoft.com/office/drawing/2014/main" id="{791F34CE-C105-4581-A928-4BEA6DF32F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358290" y="3571357"/>
                  <a:ext cx="183319" cy="276999"/>
                </a:xfrm>
                <a:prstGeom prst="rect">
                  <a:avLst/>
                </a:prstGeom>
                <a:blipFill>
                  <a:blip r:embed="rId5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2C60F85B-9ED1-4217-AC43-01EC796E57B3}"/>
                    </a:ext>
                  </a:extLst>
                </p:cNvPr>
                <p:cNvSpPr txBox="1"/>
                <p:nvPr/>
              </p:nvSpPr>
              <p:spPr>
                <a:xfrm>
                  <a:off x="9514421" y="3152001"/>
                  <a:ext cx="1867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>
            <p:sp>
              <p:nvSpPr>
                <p:cNvPr id="113" name="TextBox 112">
                  <a:extLst>
                    <a:ext uri="{FF2B5EF4-FFF2-40B4-BE49-F238E27FC236}">
                      <a16:creationId xmlns:a16="http://schemas.microsoft.com/office/drawing/2014/main" id="{2C60F85B-9ED1-4217-AC43-01EC796E57B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14421" y="3152001"/>
                  <a:ext cx="186718" cy="276999"/>
                </a:xfrm>
                <a:prstGeom prst="rect">
                  <a:avLst/>
                </a:prstGeom>
                <a:blipFill>
                  <a:blip r:embed="rId6"/>
                  <a:stretch>
                    <a:fillRect l="-33333" r="-30000" b="-2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3BB40D67-494D-4198-B3D1-EE44751A5186}"/>
                    </a:ext>
                  </a:extLst>
                </p:cNvPr>
                <p:cNvSpPr txBox="1"/>
                <p:nvPr/>
              </p:nvSpPr>
              <p:spPr>
                <a:xfrm>
                  <a:off x="8610756" y="2167085"/>
                  <a:ext cx="1690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>
            <p:sp>
              <p:nvSpPr>
                <p:cNvPr id="116" name="TextBox 115">
                  <a:extLst>
                    <a:ext uri="{FF2B5EF4-FFF2-40B4-BE49-F238E27FC236}">
                      <a16:creationId xmlns:a16="http://schemas.microsoft.com/office/drawing/2014/main" id="{3BB40D67-494D-4198-B3D1-EE44751A518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10756" y="2167085"/>
                  <a:ext cx="169085" cy="276999"/>
                </a:xfrm>
                <a:prstGeom prst="rect">
                  <a:avLst/>
                </a:prstGeom>
                <a:blipFill>
                  <a:blip r:embed="rId7"/>
                  <a:stretch>
                    <a:fillRect l="-21429" r="-1428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0" name="Группа 119">
            <a:extLst>
              <a:ext uri="{FF2B5EF4-FFF2-40B4-BE49-F238E27FC236}">
                <a16:creationId xmlns:a16="http://schemas.microsoft.com/office/drawing/2014/main" id="{5A11F79E-AD60-4DBB-8145-51B3BE578349}"/>
              </a:ext>
            </a:extLst>
          </p:cNvPr>
          <p:cNvGrpSpPr/>
          <p:nvPr/>
        </p:nvGrpSpPr>
        <p:grpSpPr>
          <a:xfrm>
            <a:off x="10340997" y="2196932"/>
            <a:ext cx="1334723" cy="1653859"/>
            <a:chOff x="10459468" y="2171121"/>
            <a:chExt cx="1334723" cy="1653859"/>
          </a:xfrm>
        </p:grpSpPr>
        <p:grpSp>
          <p:nvGrpSpPr>
            <p:cNvPr id="94" name="Группа 93">
              <a:extLst>
                <a:ext uri="{FF2B5EF4-FFF2-40B4-BE49-F238E27FC236}">
                  <a16:creationId xmlns:a16="http://schemas.microsoft.com/office/drawing/2014/main" id="{E229C347-2008-4BF7-B91A-9480F89912B4}"/>
                </a:ext>
              </a:extLst>
            </p:cNvPr>
            <p:cNvGrpSpPr/>
            <p:nvPr/>
          </p:nvGrpSpPr>
          <p:grpSpPr>
            <a:xfrm>
              <a:off x="10501343" y="2251638"/>
              <a:ext cx="1229360" cy="1285240"/>
              <a:chOff x="9672320" y="2143760"/>
              <a:chExt cx="1229360" cy="1285240"/>
            </a:xfrm>
          </p:grpSpPr>
          <p:cxnSp>
            <p:nvCxnSpPr>
              <p:cNvPr id="95" name="Прямая соединительная линия 94">
                <a:extLst>
                  <a:ext uri="{FF2B5EF4-FFF2-40B4-BE49-F238E27FC236}">
                    <a16:creationId xmlns:a16="http://schemas.microsoft.com/office/drawing/2014/main" id="{7217A1F7-BE2D-4C8B-9365-4C61C1B4CB6D}"/>
                  </a:ext>
                </a:extLst>
              </p:cNvPr>
              <p:cNvCxnSpPr/>
              <p:nvPr/>
            </p:nvCxnSpPr>
            <p:spPr>
              <a:xfrm>
                <a:off x="10119360" y="2143760"/>
                <a:ext cx="0" cy="87254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6" name="Прямая соединительная линия 95">
                <a:extLst>
                  <a:ext uri="{FF2B5EF4-FFF2-40B4-BE49-F238E27FC236}">
                    <a16:creationId xmlns:a16="http://schemas.microsoft.com/office/drawing/2014/main" id="{DA5880D9-14D8-42EA-9185-0B0CD1C2CC6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19360" y="3018986"/>
                <a:ext cx="78232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7" name="Прямая соединительная линия 96">
                <a:extLst>
                  <a:ext uri="{FF2B5EF4-FFF2-40B4-BE49-F238E27FC236}">
                    <a16:creationId xmlns:a16="http://schemas.microsoft.com/office/drawing/2014/main" id="{1BE00013-5E02-44CA-811E-FC3158A85A83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672320" y="3016305"/>
                <a:ext cx="447040" cy="41269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7" name="Прямая со стрелкой 106">
              <a:extLst>
                <a:ext uri="{FF2B5EF4-FFF2-40B4-BE49-F238E27FC236}">
                  <a16:creationId xmlns:a16="http://schemas.microsoft.com/office/drawing/2014/main" id="{C5EFDD83-90D7-41E1-AE63-01D20D710EA5}"/>
                </a:ext>
              </a:extLst>
            </p:cNvPr>
            <p:cNvCxnSpPr>
              <a:cxnSpLocks/>
            </p:cNvCxnSpPr>
            <p:nvPr/>
          </p:nvCxnSpPr>
          <p:spPr>
            <a:xfrm rot="10800000" flipV="1">
              <a:off x="10954800" y="3124183"/>
              <a:ext cx="0" cy="56841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Прямая со стрелкой 107">
              <a:extLst>
                <a:ext uri="{FF2B5EF4-FFF2-40B4-BE49-F238E27FC236}">
                  <a16:creationId xmlns:a16="http://schemas.microsoft.com/office/drawing/2014/main" id="{7A7357D4-F2AB-41B6-90A4-2FA5D2B33107}"/>
                </a:ext>
              </a:extLst>
            </p:cNvPr>
            <p:cNvCxnSpPr/>
            <p:nvPr/>
          </p:nvCxnSpPr>
          <p:spPr>
            <a:xfrm>
              <a:off x="10948383" y="3124182"/>
              <a:ext cx="55880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B2C33E0A-66BB-47B1-AC99-E23A3ACB1AF6}"/>
                    </a:ext>
                  </a:extLst>
                </p:cNvPr>
                <p:cNvSpPr txBox="1"/>
                <p:nvPr/>
              </p:nvSpPr>
              <p:spPr>
                <a:xfrm>
                  <a:off x="10459468" y="3547981"/>
                  <a:ext cx="1833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>
            <p:sp>
              <p:nvSpPr>
                <p:cNvPr id="111" name="TextBox 110">
                  <a:extLst>
                    <a:ext uri="{FF2B5EF4-FFF2-40B4-BE49-F238E27FC236}">
                      <a16:creationId xmlns:a16="http://schemas.microsoft.com/office/drawing/2014/main" id="{B2C33E0A-66BB-47B1-AC99-E23A3ACB1AF6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459468" y="3547981"/>
                  <a:ext cx="183319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5B9BD16C-3869-49A0-B751-628B837760C4}"/>
                    </a:ext>
                  </a:extLst>
                </p:cNvPr>
                <p:cNvSpPr txBox="1"/>
                <p:nvPr/>
              </p:nvSpPr>
              <p:spPr>
                <a:xfrm>
                  <a:off x="11607473" y="3149051"/>
                  <a:ext cx="1867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>
            <p:sp>
              <p:nvSpPr>
                <p:cNvPr id="114" name="TextBox 113">
                  <a:extLst>
                    <a:ext uri="{FF2B5EF4-FFF2-40B4-BE49-F238E27FC236}">
                      <a16:creationId xmlns:a16="http://schemas.microsoft.com/office/drawing/2014/main" id="{5B9BD16C-3869-49A0-B751-628B837760C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1607473" y="3149051"/>
                  <a:ext cx="186718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33333" r="-30000" b="-2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4712CB16-0F35-49A1-AFEA-F1AD17487844}"/>
                    </a:ext>
                  </a:extLst>
                </p:cNvPr>
                <p:cNvSpPr txBox="1"/>
                <p:nvPr/>
              </p:nvSpPr>
              <p:spPr>
                <a:xfrm>
                  <a:off x="10705516" y="2171121"/>
                  <a:ext cx="1690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>
            <p:sp>
              <p:nvSpPr>
                <p:cNvPr id="117" name="TextBox 116">
                  <a:extLst>
                    <a:ext uri="{FF2B5EF4-FFF2-40B4-BE49-F238E27FC236}">
                      <a16:creationId xmlns:a16="http://schemas.microsoft.com/office/drawing/2014/main" id="{4712CB16-0F35-49A1-AFEA-F1AD17487844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10705516" y="2171121"/>
                  <a:ext cx="169085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22222" r="-18519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grpSp>
        <p:nvGrpSpPr>
          <p:cNvPr id="121" name="Группа 120">
            <a:extLst>
              <a:ext uri="{FF2B5EF4-FFF2-40B4-BE49-F238E27FC236}">
                <a16:creationId xmlns:a16="http://schemas.microsoft.com/office/drawing/2014/main" id="{B072CA74-D8DE-4510-B7D5-20781D037F70}"/>
              </a:ext>
            </a:extLst>
          </p:cNvPr>
          <p:cNvGrpSpPr/>
          <p:nvPr/>
        </p:nvGrpSpPr>
        <p:grpSpPr>
          <a:xfrm>
            <a:off x="8008119" y="4707863"/>
            <a:ext cx="1369284" cy="1674284"/>
            <a:chOff x="8360017" y="4003630"/>
            <a:chExt cx="1369284" cy="1674284"/>
          </a:xfrm>
        </p:grpSpPr>
        <p:grpSp>
          <p:nvGrpSpPr>
            <p:cNvPr id="98" name="Группа 97">
              <a:extLst>
                <a:ext uri="{FF2B5EF4-FFF2-40B4-BE49-F238E27FC236}">
                  <a16:creationId xmlns:a16="http://schemas.microsoft.com/office/drawing/2014/main" id="{8E013FB3-F48A-448F-933D-D3D86DDC52B5}"/>
                </a:ext>
              </a:extLst>
            </p:cNvPr>
            <p:cNvGrpSpPr/>
            <p:nvPr/>
          </p:nvGrpSpPr>
          <p:grpSpPr>
            <a:xfrm>
              <a:off x="8471779" y="4108746"/>
              <a:ext cx="1229360" cy="1285240"/>
              <a:chOff x="9672320" y="2143760"/>
              <a:chExt cx="1229360" cy="1285240"/>
            </a:xfrm>
          </p:grpSpPr>
          <p:cxnSp>
            <p:nvCxnSpPr>
              <p:cNvPr id="99" name="Прямая соединительная линия 98">
                <a:extLst>
                  <a:ext uri="{FF2B5EF4-FFF2-40B4-BE49-F238E27FC236}">
                    <a16:creationId xmlns:a16="http://schemas.microsoft.com/office/drawing/2014/main" id="{6A1AA3F4-E6C0-4222-9ADB-A9AAFC2540BB}"/>
                  </a:ext>
                </a:extLst>
              </p:cNvPr>
              <p:cNvCxnSpPr/>
              <p:nvPr/>
            </p:nvCxnSpPr>
            <p:spPr>
              <a:xfrm>
                <a:off x="10119360" y="2143760"/>
                <a:ext cx="0" cy="87254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0" name="Прямая соединительная линия 99">
                <a:extLst>
                  <a:ext uri="{FF2B5EF4-FFF2-40B4-BE49-F238E27FC236}">
                    <a16:creationId xmlns:a16="http://schemas.microsoft.com/office/drawing/2014/main" id="{D09A8BB2-6ACA-4361-A817-FA46C3B3BA3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0119360" y="3018986"/>
                <a:ext cx="782320" cy="0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Прямая соединительная линия 100">
                <a:extLst>
                  <a:ext uri="{FF2B5EF4-FFF2-40B4-BE49-F238E27FC236}">
                    <a16:creationId xmlns:a16="http://schemas.microsoft.com/office/drawing/2014/main" id="{099E9FAA-CFF1-4ABA-9F66-4AF6B269342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9672320" y="3016305"/>
                <a:ext cx="447040" cy="412695"/>
              </a:xfrm>
              <a:prstGeom prst="line">
                <a:avLst/>
              </a:prstGeom>
              <a:ln w="2857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106" name="Прямая со стрелкой 105">
              <a:extLst>
                <a:ext uri="{FF2B5EF4-FFF2-40B4-BE49-F238E27FC236}">
                  <a16:creationId xmlns:a16="http://schemas.microsoft.com/office/drawing/2014/main" id="{D6C8A527-49EC-448B-B726-FBEDBC4421B5}"/>
                </a:ext>
              </a:extLst>
            </p:cNvPr>
            <p:cNvCxnSpPr/>
            <p:nvPr/>
          </p:nvCxnSpPr>
          <p:spPr>
            <a:xfrm flipV="1">
              <a:off x="8918819" y="4412880"/>
              <a:ext cx="0" cy="568411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9" name="Прямая со стрелкой 108">
              <a:extLst>
                <a:ext uri="{FF2B5EF4-FFF2-40B4-BE49-F238E27FC236}">
                  <a16:creationId xmlns:a16="http://schemas.microsoft.com/office/drawing/2014/main" id="{92A77110-E961-4ABF-ADD3-EE7E82546EF9}"/>
                </a:ext>
              </a:extLst>
            </p:cNvPr>
            <p:cNvCxnSpPr>
              <a:cxnSpLocks/>
            </p:cNvCxnSpPr>
            <p:nvPr/>
          </p:nvCxnSpPr>
          <p:spPr>
            <a:xfrm rot="10800000">
              <a:off x="8360017" y="4981291"/>
              <a:ext cx="558802" cy="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72F4E249-5826-4DF6-8824-A3E47EAE35CF}"/>
                    </a:ext>
                  </a:extLst>
                </p:cNvPr>
                <p:cNvSpPr txBox="1"/>
                <p:nvPr/>
              </p:nvSpPr>
              <p:spPr>
                <a:xfrm>
                  <a:off x="8406582" y="5400915"/>
                  <a:ext cx="183319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>
            <p:sp>
              <p:nvSpPr>
                <p:cNvPr id="112" name="TextBox 111">
                  <a:extLst>
                    <a:ext uri="{FF2B5EF4-FFF2-40B4-BE49-F238E27FC236}">
                      <a16:creationId xmlns:a16="http://schemas.microsoft.com/office/drawing/2014/main" id="{72F4E249-5826-4DF6-8824-A3E47EAE35C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406582" y="5400915"/>
                  <a:ext cx="183319" cy="276999"/>
                </a:xfrm>
                <a:prstGeom prst="rect">
                  <a:avLst/>
                </a:prstGeom>
                <a:blipFill>
                  <a:blip r:embed="rId11"/>
                  <a:stretch>
                    <a:fillRect l="-20000" r="-13333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40F44D27-7724-449F-8AA1-5C7D9B940A77}"/>
                    </a:ext>
                  </a:extLst>
                </p:cNvPr>
                <p:cNvSpPr txBox="1"/>
                <p:nvPr/>
              </p:nvSpPr>
              <p:spPr>
                <a:xfrm>
                  <a:off x="9542583" y="5029947"/>
                  <a:ext cx="186718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𝑦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>
            <p:sp>
              <p:nvSpPr>
                <p:cNvPr id="115" name="TextBox 114">
                  <a:extLst>
                    <a:ext uri="{FF2B5EF4-FFF2-40B4-BE49-F238E27FC236}">
                      <a16:creationId xmlns:a16="http://schemas.microsoft.com/office/drawing/2014/main" id="{40F44D27-7724-449F-8AA1-5C7D9B940A77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9542583" y="5029947"/>
                  <a:ext cx="186718" cy="276999"/>
                </a:xfrm>
                <a:prstGeom prst="rect">
                  <a:avLst/>
                </a:prstGeom>
                <a:blipFill>
                  <a:blip r:embed="rId12"/>
                  <a:stretch>
                    <a:fillRect l="-33333" r="-30000" b="-26667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>
          <mc:Choice xmlns:a14="http://schemas.microsoft.com/office/drawing/2010/main" Requires="a14"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435CFC41-DC8A-4C04-B828-DB789B3689AF}"/>
                    </a:ext>
                  </a:extLst>
                </p:cNvPr>
                <p:cNvSpPr txBox="1"/>
                <p:nvPr/>
              </p:nvSpPr>
              <p:spPr>
                <a:xfrm>
                  <a:off x="8673533" y="4003630"/>
                  <a:ext cx="169085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oMath>
                    </m:oMathPara>
                  </a14:m>
                  <a:endParaRPr lang="ru-RU" dirty="0"/>
                </a:p>
              </p:txBody>
            </p:sp>
          </mc:Choice>
          <mc:Fallback>
            <p:sp>
              <p:nvSpPr>
                <p:cNvPr id="118" name="TextBox 117">
                  <a:extLst>
                    <a:ext uri="{FF2B5EF4-FFF2-40B4-BE49-F238E27FC236}">
                      <a16:creationId xmlns:a16="http://schemas.microsoft.com/office/drawing/2014/main" id="{435CFC41-DC8A-4C04-B828-DB789B3689AF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8673533" y="4003630"/>
                  <a:ext cx="169085" cy="276999"/>
                </a:xfrm>
                <a:prstGeom prst="rect">
                  <a:avLst/>
                </a:prstGeom>
                <a:blipFill>
                  <a:blip r:embed="rId13"/>
                  <a:stretch>
                    <a:fillRect l="-21429" r="-14286"/>
                  </a:stretch>
                </a:blipFill>
              </p:spPr>
              <p:txBody>
                <a:bodyPr/>
                <a:lstStyle/>
                <a:p>
                  <a:r>
                    <a:rPr lang="ru-RU">
                      <a:noFill/>
                    </a:rPr>
                    <a:t> </a:t>
                  </a:r>
                </a:p>
              </p:txBody>
            </p:sp>
          </mc:Fallback>
        </mc:AlternateContent>
      </p:grpSp>
      <p:sp>
        <p:nvSpPr>
          <p:cNvPr id="122" name="Стрелка: вправо 121">
            <a:extLst>
              <a:ext uri="{FF2B5EF4-FFF2-40B4-BE49-F238E27FC236}">
                <a16:creationId xmlns:a16="http://schemas.microsoft.com/office/drawing/2014/main" id="{464773D3-1470-4E4C-BD09-39ECC3B6C830}"/>
              </a:ext>
            </a:extLst>
          </p:cNvPr>
          <p:cNvSpPr/>
          <p:nvPr/>
        </p:nvSpPr>
        <p:spPr>
          <a:xfrm>
            <a:off x="9511580" y="2841023"/>
            <a:ext cx="566573" cy="229821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3" name="Стрелка: вправо 122">
            <a:extLst>
              <a:ext uri="{FF2B5EF4-FFF2-40B4-BE49-F238E27FC236}">
                <a16:creationId xmlns:a16="http://schemas.microsoft.com/office/drawing/2014/main" id="{EE60EB24-D6B7-4FFA-B936-8ACC09987C2B}"/>
              </a:ext>
            </a:extLst>
          </p:cNvPr>
          <p:cNvSpPr/>
          <p:nvPr/>
        </p:nvSpPr>
        <p:spPr>
          <a:xfrm rot="5400000">
            <a:off x="8514224" y="4189882"/>
            <a:ext cx="566573" cy="229821"/>
          </a:xfrm>
          <a:prstGeom prst="rightArrow">
            <a:avLst/>
          </a:prstGeom>
          <a:noFill/>
          <a:ln w="190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7645AA0B-431D-411F-92BC-5EBB9BED3F6B}"/>
                  </a:ext>
                </a:extLst>
              </p:cNvPr>
              <p:cNvSpPr txBox="1"/>
              <p:nvPr/>
            </p:nvSpPr>
            <p:spPr>
              <a:xfrm>
                <a:off x="9146750" y="2235071"/>
                <a:ext cx="1261627" cy="646331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отражение</a:t>
                </a:r>
              </a:p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𝑥𝑧</m:t>
                      </m:r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4" name="TextBox 123">
                <a:extLst>
                  <a:ext uri="{FF2B5EF4-FFF2-40B4-BE49-F238E27FC236}">
                    <a16:creationId xmlns:a16="http://schemas.microsoft.com/office/drawing/2014/main" id="{7645AA0B-431D-411F-92BC-5EBB9BED3F6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146750" y="2235071"/>
                <a:ext cx="1261627" cy="646331"/>
              </a:xfrm>
              <a:prstGeom prst="rect">
                <a:avLst/>
              </a:prstGeom>
              <a:blipFill>
                <a:blip r:embed="rId14"/>
                <a:stretch>
                  <a:fillRect l="-3865" t="-5660" r="-144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F46BC805-F5D1-462C-A2BB-3E9F5DC09E5F}"/>
                  </a:ext>
                </a:extLst>
              </p:cNvPr>
              <p:cNvSpPr txBox="1"/>
              <p:nvPr/>
            </p:nvSpPr>
            <p:spPr>
              <a:xfrm>
                <a:off x="8955572" y="3999650"/>
                <a:ext cx="1244837" cy="64633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ru-RU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отражение</a:t>
                </a:r>
              </a:p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𝑦</m:t>
                      </m:r>
                    </m:oMath>
                  </m:oMathPara>
                </a14:m>
                <a:endParaRPr lang="ru-RU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>
          <p:sp>
            <p:nvSpPr>
              <p:cNvPr id="126" name="TextBox 125">
                <a:extLst>
                  <a:ext uri="{FF2B5EF4-FFF2-40B4-BE49-F238E27FC236}">
                    <a16:creationId xmlns:a16="http://schemas.microsoft.com/office/drawing/2014/main" id="{F46BC805-F5D1-462C-A2BB-3E9F5DC09E5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55572" y="3999650"/>
                <a:ext cx="1244837" cy="646331"/>
              </a:xfrm>
              <a:prstGeom prst="rect">
                <a:avLst/>
              </a:prstGeom>
              <a:blipFill>
                <a:blip r:embed="rId15"/>
                <a:stretch>
                  <a:fillRect l="-3922" t="-4717" r="-2941" b="-4717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7774588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E90685DA-0D5E-4DDF-AD8A-E87AB00B302B}"/>
              </a:ext>
            </a:extLst>
          </p:cNvPr>
          <p:cNvSpPr txBox="1"/>
          <p:nvPr/>
        </p:nvSpPr>
        <p:spPr>
          <a:xfrm>
            <a:off x="5638800" y="2971800"/>
            <a:ext cx="65" cy="276999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endParaRPr lang="ru-RU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FE02B148-11BB-45E6-AC3C-AFE5183AB218}"/>
              </a:ext>
            </a:extLst>
          </p:cNvPr>
          <p:cNvSpPr txBox="1"/>
          <p:nvPr/>
        </p:nvSpPr>
        <p:spPr>
          <a:xfrm>
            <a:off x="3668380" y="670560"/>
            <a:ext cx="485524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Частичная поляризация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FCF9765-5CBD-4FC4-B143-474DEC2DA592}"/>
              </a:ext>
            </a:extLst>
          </p:cNvPr>
          <p:cNvSpPr txBox="1"/>
          <p:nvPr/>
        </p:nvSpPr>
        <p:spPr>
          <a:xfrm>
            <a:off x="1097280" y="2133600"/>
            <a:ext cx="454152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поляризованный свет – когерентная сумма двух линейных поляризаций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74AAC20-A19F-4FEF-9CE0-E8D22AB71770}"/>
              </a:ext>
            </a:extLst>
          </p:cNvPr>
          <p:cNvSpPr txBox="1"/>
          <p:nvPr/>
        </p:nvSpPr>
        <p:spPr>
          <a:xfrm>
            <a:off x="6654801" y="2133600"/>
            <a:ext cx="49276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Частично поляризованный свет – некогерентная сумма двух линейных поляризаций</a:t>
            </a:r>
          </a:p>
        </p:txBody>
      </p:sp>
      <p:grpSp>
        <p:nvGrpSpPr>
          <p:cNvPr id="6" name="Group 135">
            <a:extLst>
              <a:ext uri="{FF2B5EF4-FFF2-40B4-BE49-F238E27FC236}">
                <a16:creationId xmlns:a16="http://schemas.microsoft.com/office/drawing/2014/main" id="{CEC14AB7-C55D-410C-8195-C678EAE4EBB3}"/>
              </a:ext>
            </a:extLst>
          </p:cNvPr>
          <p:cNvGrpSpPr>
            <a:grpSpLocks/>
          </p:cNvGrpSpPr>
          <p:nvPr/>
        </p:nvGrpSpPr>
        <p:grpSpPr bwMode="auto">
          <a:xfrm>
            <a:off x="960759" y="4433660"/>
            <a:ext cx="1492251" cy="1473201"/>
            <a:chOff x="3689" y="1080"/>
            <a:chExt cx="940" cy="928"/>
          </a:xfrm>
        </p:grpSpPr>
        <p:sp>
          <p:nvSpPr>
            <p:cNvPr id="7" name="Line 127">
              <a:extLst>
                <a:ext uri="{FF2B5EF4-FFF2-40B4-BE49-F238E27FC236}">
                  <a16:creationId xmlns:a16="http://schemas.microsoft.com/office/drawing/2014/main" id="{49016736-EA55-42D3-90EF-F59A9219EDCD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0" y="1544"/>
              <a:ext cx="338" cy="33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8" name="Line 128">
              <a:extLst>
                <a:ext uri="{FF2B5EF4-FFF2-40B4-BE49-F238E27FC236}">
                  <a16:creationId xmlns:a16="http://schemas.microsoft.com/office/drawing/2014/main" id="{494951B8-2C9A-4E46-976F-53C2278F84D8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5400000">
              <a:off x="4150" y="1214"/>
              <a:ext cx="330" cy="32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9" name="Line 129">
              <a:extLst>
                <a:ext uri="{FF2B5EF4-FFF2-40B4-BE49-F238E27FC236}">
                  <a16:creationId xmlns:a16="http://schemas.microsoft.com/office/drawing/2014/main" id="{50FFCBC9-3CF4-44FA-8D3E-F25EA6812DB6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0" y="1544"/>
              <a:ext cx="479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0" name="Line 130">
              <a:extLst>
                <a:ext uri="{FF2B5EF4-FFF2-40B4-BE49-F238E27FC236}">
                  <a16:creationId xmlns:a16="http://schemas.microsoft.com/office/drawing/2014/main" id="{4921BB2E-3C0F-46A7-8EA6-BBCF9B421C77}"/>
                </a:ext>
              </a:extLst>
            </p:cNvPr>
            <p:cNvSpPr>
              <a:spLocks noChangeShapeType="1"/>
            </p:cNvSpPr>
            <p:nvPr/>
          </p:nvSpPr>
          <p:spPr bwMode="auto">
            <a:xfrm flipV="1">
              <a:off x="4150" y="1080"/>
              <a:ext cx="0" cy="4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1" name="Line 131">
              <a:extLst>
                <a:ext uri="{FF2B5EF4-FFF2-40B4-BE49-F238E27FC236}">
                  <a16:creationId xmlns:a16="http://schemas.microsoft.com/office/drawing/2014/main" id="{6CFD6C42-169C-41B7-A2DA-AF1AD32E9FEE}"/>
                </a:ext>
              </a:extLst>
            </p:cNvPr>
            <p:cNvSpPr>
              <a:spLocks noChangeShapeType="1"/>
            </p:cNvSpPr>
            <p:nvPr/>
          </p:nvSpPr>
          <p:spPr bwMode="auto">
            <a:xfrm>
              <a:off x="4150" y="1544"/>
              <a:ext cx="0" cy="464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2" name="Line 132">
              <a:extLst>
                <a:ext uri="{FF2B5EF4-FFF2-40B4-BE49-F238E27FC236}">
                  <a16:creationId xmlns:a16="http://schemas.microsoft.com/office/drawing/2014/main" id="{52DBCEF7-2B09-4D30-A8FD-61A9411FDCB3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689" y="1544"/>
              <a:ext cx="461" cy="0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3" name="Line 133">
              <a:extLst>
                <a:ext uri="{FF2B5EF4-FFF2-40B4-BE49-F238E27FC236}">
                  <a16:creationId xmlns:a16="http://schemas.microsoft.com/office/drawing/2014/main" id="{43AC5DAB-2540-439C-AAE3-E1A759AB080A}"/>
                </a:ext>
              </a:extLst>
            </p:cNvPr>
            <p:cNvSpPr>
              <a:spLocks noChangeShapeType="1"/>
            </p:cNvSpPr>
            <p:nvPr/>
          </p:nvSpPr>
          <p:spPr bwMode="auto">
            <a:xfrm rot="-10800000">
              <a:off x="3820" y="1215"/>
              <a:ext cx="330" cy="329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  <p:sp>
          <p:nvSpPr>
            <p:cNvPr id="14" name="Line 134">
              <a:extLst>
                <a:ext uri="{FF2B5EF4-FFF2-40B4-BE49-F238E27FC236}">
                  <a16:creationId xmlns:a16="http://schemas.microsoft.com/office/drawing/2014/main" id="{5DFD09BB-CF62-403F-B427-018BCDAB8337}"/>
                </a:ext>
              </a:extLst>
            </p:cNvPr>
            <p:cNvSpPr>
              <a:spLocks noChangeShapeType="1"/>
            </p:cNvSpPr>
            <p:nvPr/>
          </p:nvSpPr>
          <p:spPr bwMode="auto">
            <a:xfrm flipH="1">
              <a:off x="3815" y="1544"/>
              <a:ext cx="335" cy="333"/>
            </a:xfrm>
            <a:prstGeom prst="line">
              <a:avLst/>
            </a:prstGeom>
            <a:noFill/>
            <a:ln w="28575">
              <a:solidFill>
                <a:srgbClr val="FF3300"/>
              </a:solidFill>
              <a:round/>
              <a:headEnd type="none" w="sm" len="sm"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2400" kern="1200">
                  <a:solidFill>
                    <a:schemeClr val="tx1"/>
                  </a:solidFill>
                  <a:latin typeface="Times New Roman" pitchFamily="18" charset="0"/>
                  <a:ea typeface="+mn-ea"/>
                  <a:cs typeface="+mn-cs"/>
                </a:defRPr>
              </a:lvl9pPr>
            </a:lstStyle>
            <a:p>
              <a:endParaRPr lang="ru-RU"/>
            </a:p>
          </p:txBody>
        </p:sp>
      </p:grpSp>
      <p:sp>
        <p:nvSpPr>
          <p:cNvPr id="15" name="TextBox 14">
            <a:extLst>
              <a:ext uri="{FF2B5EF4-FFF2-40B4-BE49-F238E27FC236}">
                <a16:creationId xmlns:a16="http://schemas.microsoft.com/office/drawing/2014/main" id="{891A6C6F-F5AB-4407-851D-D7279F106C95}"/>
              </a:ext>
            </a:extLst>
          </p:cNvPr>
          <p:cNvSpPr txBox="1"/>
          <p:nvPr/>
        </p:nvSpPr>
        <p:spPr>
          <a:xfrm>
            <a:off x="2976885" y="4645591"/>
            <a:ext cx="430783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Естественный свет – некогерентная сумма двух линейных поляризаций одинаковой интенсивности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8DDD6742-62E7-4861-88C9-F8EAAEA2AB7A}"/>
              </a:ext>
            </a:extLst>
          </p:cNvPr>
          <p:cNvSpPr txBox="1"/>
          <p:nvPr/>
        </p:nvSpPr>
        <p:spPr>
          <a:xfrm>
            <a:off x="8123882" y="4310026"/>
            <a:ext cx="3458519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Частично поляризованный свет можно представить как некогерентную сумму естественно и линейно поляризованного</a:t>
            </a:r>
          </a:p>
        </p:txBody>
      </p:sp>
    </p:spTree>
    <p:extLst>
      <p:ext uri="{BB962C8B-B14F-4D97-AF65-F5344CB8AC3E}">
        <p14:creationId xmlns:p14="http://schemas.microsoft.com/office/powerpoint/2010/main" val="257453807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219" name="Group 47"/>
          <p:cNvGrpSpPr>
            <a:grpSpLocks/>
          </p:cNvGrpSpPr>
          <p:nvPr/>
        </p:nvGrpSpPr>
        <p:grpSpPr bwMode="auto">
          <a:xfrm>
            <a:off x="2857501" y="2108201"/>
            <a:ext cx="2436813" cy="1789113"/>
            <a:chOff x="627" y="2983"/>
            <a:chExt cx="1535" cy="1127"/>
          </a:xfrm>
        </p:grpSpPr>
        <p:sp>
          <p:nvSpPr>
            <p:cNvPr id="9237" name="Line 39"/>
            <p:cNvSpPr>
              <a:spLocks noChangeShapeType="1"/>
            </p:cNvSpPr>
            <p:nvPr/>
          </p:nvSpPr>
          <p:spPr bwMode="auto">
            <a:xfrm>
              <a:off x="836" y="3827"/>
              <a:ext cx="13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8" name="Line 40"/>
            <p:cNvSpPr>
              <a:spLocks noChangeShapeType="1"/>
            </p:cNvSpPr>
            <p:nvPr/>
          </p:nvSpPr>
          <p:spPr bwMode="auto">
            <a:xfrm flipV="1">
              <a:off x="828" y="2983"/>
              <a:ext cx="0" cy="8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9239" name="Object 41"/>
            <p:cNvGraphicFramePr>
              <a:graphicFrameLocks noChangeAspect="1"/>
            </p:cNvGraphicFramePr>
            <p:nvPr/>
          </p:nvGraphicFramePr>
          <p:xfrm>
            <a:off x="627" y="3011"/>
            <a:ext cx="120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8" name="Формула" r:id="rId4" imgW="190500" imgH="228600" progId="Equation.3">
                    <p:embed/>
                  </p:oleObj>
                </mc:Choice>
                <mc:Fallback>
                  <p:oleObj name="Формула" r:id="rId4" imgW="190500" imgH="228600" progId="Equation.3">
                    <p:embed/>
                    <p:pic>
                      <p:nvPicPr>
                        <p:cNvPr id="9239" name="Object 4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7" y="3011"/>
                          <a:ext cx="120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40" name="Object 42"/>
            <p:cNvGraphicFramePr>
              <a:graphicFrameLocks noChangeAspect="1"/>
            </p:cNvGraphicFramePr>
            <p:nvPr/>
          </p:nvGraphicFramePr>
          <p:xfrm>
            <a:off x="1781" y="3886"/>
            <a:ext cx="368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69" name="Формула" r:id="rId6" imgW="583947" imgH="355446" progId="Equation.3">
                    <p:embed/>
                  </p:oleObj>
                </mc:Choice>
                <mc:Fallback>
                  <p:oleObj name="Формула" r:id="rId6" imgW="583947" imgH="355446" progId="Equation.3">
                    <p:embed/>
                    <p:pic>
                      <p:nvPicPr>
                        <p:cNvPr id="9240" name="Object 4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7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781" y="3886"/>
                          <a:ext cx="368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41" name="Line 43"/>
            <p:cNvSpPr>
              <a:spLocks noChangeShapeType="1"/>
            </p:cNvSpPr>
            <p:nvPr/>
          </p:nvSpPr>
          <p:spPr bwMode="auto">
            <a:xfrm flipV="1">
              <a:off x="828" y="3290"/>
              <a:ext cx="798" cy="521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2" name="Text Box 44"/>
            <p:cNvSpPr txBox="1">
              <a:spLocks noChangeArrowheads="1"/>
            </p:cNvSpPr>
            <p:nvPr/>
          </p:nvSpPr>
          <p:spPr bwMode="auto">
            <a:xfrm>
              <a:off x="734" y="3818"/>
              <a:ext cx="22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1800" b="1"/>
                <a:t>0</a:t>
              </a:r>
            </a:p>
          </p:txBody>
        </p:sp>
        <p:sp>
          <p:nvSpPr>
            <p:cNvPr id="9243" name="Line 45"/>
            <p:cNvSpPr>
              <a:spLocks noChangeShapeType="1"/>
            </p:cNvSpPr>
            <p:nvPr/>
          </p:nvSpPr>
          <p:spPr bwMode="auto">
            <a:xfrm flipV="1">
              <a:off x="1610" y="3756"/>
              <a:ext cx="0" cy="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44" name="Text Box 46"/>
            <p:cNvSpPr txBox="1">
              <a:spLocks noChangeArrowheads="1"/>
            </p:cNvSpPr>
            <p:nvPr/>
          </p:nvSpPr>
          <p:spPr bwMode="auto">
            <a:xfrm>
              <a:off x="1524" y="3833"/>
              <a:ext cx="16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1800" b="1"/>
                <a:t>1</a:t>
              </a:r>
            </a:p>
          </p:txBody>
        </p:sp>
      </p:grpSp>
      <p:grpSp>
        <p:nvGrpSpPr>
          <p:cNvPr id="9220" name="Group 62"/>
          <p:cNvGrpSpPr>
            <a:grpSpLocks/>
          </p:cNvGrpSpPr>
          <p:nvPr/>
        </p:nvGrpSpPr>
        <p:grpSpPr bwMode="auto">
          <a:xfrm>
            <a:off x="6457950" y="2097088"/>
            <a:ext cx="2705100" cy="1822450"/>
            <a:chOff x="2100" y="2970"/>
            <a:chExt cx="1704" cy="1148"/>
          </a:xfrm>
        </p:grpSpPr>
        <p:sp>
          <p:nvSpPr>
            <p:cNvPr id="9227" name="Line 49"/>
            <p:cNvSpPr>
              <a:spLocks noChangeShapeType="1"/>
            </p:cNvSpPr>
            <p:nvPr/>
          </p:nvSpPr>
          <p:spPr bwMode="auto">
            <a:xfrm>
              <a:off x="2478" y="3835"/>
              <a:ext cx="1326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28" name="Line 50"/>
            <p:cNvSpPr>
              <a:spLocks noChangeShapeType="1"/>
            </p:cNvSpPr>
            <p:nvPr/>
          </p:nvSpPr>
          <p:spPr bwMode="auto">
            <a:xfrm flipV="1">
              <a:off x="2470" y="2991"/>
              <a:ext cx="0" cy="86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sm" len="sm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graphicFrame>
          <p:nvGraphicFramePr>
            <p:cNvPr id="9229" name="Object 51"/>
            <p:cNvGraphicFramePr>
              <a:graphicFrameLocks noChangeAspect="1"/>
            </p:cNvGraphicFramePr>
            <p:nvPr/>
          </p:nvGraphicFramePr>
          <p:xfrm>
            <a:off x="2269" y="3019"/>
            <a:ext cx="120" cy="14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0" name="Формула" r:id="rId8" imgW="190500" imgH="228600" progId="Equation.3">
                    <p:embed/>
                  </p:oleObj>
                </mc:Choice>
                <mc:Fallback>
                  <p:oleObj name="Формула" r:id="rId8" imgW="190500" imgH="228600" progId="Equation.3">
                    <p:embed/>
                    <p:pic>
                      <p:nvPicPr>
                        <p:cNvPr id="9229" name="Object 51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9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269" y="3019"/>
                          <a:ext cx="120" cy="14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0" name="Object 52"/>
            <p:cNvGraphicFramePr>
              <a:graphicFrameLocks noChangeAspect="1"/>
            </p:cNvGraphicFramePr>
            <p:nvPr/>
          </p:nvGraphicFramePr>
          <p:xfrm>
            <a:off x="3423" y="3894"/>
            <a:ext cx="368" cy="2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1" name="Формула" r:id="rId10" imgW="583947" imgH="355446" progId="Equation.3">
                    <p:embed/>
                  </p:oleObj>
                </mc:Choice>
                <mc:Fallback>
                  <p:oleObj name="Формула" r:id="rId10" imgW="583947" imgH="355446" progId="Equation.3">
                    <p:embed/>
                    <p:pic>
                      <p:nvPicPr>
                        <p:cNvPr id="9230" name="Object 5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1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423" y="3894"/>
                          <a:ext cx="368" cy="2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9231" name="Line 53"/>
            <p:cNvSpPr>
              <a:spLocks noChangeShapeType="1"/>
            </p:cNvSpPr>
            <p:nvPr/>
          </p:nvSpPr>
          <p:spPr bwMode="auto">
            <a:xfrm flipV="1">
              <a:off x="2477" y="3148"/>
              <a:ext cx="774" cy="505"/>
            </a:xfrm>
            <a:prstGeom prst="line">
              <a:avLst/>
            </a:prstGeom>
            <a:noFill/>
            <a:ln w="38100">
              <a:solidFill>
                <a:srgbClr val="FF3300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2" name="Text Box 54"/>
            <p:cNvSpPr txBox="1">
              <a:spLocks noChangeArrowheads="1"/>
            </p:cNvSpPr>
            <p:nvPr/>
          </p:nvSpPr>
          <p:spPr bwMode="auto">
            <a:xfrm>
              <a:off x="2376" y="3826"/>
              <a:ext cx="229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1800" b="1"/>
                <a:t>0</a:t>
              </a:r>
            </a:p>
          </p:txBody>
        </p:sp>
        <p:sp>
          <p:nvSpPr>
            <p:cNvPr id="9233" name="Line 55"/>
            <p:cNvSpPr>
              <a:spLocks noChangeShapeType="1"/>
            </p:cNvSpPr>
            <p:nvPr/>
          </p:nvSpPr>
          <p:spPr bwMode="auto">
            <a:xfrm flipV="1">
              <a:off x="3252" y="3764"/>
              <a:ext cx="0" cy="79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9234" name="Text Box 56"/>
            <p:cNvSpPr txBox="1">
              <a:spLocks noChangeArrowheads="1"/>
            </p:cNvSpPr>
            <p:nvPr/>
          </p:nvSpPr>
          <p:spPr bwMode="auto">
            <a:xfrm>
              <a:off x="3166" y="3841"/>
              <a:ext cx="16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1pPr>
              <a:lvl2pPr marL="742950" indent="-28575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2pPr>
              <a:lvl3pPr marL="11430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3pPr>
              <a:lvl4pPr marL="16002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4pPr>
              <a:lvl5pPr marL="2057400" indent="-228600" eaLnBrk="0" hangingPunct="0"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 New Roman" pitchFamily="18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ru-RU" sz="1800" b="1"/>
                <a:t>1</a:t>
              </a:r>
            </a:p>
          </p:txBody>
        </p:sp>
        <p:graphicFrame>
          <p:nvGraphicFramePr>
            <p:cNvPr id="9235" name="Object 57"/>
            <p:cNvGraphicFramePr>
              <a:graphicFrameLocks noChangeAspect="1"/>
            </p:cNvGraphicFramePr>
            <p:nvPr/>
          </p:nvGraphicFramePr>
          <p:xfrm>
            <a:off x="2899" y="2970"/>
            <a:ext cx="320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2" name="Формула" r:id="rId12" imgW="507780" imgH="304668" progId="Equation.3">
                    <p:embed/>
                  </p:oleObj>
                </mc:Choice>
                <mc:Fallback>
                  <p:oleObj name="Формула" r:id="rId12" imgW="507780" imgH="304668" progId="Equation.3">
                    <p:embed/>
                    <p:pic>
                      <p:nvPicPr>
                        <p:cNvPr id="9235" name="Object 5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3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899" y="2970"/>
                          <a:ext cx="320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9236" name="Object 58"/>
            <p:cNvGraphicFramePr>
              <a:graphicFrameLocks noChangeAspect="1"/>
            </p:cNvGraphicFramePr>
            <p:nvPr/>
          </p:nvGraphicFramePr>
          <p:xfrm>
            <a:off x="2100" y="3532"/>
            <a:ext cx="296" cy="19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2073" name="Формула" r:id="rId14" imgW="469696" imgH="304668" progId="Equation.3">
                    <p:embed/>
                  </p:oleObj>
                </mc:Choice>
                <mc:Fallback>
                  <p:oleObj name="Формула" r:id="rId14" imgW="469696" imgH="304668" progId="Equation.3">
                    <p:embed/>
                    <p:pic>
                      <p:nvPicPr>
                        <p:cNvPr id="9236" name="Object 58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15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100" y="3532"/>
                          <a:ext cx="296" cy="19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</p:grpSp>
      <p:sp>
        <p:nvSpPr>
          <p:cNvPr id="9221" name="Text Box 60"/>
          <p:cNvSpPr txBox="1">
            <a:spLocks noChangeArrowheads="1"/>
          </p:cNvSpPr>
          <p:nvPr/>
        </p:nvSpPr>
        <p:spPr bwMode="auto">
          <a:xfrm>
            <a:off x="6162675" y="677863"/>
            <a:ext cx="2554288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ru-RU" sz="1800" b="1"/>
              <a:t>Степень поляризации</a:t>
            </a:r>
          </a:p>
        </p:txBody>
      </p:sp>
      <p:graphicFrame>
        <p:nvGraphicFramePr>
          <p:cNvPr id="9222" name="Object 61"/>
          <p:cNvGraphicFramePr>
            <a:graphicFrameLocks noChangeAspect="1"/>
          </p:cNvGraphicFramePr>
          <p:nvPr/>
        </p:nvGraphicFramePr>
        <p:xfrm>
          <a:off x="6661150" y="1044575"/>
          <a:ext cx="1625600" cy="622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4" name="Формула" r:id="rId16" imgW="1625600" imgH="622300" progId="Equation.3">
                  <p:embed/>
                </p:oleObj>
              </mc:Choice>
              <mc:Fallback>
                <p:oleObj name="Формула" r:id="rId16" imgW="1625600" imgH="622300" progId="Equation.3">
                  <p:embed/>
                  <p:pic>
                    <p:nvPicPr>
                      <p:cNvPr id="9222" name="Object 6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61150" y="1044575"/>
                        <a:ext cx="1625600" cy="622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3" name="Object 63"/>
          <p:cNvGraphicFramePr>
            <a:graphicFrameLocks noChangeAspect="1"/>
          </p:cNvGraphicFramePr>
          <p:nvPr/>
        </p:nvGraphicFramePr>
        <p:xfrm>
          <a:off x="3695700" y="2163763"/>
          <a:ext cx="5461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5" name="Формула" r:id="rId18" imgW="545626" imgH="215713" progId="Equation.3">
                  <p:embed/>
                </p:oleObj>
              </mc:Choice>
              <mc:Fallback>
                <p:oleObj name="Формула" r:id="rId18" imgW="545626" imgH="215713" progId="Equation.3">
                  <p:embed/>
                  <p:pic>
                    <p:nvPicPr>
                      <p:cNvPr id="9223" name="Object 6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5700" y="2163763"/>
                        <a:ext cx="5461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4" name="Object 64"/>
          <p:cNvGraphicFramePr>
            <a:graphicFrameLocks noChangeAspect="1"/>
          </p:cNvGraphicFramePr>
          <p:nvPr/>
        </p:nvGraphicFramePr>
        <p:xfrm>
          <a:off x="8020050" y="2813050"/>
          <a:ext cx="533400" cy="215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76" name="Формула" r:id="rId20" imgW="532937" imgH="215713" progId="Equation.3">
                  <p:embed/>
                </p:oleObj>
              </mc:Choice>
              <mc:Fallback>
                <p:oleObj name="Формула" r:id="rId20" imgW="532937" imgH="215713" progId="Equation.3">
                  <p:embed/>
                  <p:pic>
                    <p:nvPicPr>
                      <p:cNvPr id="9224" name="Object 6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020050" y="2813050"/>
                        <a:ext cx="533400" cy="215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3" name="Text Box 24"/>
          <p:cNvSpPr txBox="1">
            <a:spLocks noChangeArrowheads="1"/>
          </p:cNvSpPr>
          <p:nvPr/>
        </p:nvSpPr>
        <p:spPr bwMode="auto">
          <a:xfrm>
            <a:off x="2224088" y="4090988"/>
            <a:ext cx="7416800" cy="1477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en-US" sz="2000" i="1" dirty="0">
                <a:latin typeface="+mn-lt"/>
              </a:rPr>
              <a:t>I</a:t>
            </a:r>
            <a:r>
              <a:rPr lang="en-US" sz="2000" baseline="-25000" dirty="0">
                <a:latin typeface="+mn-lt"/>
              </a:rPr>
              <a:t>max </a:t>
            </a:r>
            <a:r>
              <a:rPr lang="ru-RU" sz="2000" dirty="0">
                <a:latin typeface="+mn-lt"/>
              </a:rPr>
              <a:t>- максимальная интенсивность частично поляризованного света, пропускаемого анализатором</a:t>
            </a:r>
          </a:p>
          <a:p>
            <a:pPr>
              <a:spcBef>
                <a:spcPct val="50000"/>
              </a:spcBef>
              <a:defRPr/>
            </a:pPr>
            <a:r>
              <a:rPr lang="en-US" sz="2000" i="1" dirty="0" err="1">
                <a:latin typeface="+mn-lt"/>
              </a:rPr>
              <a:t>I</a:t>
            </a:r>
            <a:r>
              <a:rPr lang="en-US" sz="2000" baseline="-25000" dirty="0" err="1">
                <a:latin typeface="+mn-lt"/>
              </a:rPr>
              <a:t>min</a:t>
            </a:r>
            <a:r>
              <a:rPr lang="en-US" sz="2000" baseline="-25000" dirty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- минимальная интенсивность частично поляризованного света, пропускаемого анализатором</a:t>
            </a:r>
          </a:p>
        </p:txBody>
      </p:sp>
      <p:sp>
        <p:nvSpPr>
          <p:cNvPr id="64" name="Text Box 25"/>
          <p:cNvSpPr txBox="1">
            <a:spLocks noChangeArrowheads="1"/>
          </p:cNvSpPr>
          <p:nvPr/>
        </p:nvSpPr>
        <p:spPr bwMode="auto">
          <a:xfrm>
            <a:off x="2270126" y="5727701"/>
            <a:ext cx="5400675" cy="862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defPPr>
              <a:defRPr lang="ru-RU"/>
            </a:defPPr>
            <a:lvl1pPr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1pPr>
            <a:lvl2pPr marL="4572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2pPr>
            <a:lvl3pPr marL="9144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3pPr>
            <a:lvl4pPr marL="13716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4pPr>
            <a:lvl5pPr marL="1828800" algn="l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+mn-ea"/>
                <a:cs typeface="+mn-cs"/>
              </a:defRPr>
            </a:lvl9pPr>
          </a:lstStyle>
          <a:p>
            <a:pPr>
              <a:spcBef>
                <a:spcPct val="50000"/>
              </a:spcBef>
              <a:defRPr/>
            </a:pPr>
            <a:r>
              <a:rPr lang="ru-RU" sz="2000" dirty="0">
                <a:latin typeface="+mn-lt"/>
              </a:rPr>
              <a:t>Естественный свет: </a:t>
            </a:r>
            <a:r>
              <a:rPr lang="en-US" sz="2000" i="1" dirty="0">
                <a:latin typeface="+mn-lt"/>
              </a:rPr>
              <a:t>I</a:t>
            </a:r>
            <a:r>
              <a:rPr lang="en-US" sz="2000" baseline="-25000" dirty="0">
                <a:latin typeface="+mn-lt"/>
              </a:rPr>
              <a:t>max</a:t>
            </a:r>
            <a:r>
              <a:rPr lang="ru-RU" sz="2000" baseline="-25000" dirty="0">
                <a:latin typeface="+mn-lt"/>
              </a:rPr>
              <a:t> </a:t>
            </a:r>
            <a:r>
              <a:rPr lang="ru-RU" sz="2000" dirty="0">
                <a:latin typeface="+mn-lt"/>
              </a:rPr>
              <a:t> = </a:t>
            </a:r>
            <a:r>
              <a:rPr lang="en-US" sz="2000" baseline="-25000" dirty="0">
                <a:latin typeface="+mn-lt"/>
              </a:rPr>
              <a:t> </a:t>
            </a:r>
            <a:r>
              <a:rPr lang="en-US" sz="2000" i="1" dirty="0" err="1">
                <a:latin typeface="+mn-lt"/>
              </a:rPr>
              <a:t>I</a:t>
            </a:r>
            <a:r>
              <a:rPr lang="en-US" sz="2000" baseline="-25000" dirty="0" err="1">
                <a:latin typeface="+mn-lt"/>
              </a:rPr>
              <a:t>min</a:t>
            </a:r>
            <a:r>
              <a:rPr lang="ru-RU" sz="2000" dirty="0">
                <a:latin typeface="+mn-lt"/>
              </a:rPr>
              <a:t>     </a:t>
            </a:r>
            <a:r>
              <a:rPr lang="ru-RU" sz="2000" i="1" dirty="0">
                <a:latin typeface="+mn-lt"/>
              </a:rPr>
              <a:t>Р</a:t>
            </a:r>
            <a:r>
              <a:rPr lang="ru-RU" sz="2000" dirty="0">
                <a:latin typeface="+mn-lt"/>
              </a:rPr>
              <a:t> = 0</a:t>
            </a:r>
          </a:p>
          <a:p>
            <a:pPr>
              <a:spcBef>
                <a:spcPct val="50000"/>
              </a:spcBef>
              <a:defRPr/>
            </a:pPr>
            <a:r>
              <a:rPr lang="ru-RU" sz="2000" dirty="0" err="1">
                <a:latin typeface="+mn-lt"/>
              </a:rPr>
              <a:t>Плоскополяризованный</a:t>
            </a:r>
            <a:r>
              <a:rPr lang="ru-RU" sz="2000" dirty="0">
                <a:latin typeface="+mn-lt"/>
              </a:rPr>
              <a:t> свет: </a:t>
            </a:r>
            <a:r>
              <a:rPr lang="en-US" sz="2000" i="1" dirty="0" err="1">
                <a:latin typeface="+mn-lt"/>
              </a:rPr>
              <a:t>I</a:t>
            </a:r>
            <a:r>
              <a:rPr lang="en-US" sz="2000" baseline="-25000" dirty="0" err="1">
                <a:latin typeface="+mn-lt"/>
              </a:rPr>
              <a:t>min</a:t>
            </a:r>
            <a:r>
              <a:rPr lang="ru-RU" sz="2000" dirty="0">
                <a:latin typeface="+mn-lt"/>
              </a:rPr>
              <a:t> = 1     </a:t>
            </a:r>
            <a:r>
              <a:rPr lang="ru-RU" sz="2000" i="1" dirty="0">
                <a:latin typeface="+mn-lt"/>
              </a:rPr>
              <a:t>Р</a:t>
            </a:r>
            <a:r>
              <a:rPr lang="ru-RU" sz="2000" dirty="0">
                <a:latin typeface="+mn-lt"/>
              </a:rPr>
              <a:t> = 1</a:t>
            </a:r>
          </a:p>
        </p:txBody>
      </p:sp>
    </p:spTree>
    <p:extLst>
      <p:ext uri="{BB962C8B-B14F-4D97-AF65-F5344CB8AC3E}">
        <p14:creationId xmlns:p14="http://schemas.microsoft.com/office/powerpoint/2010/main" val="42208306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8" name="Группа 37">
            <a:extLst>
              <a:ext uri="{FF2B5EF4-FFF2-40B4-BE49-F238E27FC236}">
                <a16:creationId xmlns:a16="http://schemas.microsoft.com/office/drawing/2014/main" id="{4ADDFF0D-068B-4BC0-B764-71BF263B2709}"/>
              </a:ext>
            </a:extLst>
          </p:cNvPr>
          <p:cNvGrpSpPr/>
          <p:nvPr/>
        </p:nvGrpSpPr>
        <p:grpSpPr>
          <a:xfrm>
            <a:off x="2439924" y="1114753"/>
            <a:ext cx="7172959" cy="4628494"/>
            <a:chOff x="2575560" y="1114753"/>
            <a:chExt cx="7172959" cy="4628494"/>
          </a:xfrm>
        </p:grpSpPr>
        <p:cxnSp>
          <p:nvCxnSpPr>
            <p:cNvPr id="4" name="Прямая соединительная линия 3">
              <a:extLst>
                <a:ext uri="{FF2B5EF4-FFF2-40B4-BE49-F238E27FC236}">
                  <a16:creationId xmlns:a16="http://schemas.microsoft.com/office/drawing/2014/main" id="{9CE27C6D-B10E-4470-B4EE-1C9C37972FF7}"/>
                </a:ext>
              </a:extLst>
            </p:cNvPr>
            <p:cNvCxnSpPr/>
            <p:nvPr/>
          </p:nvCxnSpPr>
          <p:spPr>
            <a:xfrm>
              <a:off x="2575560" y="3155797"/>
              <a:ext cx="7040880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Прямая соединительная линия 7">
              <a:extLst>
                <a:ext uri="{FF2B5EF4-FFF2-40B4-BE49-F238E27FC236}">
                  <a16:creationId xmlns:a16="http://schemas.microsoft.com/office/drawing/2014/main" id="{C6370F17-54B8-4D3C-AAFC-77D125EC945A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3002280" y="1640840"/>
              <a:ext cx="2042160" cy="1504797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" name="Дуга 8">
              <a:extLst>
                <a:ext uri="{FF2B5EF4-FFF2-40B4-BE49-F238E27FC236}">
                  <a16:creationId xmlns:a16="http://schemas.microsoft.com/office/drawing/2014/main" id="{1F8E5CCA-B046-4520-8F03-84BFBD777C09}"/>
                </a:ext>
              </a:extLst>
            </p:cNvPr>
            <p:cNvSpPr/>
            <p:nvPr/>
          </p:nvSpPr>
          <p:spPr>
            <a:xfrm>
              <a:off x="3784440" y="1885797"/>
              <a:ext cx="2520000" cy="2519680"/>
            </a:xfrm>
            <a:prstGeom prst="arc">
              <a:avLst>
                <a:gd name="adj1" fmla="val 11826"/>
                <a:gd name="adj2" fmla="val 10771170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2" name="Прямая соединительная линия 11">
              <a:extLst>
                <a:ext uri="{FF2B5EF4-FFF2-40B4-BE49-F238E27FC236}">
                  <a16:creationId xmlns:a16="http://schemas.microsoft.com/office/drawing/2014/main" id="{685041B3-5299-4BBB-B616-F1D8E61F0375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070520" y="1540357"/>
              <a:ext cx="2286080" cy="161544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DCFC1066-E26D-491C-98FD-EC83C807EE5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784440" y="3155797"/>
              <a:ext cx="4572160" cy="189903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Прямая соединительная линия 15">
              <a:extLst>
                <a:ext uri="{FF2B5EF4-FFF2-40B4-BE49-F238E27FC236}">
                  <a16:creationId xmlns:a16="http://schemas.microsoft.com/office/drawing/2014/main" id="{BA3412B7-1B3F-4CF9-95D3-06E266FCF0CC}"/>
                </a:ext>
              </a:extLst>
            </p:cNvPr>
            <p:cNvCxnSpPr>
              <a:cxnSpLocks/>
            </p:cNvCxnSpPr>
            <p:nvPr/>
          </p:nvCxnSpPr>
          <p:spPr>
            <a:xfrm>
              <a:off x="5044440" y="3145637"/>
              <a:ext cx="863600" cy="2021840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Дуга 17">
              <a:extLst>
                <a:ext uri="{FF2B5EF4-FFF2-40B4-BE49-F238E27FC236}">
                  <a16:creationId xmlns:a16="http://schemas.microsoft.com/office/drawing/2014/main" id="{97E83871-2172-4DD1-A411-D8DCBD3E448A}"/>
                </a:ext>
              </a:extLst>
            </p:cNvPr>
            <p:cNvSpPr/>
            <p:nvPr/>
          </p:nvSpPr>
          <p:spPr>
            <a:xfrm>
              <a:off x="3784440" y="1114753"/>
              <a:ext cx="2520000" cy="4061767"/>
            </a:xfrm>
            <a:prstGeom prst="arc">
              <a:avLst>
                <a:gd name="adj1" fmla="val 35022"/>
                <a:gd name="adj2" fmla="val 10732775"/>
              </a:avLst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20" name="Прямая соединительная линия 19">
              <a:extLst>
                <a:ext uri="{FF2B5EF4-FFF2-40B4-BE49-F238E27FC236}">
                  <a16:creationId xmlns:a16="http://schemas.microsoft.com/office/drawing/2014/main" id="{8EDD620F-CBE1-4427-885D-16394562B3D9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4465320" y="3145636"/>
              <a:ext cx="3891280" cy="2597611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>
              <a:extLst>
                <a:ext uri="{FF2B5EF4-FFF2-40B4-BE49-F238E27FC236}">
                  <a16:creationId xmlns:a16="http://schemas.microsoft.com/office/drawing/2014/main" id="{F915E691-697F-461E-8304-D3721835583B}"/>
                </a:ext>
              </a:extLst>
            </p:cNvPr>
            <p:cNvCxnSpPr/>
            <p:nvPr/>
          </p:nvCxnSpPr>
          <p:spPr>
            <a:xfrm>
              <a:off x="5044440" y="3145636"/>
              <a:ext cx="528320" cy="2275841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единительная линия 25">
              <a:extLst>
                <a:ext uri="{FF2B5EF4-FFF2-40B4-BE49-F238E27FC236}">
                  <a16:creationId xmlns:a16="http://schemas.microsoft.com/office/drawing/2014/main" id="{BFC24F97-3AFD-4029-9ACB-2F488D2FA1A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044440" y="1630680"/>
              <a:ext cx="1127760" cy="151495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B22A4226-E10C-4C0E-824D-40157CA19DD3}"/>
                </a:ext>
              </a:extLst>
            </p:cNvPr>
            <p:cNvSpPr txBox="1"/>
            <p:nvPr/>
          </p:nvSpPr>
          <p:spPr>
            <a:xfrm>
              <a:off x="3644174" y="4606836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0BBEB77F-2060-41E4-AC45-BF88F32FD3F2}"/>
                </a:ext>
              </a:extLst>
            </p:cNvPr>
            <p:cNvSpPr txBox="1"/>
            <p:nvPr/>
          </p:nvSpPr>
          <p:spPr>
            <a:xfrm>
              <a:off x="5898747" y="4830262"/>
              <a:ext cx="312906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o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2" name="TextBox 31">
              <a:extLst>
                <a:ext uri="{FF2B5EF4-FFF2-40B4-BE49-F238E27FC236}">
                  <a16:creationId xmlns:a16="http://schemas.microsoft.com/office/drawing/2014/main" id="{6B1053F5-41E2-46D3-9AF1-2467ADD32003}"/>
                </a:ext>
              </a:extLst>
            </p:cNvPr>
            <p:cNvSpPr txBox="1"/>
            <p:nvPr/>
          </p:nvSpPr>
          <p:spPr>
            <a:xfrm>
              <a:off x="4248200" y="5289304"/>
              <a:ext cx="298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3EC9AF2C-D554-413D-A65C-DA47171D8878}"/>
                </a:ext>
              </a:extLst>
            </p:cNvPr>
            <p:cNvSpPr txBox="1"/>
            <p:nvPr/>
          </p:nvSpPr>
          <p:spPr>
            <a:xfrm>
              <a:off x="5254040" y="5221422"/>
              <a:ext cx="298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e</a:t>
              </a:r>
              <a:endParaRPr lang="ru-RU" sz="2000" dirty="0"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cxnSp>
          <p:nvCxnSpPr>
            <p:cNvPr id="36" name="Прямая со стрелкой 35">
              <a:extLst>
                <a:ext uri="{FF2B5EF4-FFF2-40B4-BE49-F238E27FC236}">
                  <a16:creationId xmlns:a16="http://schemas.microsoft.com/office/drawing/2014/main" id="{050110AB-7006-4B30-A14A-216C9F936F6E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908036" y="4175760"/>
              <a:ext cx="1708404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843BDB9A-68FE-4053-AF0B-4879EB8EC35B}"/>
                </a:ext>
              </a:extLst>
            </p:cNvPr>
            <p:cNvSpPr txBox="1"/>
            <p:nvPr/>
          </p:nvSpPr>
          <p:spPr>
            <a:xfrm>
              <a:off x="7844536" y="4571182"/>
              <a:ext cx="1903983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Оптическая ось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3473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1EB2F2C3-8435-4B22-8998-AF9A83D6A942}"/>
              </a:ext>
            </a:extLst>
          </p:cNvPr>
          <p:cNvSpPr txBox="1"/>
          <p:nvPr/>
        </p:nvSpPr>
        <p:spPr>
          <a:xfrm>
            <a:off x="854308" y="546754"/>
            <a:ext cx="1048338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Дальнейшее развитие представлений о поляризации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1A421DC-65F5-4877-8353-DD5530719DFB}"/>
              </a:ext>
            </a:extLst>
          </p:cNvPr>
          <p:cNvSpPr txBox="1"/>
          <p:nvPr/>
        </p:nvSpPr>
        <p:spPr>
          <a:xfrm>
            <a:off x="942485" y="1602265"/>
            <a:ext cx="10307028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«Обыкновенность» и «необыкновенность» как свойства падающего света (Ньютон, 1704)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Поляризация при отражении, введение самого термина «поляризация»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Малюс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1808)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Закон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Малюса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(1810) для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плоскополяризованного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света, корпускулярная теория поляризации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Вращение плоскости поляризации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1811,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Био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1812)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Интерференция поляризованных волн (Френель,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Араго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1816), гипотеза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поперечности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Формулы Френеля, теория поперечных волн в эфире (1823)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Электродинамика Максвелла, электромагнитные волны, совпадение их скорости со скоростью света (1864)</a:t>
            </a:r>
          </a:p>
        </p:txBody>
      </p:sp>
    </p:spTree>
    <p:extLst>
      <p:ext uri="{BB962C8B-B14F-4D97-AF65-F5344CB8AC3E}">
        <p14:creationId xmlns:p14="http://schemas.microsoft.com/office/powerpoint/2010/main" val="6261111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360FC0C1-A3EA-4BBE-BC54-CEC76CEE873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37689" y="274320"/>
            <a:ext cx="8516621" cy="564896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5116066-FDF4-482E-B678-37A512568757}"/>
              </a:ext>
            </a:extLst>
          </p:cNvPr>
          <p:cNvSpPr txBox="1"/>
          <p:nvPr/>
        </p:nvSpPr>
        <p:spPr>
          <a:xfrm>
            <a:off x="2448814" y="6065520"/>
            <a:ext cx="729436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Люксембургский дворец, Париж. Здесь заседает Сенат Франции </a:t>
            </a:r>
          </a:p>
        </p:txBody>
      </p:sp>
    </p:spTree>
    <p:extLst>
      <p:ext uri="{BB962C8B-B14F-4D97-AF65-F5344CB8AC3E}">
        <p14:creationId xmlns:p14="http://schemas.microsoft.com/office/powerpoint/2010/main" val="38518450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C2E2342-59D7-41AC-8027-CEC924D589BC}"/>
              </a:ext>
            </a:extLst>
          </p:cNvPr>
          <p:cNvSpPr txBox="1"/>
          <p:nvPr/>
        </p:nvSpPr>
        <p:spPr>
          <a:xfrm>
            <a:off x="1737787" y="565609"/>
            <a:ext cx="8716425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Типы поляризации электромагнитных волн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D9C7EE-F4AF-4EF0-98E2-43002458EC7E}"/>
              </a:ext>
            </a:extLst>
          </p:cNvPr>
          <p:cNvSpPr txBox="1"/>
          <p:nvPr/>
        </p:nvSpPr>
        <p:spPr>
          <a:xfrm>
            <a:off x="952106" y="2026763"/>
            <a:ext cx="37518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Существует две независимые поляризации</a:t>
            </a: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E46BDF20-B17F-4C73-9FAD-3ABD6AAADB70}"/>
              </a:ext>
            </a:extLst>
          </p:cNvPr>
          <p:cNvGrpSpPr/>
          <p:nvPr/>
        </p:nvGrpSpPr>
        <p:grpSpPr>
          <a:xfrm>
            <a:off x="5016966" y="1422292"/>
            <a:ext cx="2733672" cy="1952626"/>
            <a:chOff x="1917700" y="768350"/>
            <a:chExt cx="2819400" cy="2039938"/>
          </a:xfrm>
        </p:grpSpPr>
        <p:grpSp>
          <p:nvGrpSpPr>
            <p:cNvPr id="6" name="Group 7">
              <a:extLst>
                <a:ext uri="{FF2B5EF4-FFF2-40B4-BE49-F238E27FC236}">
                  <a16:creationId xmlns:a16="http://schemas.microsoft.com/office/drawing/2014/main" id="{1B1CF6C7-31F8-4CE1-941E-4C9287C4318F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1917700" y="768350"/>
              <a:ext cx="2819400" cy="2039938"/>
              <a:chOff x="118" y="482"/>
              <a:chExt cx="1776" cy="1285"/>
            </a:xfrm>
          </p:grpSpPr>
          <p:sp>
            <p:nvSpPr>
              <p:cNvPr id="15" name="Line 8">
                <a:extLst>
                  <a:ext uri="{FF2B5EF4-FFF2-40B4-BE49-F238E27FC236}">
                    <a16:creationId xmlns:a16="http://schemas.microsoft.com/office/drawing/2014/main" id="{74B4D63D-8F7B-49C9-B555-8CD1D407A4D2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513" y="1176"/>
                <a:ext cx="1381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6" name="Line 9">
                <a:extLst>
                  <a:ext uri="{FF2B5EF4-FFF2-40B4-BE49-F238E27FC236}">
                    <a16:creationId xmlns:a16="http://schemas.microsoft.com/office/drawing/2014/main" id="{357BC44C-4256-4223-8E81-866A859175A1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521" y="505"/>
                <a:ext cx="0" cy="671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7" name="Line 10">
                <a:extLst>
                  <a:ext uri="{FF2B5EF4-FFF2-40B4-BE49-F238E27FC236}">
                    <a16:creationId xmlns:a16="http://schemas.microsoft.com/office/drawing/2014/main" id="{03CA3396-0F89-41A9-B881-CB82CB29E369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118" y="1176"/>
                <a:ext cx="403" cy="513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8" name="Text Box 11">
                <a:extLst>
                  <a:ext uri="{FF2B5EF4-FFF2-40B4-BE49-F238E27FC236}">
                    <a16:creationId xmlns:a16="http://schemas.microsoft.com/office/drawing/2014/main" id="{081F4AA5-1E4E-4658-8E0E-EA8A1E909B2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" y="1018"/>
                <a:ext cx="196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ru-RU" sz="1800" b="1" i="1">
                    <a:solidFill>
                      <a:srgbClr val="000000"/>
                    </a:solidFill>
                  </a:rPr>
                  <a:t>0</a:t>
                </a:r>
                <a:endParaRPr lang="ru-RU" altLang="ru-RU" sz="1800" b="1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19" name="Text Box 12">
                <a:extLst>
                  <a:ext uri="{FF2B5EF4-FFF2-40B4-BE49-F238E27FC236}">
                    <a16:creationId xmlns:a16="http://schemas.microsoft.com/office/drawing/2014/main" id="{EC54B4BA-D04D-4693-88EF-3EB010FAFE4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657" y="1192"/>
                <a:ext cx="228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ru-RU" sz="1800" b="1" i="1">
                    <a:solidFill>
                      <a:srgbClr val="000000"/>
                    </a:solidFill>
                  </a:rPr>
                  <a:t>X</a:t>
                </a:r>
                <a:endParaRPr lang="ru-RU" altLang="ru-RU" sz="1800" b="1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0" name="Text Box 13">
                <a:extLst>
                  <a:ext uri="{FF2B5EF4-FFF2-40B4-BE49-F238E27FC236}">
                    <a16:creationId xmlns:a16="http://schemas.microsoft.com/office/drawing/2014/main" id="{9EBCAC61-E1EE-431D-80EA-342C904F7AF6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300" y="482"/>
                <a:ext cx="212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ru-RU" sz="1800" b="1" i="1">
                    <a:solidFill>
                      <a:srgbClr val="000000"/>
                    </a:solidFill>
                  </a:rPr>
                  <a:t>Y</a:t>
                </a:r>
                <a:endParaRPr lang="ru-RU" altLang="ru-RU" sz="1800" b="1" i="1">
                  <a:solidFill>
                    <a:srgbClr val="000000"/>
                  </a:solidFill>
                </a:endParaRPr>
              </a:p>
            </p:txBody>
          </p:sp>
          <p:sp>
            <p:nvSpPr>
              <p:cNvPr id="21" name="Text Box 14">
                <a:extLst>
                  <a:ext uri="{FF2B5EF4-FFF2-40B4-BE49-F238E27FC236}">
                    <a16:creationId xmlns:a16="http://schemas.microsoft.com/office/drawing/2014/main" id="{83DA7A2C-45C6-48CD-ACD0-B78A2286F170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37" y="1536"/>
                <a:ext cx="205" cy="231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ru-RU" sz="1800" b="1" i="1">
                    <a:solidFill>
                      <a:srgbClr val="000000"/>
                    </a:solidFill>
                  </a:rPr>
                  <a:t>Z</a:t>
                </a:r>
                <a:endParaRPr lang="ru-RU" altLang="ru-RU" sz="1800" b="1" i="1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7" name="Group 21">
              <a:extLst>
                <a:ext uri="{FF2B5EF4-FFF2-40B4-BE49-F238E27FC236}">
                  <a16:creationId xmlns:a16="http://schemas.microsoft.com/office/drawing/2014/main" id="{D1D373EC-C439-494A-8470-E4631331C29E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2767013" y="1122363"/>
              <a:ext cx="974725" cy="1387475"/>
              <a:chOff x="757" y="694"/>
              <a:chExt cx="614" cy="874"/>
            </a:xfrm>
          </p:grpSpPr>
          <p:sp>
            <p:nvSpPr>
              <p:cNvPr id="11" name="Line 22">
                <a:extLst>
                  <a:ext uri="{FF2B5EF4-FFF2-40B4-BE49-F238E27FC236}">
                    <a16:creationId xmlns:a16="http://schemas.microsoft.com/office/drawing/2014/main" id="{79C2B1CE-3505-4CDC-9C3E-0B57F65F4184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V="1">
                <a:off x="988" y="801"/>
                <a:ext cx="0" cy="371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Text Box 23">
                <a:extLst>
                  <a:ext uri="{FF2B5EF4-FFF2-40B4-BE49-F238E27FC236}">
                    <a16:creationId xmlns:a16="http://schemas.microsoft.com/office/drawing/2014/main" id="{CA8DBD54-B067-4F27-AAE5-9BFF368626F8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1083" y="694"/>
                <a:ext cx="28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ru-RU" sz="2000" b="1" i="1">
                    <a:solidFill>
                      <a:srgbClr val="000000"/>
                    </a:solidFill>
                  </a:rPr>
                  <a:t>E</a:t>
                </a:r>
                <a:r>
                  <a:rPr lang="en-US" altLang="ru-RU" sz="2000" b="1" i="1" baseline="-25000">
                    <a:solidFill>
                      <a:srgbClr val="000000"/>
                    </a:solidFill>
                  </a:rPr>
                  <a:t>y</a:t>
                </a:r>
                <a:endParaRPr lang="ru-RU" altLang="ru-RU" sz="2000" b="1" i="1" baseline="-25000">
                  <a:solidFill>
                    <a:srgbClr val="000000"/>
                  </a:solidFill>
                </a:endParaRPr>
              </a:p>
            </p:txBody>
          </p:sp>
          <p:sp>
            <p:nvSpPr>
              <p:cNvPr id="13" name="Line 24">
                <a:extLst>
                  <a:ext uri="{FF2B5EF4-FFF2-40B4-BE49-F238E27FC236}">
                    <a16:creationId xmlns:a16="http://schemas.microsoft.com/office/drawing/2014/main" id="{5A9E4B86-7CCA-4A57-9AF6-3D1587396936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757" y="1168"/>
                <a:ext cx="229" cy="31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Text Box 25">
                <a:extLst>
                  <a:ext uri="{FF2B5EF4-FFF2-40B4-BE49-F238E27FC236}">
                    <a16:creationId xmlns:a16="http://schemas.microsoft.com/office/drawing/2014/main" id="{E72A5371-91F8-46D6-B40F-B89766787AF3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823" y="1318"/>
                <a:ext cx="32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ru-RU" sz="2000" b="1" i="1">
                    <a:solidFill>
                      <a:srgbClr val="000000"/>
                    </a:solidFill>
                  </a:rPr>
                  <a:t>H</a:t>
                </a:r>
                <a:r>
                  <a:rPr lang="en-US" altLang="ru-RU" sz="2000" b="1" i="1" baseline="-25000">
                    <a:solidFill>
                      <a:srgbClr val="000000"/>
                    </a:solidFill>
                  </a:rPr>
                  <a:t>z</a:t>
                </a:r>
                <a:endParaRPr lang="ru-RU" altLang="ru-RU" sz="2000" b="1" i="1" baseline="-25000">
                  <a:solidFill>
                    <a:srgbClr val="000000"/>
                  </a:solidFill>
                </a:endParaRPr>
              </a:p>
            </p:txBody>
          </p:sp>
        </p:grpSp>
        <p:grpSp>
          <p:nvGrpSpPr>
            <p:cNvPr id="8" name="Group 40">
              <a:extLst>
                <a:ext uri="{FF2B5EF4-FFF2-40B4-BE49-F238E27FC236}">
                  <a16:creationId xmlns:a16="http://schemas.microsoft.com/office/drawing/2014/main" id="{D431B6CE-7EC8-40C6-9E1E-5D3BB6F1FFB8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3140075" y="1592263"/>
              <a:ext cx="739775" cy="274637"/>
              <a:chOff x="1483" y="774"/>
              <a:chExt cx="466" cy="173"/>
            </a:xfrm>
          </p:grpSpPr>
          <p:sp>
            <p:nvSpPr>
              <p:cNvPr id="9" name="Line 41">
                <a:extLst>
                  <a:ext uri="{FF2B5EF4-FFF2-40B4-BE49-F238E27FC236}">
                    <a16:creationId xmlns:a16="http://schemas.microsoft.com/office/drawing/2014/main" id="{7393821C-691F-4275-A418-39E239CABFC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3" y="947"/>
                <a:ext cx="46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aphicFrame>
            <p:nvGraphicFramePr>
              <p:cNvPr id="10" name="Object 42">
                <a:extLst>
                  <a:ext uri="{FF2B5EF4-FFF2-40B4-BE49-F238E27FC236}">
                    <a16:creationId xmlns:a16="http://schemas.microsoft.com/office/drawing/2014/main" id="{84D4E099-97E6-4707-923B-F0ECDD2637AE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802" y="774"/>
              <a:ext cx="104" cy="1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42" name="Формула" r:id="rId3" imgW="164885" imgH="215619" progId="Equation.3">
                      <p:embed/>
                    </p:oleObj>
                  </mc:Choice>
                  <mc:Fallback>
                    <p:oleObj name="Формула" r:id="rId3" imgW="164885" imgH="215619" progId="Equation.3">
                      <p:embed/>
                      <p:pic>
                        <p:nvPicPr>
                          <p:cNvPr id="107536" name="Object 42">
                            <a:extLst>
                              <a:ext uri="{FF2B5EF4-FFF2-40B4-BE49-F238E27FC236}">
                                <a16:creationId xmlns:a16="http://schemas.microsoft.com/office/drawing/2014/main" id="{94667170-E8D7-4F0D-868B-C8037DF50CEE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02" y="774"/>
                            <a:ext cx="104" cy="1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p:grpSp>
        <p:nvGrpSpPr>
          <p:cNvPr id="22" name="Группа 21">
            <a:extLst>
              <a:ext uri="{FF2B5EF4-FFF2-40B4-BE49-F238E27FC236}">
                <a16:creationId xmlns:a16="http://schemas.microsoft.com/office/drawing/2014/main" id="{6B6E3E03-C062-4D81-AFF6-205306E81EB4}"/>
              </a:ext>
            </a:extLst>
          </p:cNvPr>
          <p:cNvGrpSpPr/>
          <p:nvPr/>
        </p:nvGrpSpPr>
        <p:grpSpPr>
          <a:xfrm>
            <a:off x="8412629" y="1458805"/>
            <a:ext cx="2748702" cy="1970187"/>
            <a:chOff x="5110162" y="804863"/>
            <a:chExt cx="2819400" cy="2039938"/>
          </a:xfrm>
        </p:grpSpPr>
        <p:grpSp>
          <p:nvGrpSpPr>
            <p:cNvPr id="23" name="Group 26">
              <a:extLst>
                <a:ext uri="{FF2B5EF4-FFF2-40B4-BE49-F238E27FC236}">
                  <a16:creationId xmlns:a16="http://schemas.microsoft.com/office/drawing/2014/main" id="{0B16D7EB-A197-46D2-A5FF-E592A0BCD0E9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5110162" y="804863"/>
              <a:ext cx="2819400" cy="2039938"/>
              <a:chOff x="2029" y="511"/>
              <a:chExt cx="1776" cy="1285"/>
            </a:xfrm>
          </p:grpSpPr>
          <p:grpSp>
            <p:nvGrpSpPr>
              <p:cNvPr id="27" name="Group 27">
                <a:extLst>
                  <a:ext uri="{FF2B5EF4-FFF2-40B4-BE49-F238E27FC236}">
                    <a16:creationId xmlns:a16="http://schemas.microsoft.com/office/drawing/2014/main" id="{8BDA535A-C4B0-45D8-A278-13B895398D64}"/>
                  </a:ext>
                </a:extLst>
              </p:cNvPr>
              <p:cNvGrpSpPr>
                <a:grpSpLocks/>
              </p:cNvGrpSpPr>
              <p:nvPr/>
            </p:nvGrpSpPr>
            <p:grpSpPr bwMode="auto">
              <a:xfrm>
                <a:off x="2029" y="511"/>
                <a:ext cx="1776" cy="1285"/>
                <a:chOff x="118" y="482"/>
                <a:chExt cx="1776" cy="1285"/>
              </a:xfrm>
            </p:grpSpPr>
            <p:sp>
              <p:nvSpPr>
                <p:cNvPr id="32" name="Line 28">
                  <a:extLst>
                    <a:ext uri="{FF2B5EF4-FFF2-40B4-BE49-F238E27FC236}">
                      <a16:creationId xmlns:a16="http://schemas.microsoft.com/office/drawing/2014/main" id="{B2F4AAFD-7DD3-4392-97F6-37572FA59E3C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>
                  <a:off x="513" y="1176"/>
                  <a:ext cx="1381" cy="0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3" name="Line 29">
                  <a:extLst>
                    <a:ext uri="{FF2B5EF4-FFF2-40B4-BE49-F238E27FC236}">
                      <a16:creationId xmlns:a16="http://schemas.microsoft.com/office/drawing/2014/main" id="{81CB1005-2722-4C1B-BB31-4EE668B9CF77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V="1">
                  <a:off x="521" y="505"/>
                  <a:ext cx="0" cy="671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4" name="Line 30">
                  <a:extLst>
                    <a:ext uri="{FF2B5EF4-FFF2-40B4-BE49-F238E27FC236}">
                      <a16:creationId xmlns:a16="http://schemas.microsoft.com/office/drawing/2014/main" id="{B8E9C3E4-E4C5-4D61-A6B5-794E3959C738}"/>
                    </a:ext>
                  </a:extLst>
                </p:cNvPr>
                <p:cNvSpPr>
                  <a:spLocks noChangeShapeType="1"/>
                </p:cNvSpPr>
                <p:nvPr/>
              </p:nvSpPr>
              <p:spPr bwMode="auto">
                <a:xfrm flipH="1">
                  <a:off x="118" y="1176"/>
                  <a:ext cx="403" cy="513"/>
                </a:xfrm>
                <a:prstGeom prst="line">
                  <a:avLst/>
                </a:prstGeom>
                <a:noFill/>
                <a:ln w="38100">
                  <a:solidFill>
                    <a:schemeClr val="tx1"/>
                  </a:solidFill>
                  <a:round/>
                  <a:headEnd/>
                  <a:tailEnd type="triangle" w="sm" len="sm"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35" name="Text Box 31">
                  <a:extLst>
                    <a:ext uri="{FF2B5EF4-FFF2-40B4-BE49-F238E27FC236}">
                      <a16:creationId xmlns:a16="http://schemas.microsoft.com/office/drawing/2014/main" id="{99B829CA-4D44-451E-B12C-1535CE2457A1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0" y="1018"/>
                  <a:ext cx="196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ru-RU" sz="1800" b="1" i="1">
                      <a:solidFill>
                        <a:srgbClr val="000000"/>
                      </a:solidFill>
                    </a:rPr>
                    <a:t>0</a:t>
                  </a:r>
                  <a:endParaRPr lang="ru-RU" altLang="ru-RU" sz="1800" b="1" i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6" name="Text Box 32">
                  <a:extLst>
                    <a:ext uri="{FF2B5EF4-FFF2-40B4-BE49-F238E27FC236}">
                      <a16:creationId xmlns:a16="http://schemas.microsoft.com/office/drawing/2014/main" id="{1FA6D5C0-0056-4AA2-9BA3-DCAF8B49DE85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1657" y="1192"/>
                  <a:ext cx="228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ru-RU" sz="1800" b="1" i="1">
                      <a:solidFill>
                        <a:srgbClr val="000000"/>
                      </a:solidFill>
                    </a:rPr>
                    <a:t>X</a:t>
                  </a:r>
                  <a:endParaRPr lang="ru-RU" altLang="ru-RU" sz="1800" b="1" i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7" name="Text Box 33">
                  <a:extLst>
                    <a:ext uri="{FF2B5EF4-FFF2-40B4-BE49-F238E27FC236}">
                      <a16:creationId xmlns:a16="http://schemas.microsoft.com/office/drawing/2014/main" id="{3BC5F120-5089-4BE9-9565-B68285DBAD7B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300" y="482"/>
                  <a:ext cx="212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ru-RU" sz="1800" b="1" i="1">
                      <a:solidFill>
                        <a:srgbClr val="000000"/>
                      </a:solidFill>
                    </a:rPr>
                    <a:t>Y</a:t>
                  </a:r>
                  <a:endParaRPr lang="ru-RU" altLang="ru-RU" sz="1800" b="1" i="1">
                    <a:solidFill>
                      <a:srgbClr val="000000"/>
                    </a:solidFill>
                  </a:endParaRPr>
                </a:p>
              </p:txBody>
            </p:sp>
            <p:sp>
              <p:nvSpPr>
                <p:cNvPr id="38" name="Text Box 34">
                  <a:extLst>
                    <a:ext uri="{FF2B5EF4-FFF2-40B4-BE49-F238E27FC236}">
                      <a16:creationId xmlns:a16="http://schemas.microsoft.com/office/drawing/2014/main" id="{0E575797-4C56-42DA-9CAA-CE23E661356C}"/>
                    </a:ext>
                  </a:extLst>
                </p:cNvPr>
                <p:cNvSpPr txBox="1">
                  <a:spLocks noChangeArrowheads="1"/>
                </p:cNvSpPr>
                <p:nvPr/>
              </p:nvSpPr>
              <p:spPr bwMode="auto">
                <a:xfrm>
                  <a:off x="237" y="1536"/>
                  <a:ext cx="205" cy="231"/>
                </a:xfrm>
                <a:prstGeom prst="rect">
                  <a:avLst/>
                </a:prstGeom>
                <a:noFill/>
                <a:ln>
                  <a:noFill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chemeClr val="tx1"/>
                      </a:solidFill>
                      <a:miter lim="800000"/>
                      <a:headEnd/>
                      <a:tailEnd/>
                    </a14:hiddenLine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>
                  <a:spAutoFit/>
                </a:bodyPr>
                <a:lstStyle>
                  <a:lvl1pPr>
                    <a:spcBef>
                      <a:spcPct val="20000"/>
                    </a:spcBef>
                    <a:buChar char="•"/>
                    <a:defRPr sz="32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spcBef>
                      <a:spcPct val="20000"/>
                    </a:spcBef>
                    <a:buChar char="–"/>
                    <a:defRPr sz="28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spcBef>
                      <a:spcPct val="20000"/>
                    </a:spcBef>
                    <a:buChar char="•"/>
                    <a:defRPr sz="24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spcBef>
                      <a:spcPct val="20000"/>
                    </a:spcBef>
                    <a:buChar char="–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spcBef>
                      <a:spcPct val="20000"/>
                    </a:spcBef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20000"/>
                    </a:spcBef>
                    <a:spcAft>
                      <a:spcPct val="0"/>
                    </a:spcAft>
                    <a:buChar char="»"/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>
                    <a:spcBef>
                      <a:spcPct val="50000"/>
                    </a:spcBef>
                    <a:buFontTx/>
                    <a:buNone/>
                  </a:pPr>
                  <a:r>
                    <a:rPr lang="en-US" altLang="ru-RU" sz="1800" b="1" i="1">
                      <a:solidFill>
                        <a:srgbClr val="000000"/>
                      </a:solidFill>
                    </a:rPr>
                    <a:t>Z</a:t>
                  </a:r>
                  <a:endParaRPr lang="ru-RU" altLang="ru-RU" sz="1800" b="1" i="1">
                    <a:solidFill>
                      <a:srgbClr val="000000"/>
                    </a:solidFill>
                  </a:endParaRPr>
                </a:p>
              </p:txBody>
            </p:sp>
          </p:grpSp>
          <p:sp>
            <p:nvSpPr>
              <p:cNvPr id="28" name="Line 35">
                <a:extLst>
                  <a:ext uri="{FF2B5EF4-FFF2-40B4-BE49-F238E27FC236}">
                    <a16:creationId xmlns:a16="http://schemas.microsoft.com/office/drawing/2014/main" id="{8AE440F4-A277-4FF7-854F-82241B2521B0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2968" y="1203"/>
                <a:ext cx="0" cy="371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9" name="Text Box 36">
                <a:extLst>
                  <a:ext uri="{FF2B5EF4-FFF2-40B4-BE49-F238E27FC236}">
                    <a16:creationId xmlns:a16="http://schemas.microsoft.com/office/drawing/2014/main" id="{0370C1C3-C873-408E-BE06-1B0CEAAC85C2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531" y="1300"/>
                <a:ext cx="288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ru-RU" sz="2000" b="1" i="1">
                    <a:solidFill>
                      <a:srgbClr val="000000"/>
                    </a:solidFill>
                  </a:rPr>
                  <a:t>E</a:t>
                </a:r>
                <a:r>
                  <a:rPr lang="en-US" altLang="ru-RU" sz="2000" b="1" i="1" baseline="-25000">
                    <a:solidFill>
                      <a:srgbClr val="000000"/>
                    </a:solidFill>
                  </a:rPr>
                  <a:t>z</a:t>
                </a:r>
                <a:endParaRPr lang="ru-RU" altLang="ru-RU" sz="2000" b="1" i="1" baseline="-25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0" name="Text Box 37">
                <a:extLst>
                  <a:ext uri="{FF2B5EF4-FFF2-40B4-BE49-F238E27FC236}">
                    <a16:creationId xmlns:a16="http://schemas.microsoft.com/office/drawing/2014/main" id="{C4A604CC-C351-46D6-91A2-BD2E26CD4A9A}"/>
                  </a:ext>
                </a:extLst>
              </p:cNvPr>
              <p:cNvSpPr txBox="1">
                <a:spLocks noChangeArrowheads="1"/>
              </p:cNvSpPr>
              <p:nvPr/>
            </p:nvSpPr>
            <p:spPr bwMode="auto">
              <a:xfrm>
                <a:off x="2969" y="1382"/>
                <a:ext cx="324" cy="25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>
                <a:lvl1pPr>
                  <a:spcBef>
                    <a:spcPct val="20000"/>
                  </a:spcBef>
                  <a:buChar char="•"/>
                  <a:defRPr sz="32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spcBef>
                    <a:spcPct val="20000"/>
                  </a:spcBef>
                  <a:buChar char="–"/>
                  <a:defRPr sz="28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spcBef>
                    <a:spcPct val="20000"/>
                  </a:spcBef>
                  <a:buChar char="•"/>
                  <a:defRPr sz="24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spcBef>
                    <a:spcPct val="20000"/>
                  </a:spcBef>
                  <a:buChar char="–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spcBef>
                    <a:spcPct val="20000"/>
                  </a:spcBef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20000"/>
                  </a:spcBef>
                  <a:spcAft>
                    <a:spcPct val="0"/>
                  </a:spcAft>
                  <a:buChar char="»"/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  <a:buFontTx/>
                  <a:buNone/>
                </a:pPr>
                <a:r>
                  <a:rPr lang="en-US" altLang="ru-RU" sz="2000" b="1" i="1">
                    <a:solidFill>
                      <a:srgbClr val="000000"/>
                    </a:solidFill>
                  </a:rPr>
                  <a:t>H</a:t>
                </a:r>
                <a:r>
                  <a:rPr lang="en-US" altLang="ru-RU" sz="2000" b="1" i="1" baseline="-25000">
                    <a:solidFill>
                      <a:srgbClr val="000000"/>
                    </a:solidFill>
                  </a:rPr>
                  <a:t>y</a:t>
                </a:r>
                <a:endParaRPr lang="ru-RU" altLang="ru-RU" sz="2000" b="1" i="1" baseline="-25000">
                  <a:solidFill>
                    <a:srgbClr val="000000"/>
                  </a:solidFill>
                </a:endParaRPr>
              </a:p>
            </p:txBody>
          </p:sp>
          <p:sp>
            <p:nvSpPr>
              <p:cNvPr id="31" name="Line 38">
                <a:extLst>
                  <a:ext uri="{FF2B5EF4-FFF2-40B4-BE49-F238E27FC236}">
                    <a16:creationId xmlns:a16="http://schemas.microsoft.com/office/drawing/2014/main" id="{EF01AAC6-69E0-4741-A38A-85269535FEAA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 flipH="1">
                <a:off x="2740" y="1207"/>
                <a:ext cx="229" cy="316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24" name="Group 43">
              <a:extLst>
                <a:ext uri="{FF2B5EF4-FFF2-40B4-BE49-F238E27FC236}">
                  <a16:creationId xmlns:a16="http://schemas.microsoft.com/office/drawing/2014/main" id="{44FAC474-103D-4D13-867D-760DBCD4B18D}"/>
                </a:ext>
              </a:extLst>
            </p:cNvPr>
            <p:cNvGrpSpPr>
              <a:grpSpLocks/>
            </p:cNvGrpSpPr>
            <p:nvPr/>
          </p:nvGrpSpPr>
          <p:grpSpPr bwMode="auto">
            <a:xfrm>
              <a:off x="6600825" y="1629006"/>
              <a:ext cx="739775" cy="274637"/>
              <a:chOff x="1483" y="774"/>
              <a:chExt cx="466" cy="173"/>
            </a:xfrm>
          </p:grpSpPr>
          <p:sp>
            <p:nvSpPr>
              <p:cNvPr id="25" name="Line 44">
                <a:extLst>
                  <a:ext uri="{FF2B5EF4-FFF2-40B4-BE49-F238E27FC236}">
                    <a16:creationId xmlns:a16="http://schemas.microsoft.com/office/drawing/2014/main" id="{DE7DE131-F496-4B61-A6FC-F9E0FBE62FF7}"/>
                  </a:ext>
                </a:extLst>
              </p:cNvPr>
              <p:cNvSpPr>
                <a:spLocks noChangeShapeType="1"/>
              </p:cNvSpPr>
              <p:nvPr/>
            </p:nvSpPr>
            <p:spPr bwMode="auto">
              <a:xfrm>
                <a:off x="1483" y="947"/>
                <a:ext cx="466" cy="0"/>
              </a:xfrm>
              <a:prstGeom prst="line">
                <a:avLst/>
              </a:prstGeom>
              <a:noFill/>
              <a:ln w="38100">
                <a:solidFill>
                  <a:srgbClr val="FF3300"/>
                </a:solidFill>
                <a:round/>
                <a:headEnd/>
                <a:tailEnd type="triangle" w="sm" len="sm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graphicFrame>
            <p:nvGraphicFramePr>
              <p:cNvPr id="26" name="Object 45">
                <a:extLst>
                  <a:ext uri="{FF2B5EF4-FFF2-40B4-BE49-F238E27FC236}">
                    <a16:creationId xmlns:a16="http://schemas.microsoft.com/office/drawing/2014/main" id="{CD1FA85C-B1EB-4D22-B719-D5ED0265B54A}"/>
                  </a:ext>
                </a:extLst>
              </p:cNvPr>
              <p:cNvGraphicFramePr>
                <a:graphicFrameLocks noChangeAspect="1"/>
              </p:cNvGraphicFramePr>
              <p:nvPr/>
            </p:nvGraphicFramePr>
            <p:xfrm>
              <a:off x="1802" y="774"/>
              <a:ext cx="104" cy="136"/>
            </p:xfrm>
            <a:graphic>
              <a:graphicData uri="http://schemas.openxmlformats.org/presentationml/2006/ole">
                <mc:AlternateContent xmlns:mc="http://schemas.openxmlformats.org/markup-compatibility/2006">
                  <mc:Choice xmlns:v="urn:schemas-microsoft-com:vml" Requires="v">
                    <p:oleObj spid="_x0000_s1143" name="Формула" r:id="rId5" imgW="164885" imgH="215619" progId="Equation.3">
                      <p:embed/>
                    </p:oleObj>
                  </mc:Choice>
                  <mc:Fallback>
                    <p:oleObj name="Формула" r:id="rId5" imgW="164885" imgH="215619" progId="Equation.3">
                      <p:embed/>
                      <p:pic>
                        <p:nvPicPr>
                          <p:cNvPr id="107534" name="Object 45">
                            <a:extLst>
                              <a:ext uri="{FF2B5EF4-FFF2-40B4-BE49-F238E27FC236}">
                                <a16:creationId xmlns:a16="http://schemas.microsoft.com/office/drawing/2014/main" id="{405C5C80-254E-4F3A-B311-DEFFC1B3DB79}"/>
                              </a:ext>
                            </a:extLst>
                          </p:cNvPr>
                          <p:cNvPicPr>
                            <a:picLocks noChangeAspect="1" noChangeArrowheads="1"/>
                          </p:cNvPicPr>
                          <p:nvPr/>
                        </p:nvPicPr>
                        <p:blipFill>
                          <a:blip r:embed="rId4">
                            <a:extLst>
                              <a:ext uri="{28A0092B-C50C-407E-A947-70E740481C1C}">
                                <a14:useLocalDpi xmlns:a14="http://schemas.microsoft.com/office/drawing/2010/main" val="0"/>
                              </a:ext>
                            </a:extLst>
                          </a:blip>
                          <a:srcRect/>
                          <a:stretch>
                            <a:fillRect/>
                          </a:stretch>
                        </p:blipFill>
                        <p:spPr bwMode="auto">
                          <a:xfrm>
                            <a:off x="1802" y="774"/>
                            <a:ext cx="104" cy="136"/>
                          </a:xfrm>
                          <a:prstGeom prst="rect">
                            <a:avLst/>
                          </a:prstGeom>
                          <a:noFill/>
                          <a:ln>
                            <a:noFill/>
                          </a:ln>
                          <a:effectLst/>
                          <a:extLst>
                            <a:ext uri="{909E8E84-426E-40DD-AFC4-6F175D3DCCD1}">
                              <a14:hiddenFill xmlns:a14="http://schemas.microsoft.com/office/drawing/2010/main">
                                <a:solidFill>
                                  <a:srgbClr val="FFFFFF"/>
                                </a:solidFill>
                              </a14:hiddenFill>
                            </a:ext>
                            <a:ext uri="{91240B29-F687-4F45-9708-019B960494DF}">
                              <a14:hiddenLine xmlns:a14="http://schemas.microsoft.com/office/drawing/2010/main" w="9525">
                                <a:solidFill>
                                  <a:srgbClr val="000000"/>
                                </a:solidFill>
                                <a:miter lim="800000"/>
                                <a:headEnd/>
                                <a:tailEnd/>
                              </a14:hiddenLine>
                            </a:ext>
                            <a:ext uri="{AF507438-7753-43E0-B8FC-AC1667EBCBE1}">
                              <a14:hiddenEffects xmlns:a14="http://schemas.microsoft.com/office/drawing/2010/main">
                                <a:effectLst>
                                  <a:outerShdw dist="35921" dir="2700000" algn="ctr" rotWithShape="0">
                                    <a:srgbClr val="808080"/>
                                  </a:outerShdw>
                                </a:effectLst>
                              </a14:hiddenEffects>
                            </a:ext>
                          </a:extLst>
                        </p:spPr>
                      </p:pic>
                    </p:oleObj>
                  </mc:Fallback>
                </mc:AlternateContent>
              </a:graphicData>
            </a:graphic>
          </p:graphicFrame>
        </p:grp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7402B3D-0FBB-4B30-941E-863CD038EF09}"/>
                  </a:ext>
                </a:extLst>
              </p:cNvPr>
              <p:cNvSpPr txBox="1"/>
              <p:nvPr/>
            </p:nvSpPr>
            <p:spPr>
              <a:xfrm>
                <a:off x="952106" y="3902697"/>
                <a:ext cx="9407521" cy="2308324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Любая поляризация получается суперпозицией этих двух (с учетом возможного сдвига фаз)</a:t>
                </a:r>
              </a:p>
              <a:p>
                <a:endParaRPr lang="ru-RU" sz="24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Поляризацию принято характеризовать фигурой, которую очерчивает конец вектора </a:t>
                </a:r>
                <a14:m>
                  <m:oMath xmlns:m="http://schemas.openxmlformats.org/officeDocument/2006/math">
                    <m:r>
                      <a:rPr lang="en-US" sz="2400" b="1" i="1" smtClean="0">
                        <a:latin typeface="Cambria Math" panose="02040503050406030204" pitchFamily="18" charset="0"/>
                        <a:cs typeface="Times New Roman" panose="02020603050405020304" pitchFamily="18" charset="0"/>
                      </a:rPr>
                      <m:t>𝑬</m:t>
                    </m:r>
                  </m:oMath>
                </a14:m>
                <a:r>
                  <a:rPr lang="en-US" sz="24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4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в перпендикулярной к направлению распространения плоскости</a:t>
                </a:r>
                <a:endParaRPr lang="ru-RU" sz="24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9" name="TextBox 38">
                <a:extLst>
                  <a:ext uri="{FF2B5EF4-FFF2-40B4-BE49-F238E27FC236}">
                    <a16:creationId xmlns:a16="http://schemas.microsoft.com/office/drawing/2014/main" id="{17402B3D-0FBB-4B30-941E-863CD038EF0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2106" y="3902697"/>
                <a:ext cx="9407521" cy="2308324"/>
              </a:xfrm>
              <a:prstGeom prst="rect">
                <a:avLst/>
              </a:prstGeom>
              <a:blipFill>
                <a:blip r:embed="rId6"/>
                <a:stretch>
                  <a:fillRect l="-972" t="-2111" r="-1102" b="-501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2888008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Группа 7">
            <a:extLst>
              <a:ext uri="{FF2B5EF4-FFF2-40B4-BE49-F238E27FC236}">
                <a16:creationId xmlns:a16="http://schemas.microsoft.com/office/drawing/2014/main" id="{FB9C2364-9283-493B-B97C-DC072BCB798D}"/>
              </a:ext>
            </a:extLst>
          </p:cNvPr>
          <p:cNvGrpSpPr/>
          <p:nvPr/>
        </p:nvGrpSpPr>
        <p:grpSpPr>
          <a:xfrm>
            <a:off x="1067381" y="942678"/>
            <a:ext cx="2234153" cy="2064470"/>
            <a:chOff x="1253765" y="947394"/>
            <a:chExt cx="2234153" cy="2064470"/>
          </a:xfrm>
        </p:grpSpPr>
        <p:cxnSp>
          <p:nvCxnSpPr>
            <p:cNvPr id="3" name="Прямая соединительная линия 2">
              <a:extLst>
                <a:ext uri="{FF2B5EF4-FFF2-40B4-BE49-F238E27FC236}">
                  <a16:creationId xmlns:a16="http://schemas.microsoft.com/office/drawing/2014/main" id="{70BD2DD5-15AB-4086-B352-8C02434407D2}"/>
                </a:ext>
              </a:extLst>
            </p:cNvPr>
            <p:cNvCxnSpPr/>
            <p:nvPr/>
          </p:nvCxnSpPr>
          <p:spPr>
            <a:xfrm>
              <a:off x="2337847" y="947394"/>
              <a:ext cx="0" cy="20644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" name="Прямая соединительная линия 4">
              <a:extLst>
                <a:ext uri="{FF2B5EF4-FFF2-40B4-BE49-F238E27FC236}">
                  <a16:creationId xmlns:a16="http://schemas.microsoft.com/office/drawing/2014/main" id="{B70C4973-5688-4FF3-8899-F5024FFE06FF}"/>
                </a:ext>
              </a:extLst>
            </p:cNvPr>
            <p:cNvCxnSpPr/>
            <p:nvPr/>
          </p:nvCxnSpPr>
          <p:spPr>
            <a:xfrm>
              <a:off x="1253765" y="1979629"/>
              <a:ext cx="223415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" name="Прямая соединительная линия 6">
              <a:extLst>
                <a:ext uri="{FF2B5EF4-FFF2-40B4-BE49-F238E27FC236}">
                  <a16:creationId xmlns:a16="http://schemas.microsoft.com/office/drawing/2014/main" id="{BF162098-D59F-43BB-8025-2F236CE7DC11}"/>
                </a:ext>
              </a:extLst>
            </p:cNvPr>
            <p:cNvCxnSpPr/>
            <p:nvPr/>
          </p:nvCxnSpPr>
          <p:spPr>
            <a:xfrm flipV="1">
              <a:off x="1894788" y="1178351"/>
              <a:ext cx="904973" cy="1593129"/>
            </a:xfrm>
            <a:prstGeom prst="line">
              <a:avLst/>
            </a:prstGeom>
            <a:ln w="28575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8" name="Группа 17">
            <a:extLst>
              <a:ext uri="{FF2B5EF4-FFF2-40B4-BE49-F238E27FC236}">
                <a16:creationId xmlns:a16="http://schemas.microsoft.com/office/drawing/2014/main" id="{C91B9194-516F-41CF-9CC4-2931B211258C}"/>
              </a:ext>
            </a:extLst>
          </p:cNvPr>
          <p:cNvGrpSpPr/>
          <p:nvPr/>
        </p:nvGrpSpPr>
        <p:grpSpPr>
          <a:xfrm>
            <a:off x="4827309" y="942679"/>
            <a:ext cx="2234153" cy="2064470"/>
            <a:chOff x="4413316" y="947394"/>
            <a:chExt cx="2234153" cy="2064470"/>
          </a:xfrm>
        </p:grpSpPr>
        <p:cxnSp>
          <p:nvCxnSpPr>
            <p:cNvPr id="10" name="Прямая соединительная линия 9">
              <a:extLst>
                <a:ext uri="{FF2B5EF4-FFF2-40B4-BE49-F238E27FC236}">
                  <a16:creationId xmlns:a16="http://schemas.microsoft.com/office/drawing/2014/main" id="{B0F186BB-E9AC-4888-951C-DB777FEDBA65}"/>
                </a:ext>
              </a:extLst>
            </p:cNvPr>
            <p:cNvCxnSpPr/>
            <p:nvPr/>
          </p:nvCxnSpPr>
          <p:spPr>
            <a:xfrm>
              <a:off x="5497398" y="947394"/>
              <a:ext cx="0" cy="20644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Прямая соединительная линия 10">
              <a:extLst>
                <a:ext uri="{FF2B5EF4-FFF2-40B4-BE49-F238E27FC236}">
                  <a16:creationId xmlns:a16="http://schemas.microsoft.com/office/drawing/2014/main" id="{63FBB694-6277-4026-8B71-814177FF482A}"/>
                </a:ext>
              </a:extLst>
            </p:cNvPr>
            <p:cNvCxnSpPr/>
            <p:nvPr/>
          </p:nvCxnSpPr>
          <p:spPr>
            <a:xfrm>
              <a:off x="4413316" y="1979629"/>
              <a:ext cx="223415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" name="Овал 16">
              <a:extLst>
                <a:ext uri="{FF2B5EF4-FFF2-40B4-BE49-F238E27FC236}">
                  <a16:creationId xmlns:a16="http://schemas.microsoft.com/office/drawing/2014/main" id="{60A6E44B-0D0D-40F8-BD73-DBF10F3AE098}"/>
                </a:ext>
              </a:extLst>
            </p:cNvPr>
            <p:cNvSpPr/>
            <p:nvPr/>
          </p:nvSpPr>
          <p:spPr>
            <a:xfrm>
              <a:off x="4680000" y="1188000"/>
              <a:ext cx="1620000" cy="1620000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20" name="Группа 19">
            <a:extLst>
              <a:ext uri="{FF2B5EF4-FFF2-40B4-BE49-F238E27FC236}">
                <a16:creationId xmlns:a16="http://schemas.microsoft.com/office/drawing/2014/main" id="{36C99E8C-1EAD-4593-89A0-DB633A3DAA0E}"/>
              </a:ext>
            </a:extLst>
          </p:cNvPr>
          <p:cNvGrpSpPr/>
          <p:nvPr/>
        </p:nvGrpSpPr>
        <p:grpSpPr>
          <a:xfrm>
            <a:off x="8737076" y="942679"/>
            <a:ext cx="2234153" cy="2064470"/>
            <a:chOff x="8400853" y="942680"/>
            <a:chExt cx="2234153" cy="2064470"/>
          </a:xfrm>
        </p:grpSpPr>
        <p:cxnSp>
          <p:nvCxnSpPr>
            <p:cNvPr id="14" name="Прямая соединительная линия 13">
              <a:extLst>
                <a:ext uri="{FF2B5EF4-FFF2-40B4-BE49-F238E27FC236}">
                  <a16:creationId xmlns:a16="http://schemas.microsoft.com/office/drawing/2014/main" id="{04CB7160-9ED0-46BA-9A55-4B1876F62AA3}"/>
                </a:ext>
              </a:extLst>
            </p:cNvPr>
            <p:cNvCxnSpPr/>
            <p:nvPr/>
          </p:nvCxnSpPr>
          <p:spPr>
            <a:xfrm>
              <a:off x="9484935" y="942680"/>
              <a:ext cx="0" cy="206447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Прямая соединительная линия 14">
              <a:extLst>
                <a:ext uri="{FF2B5EF4-FFF2-40B4-BE49-F238E27FC236}">
                  <a16:creationId xmlns:a16="http://schemas.microsoft.com/office/drawing/2014/main" id="{04EA8731-1622-4169-B9BF-692DBADC611D}"/>
                </a:ext>
              </a:extLst>
            </p:cNvPr>
            <p:cNvCxnSpPr/>
            <p:nvPr/>
          </p:nvCxnSpPr>
          <p:spPr>
            <a:xfrm>
              <a:off x="8400853" y="1974915"/>
              <a:ext cx="2234153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Овал 18">
              <a:extLst>
                <a:ext uri="{FF2B5EF4-FFF2-40B4-BE49-F238E27FC236}">
                  <a16:creationId xmlns:a16="http://schemas.microsoft.com/office/drawing/2014/main" id="{05947D1C-AB62-4A12-81FD-2508A76A651E}"/>
                </a:ext>
              </a:extLst>
            </p:cNvPr>
            <p:cNvSpPr/>
            <p:nvPr/>
          </p:nvSpPr>
          <p:spPr>
            <a:xfrm rot="19599694">
              <a:off x="9223290" y="1060515"/>
              <a:ext cx="589276" cy="1828798"/>
            </a:xfrm>
            <a:prstGeom prst="ellipse">
              <a:avLst/>
            </a:prstGeom>
            <a:noFill/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E0BE9D7-4C3D-409C-ABE6-BB8E8A22D9E5}"/>
                  </a:ext>
                </a:extLst>
              </p:cNvPr>
              <p:cNvSpPr txBox="1"/>
              <p:nvPr/>
            </p:nvSpPr>
            <p:spPr>
              <a:xfrm>
                <a:off x="676636" y="3429000"/>
                <a:ext cx="2949654" cy="1015663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Линейная</a:t>
                </a:r>
              </a:p>
              <a:p>
                <a:pPr algn="ctr"/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Амплитуды произвольны</a:t>
                </a:r>
              </a:p>
              <a:p>
                <a:pPr algn="ctr"/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Сдвиг фаз 0 или </a:t>
                </a:r>
                <a14:m>
                  <m:oMath xmlns:m="http://schemas.openxmlformats.org/officeDocument/2006/math">
                    <m:r>
                      <a:rPr lang="ru-R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</m:oMath>
                </a14:m>
                <a:endParaRPr lang="ru-RU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3E0BE9D7-4C3D-409C-ABE6-BB8E8A22D9E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6636" y="3429000"/>
                <a:ext cx="2949654" cy="1015663"/>
              </a:xfrm>
              <a:prstGeom prst="rect">
                <a:avLst/>
              </a:prstGeom>
              <a:blipFill>
                <a:blip r:embed="rId2"/>
                <a:stretch>
                  <a:fillRect l="-1653" t="-3614" r="-1653" b="-9639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5FB25E5-5421-4216-9D1D-74501033B9A5}"/>
                  </a:ext>
                </a:extLst>
              </p:cNvPr>
              <p:cNvSpPr txBox="1"/>
              <p:nvPr/>
            </p:nvSpPr>
            <p:spPr>
              <a:xfrm>
                <a:off x="4034553" y="3429000"/>
                <a:ext cx="3738880" cy="193899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Круговая</a:t>
                </a:r>
              </a:p>
              <a:p>
                <a:pPr algn="ctr"/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Амплитуды равны</a:t>
                </a:r>
              </a:p>
              <a:p>
                <a:pPr algn="ctr"/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Сдвиг фаз </a:t>
                </a:r>
                <a14:m>
                  <m:oMath xmlns:m="http://schemas.openxmlformats.org/officeDocument/2006/math">
                    <m:r>
                      <a:rPr lang="ru-RU" sz="20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r>
                  <a:rPr lang="en-US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либо </a:t>
                </a:r>
                <a14:m>
                  <m:oMath xmlns:m="http://schemas.openxmlformats.org/officeDocument/2006/math">
                    <m:r>
                      <a:rPr lang="ru-RU" sz="20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ru-RU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𝜋</m:t>
                    </m:r>
                    <m:r>
                      <a:rPr lang="en-US" sz="20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/2</m:t>
                    </m:r>
                  </m:oMath>
                </a14:m>
                <a:endParaRPr lang="en-US" sz="2000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/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Бывает 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правая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(вращение вектора </a:t>
                </a:r>
                <a14:m>
                  <m:oMath xmlns:m="http://schemas.openxmlformats.org/officeDocument/2006/math">
                    <m:r>
                      <a:rPr lang="en-US" sz="2000" b="1" i="1" smtClean="0">
                        <a:latin typeface="Cambria Math" panose="02040503050406030204" pitchFamily="18" charset="0"/>
                      </a:rPr>
                      <m:t>𝑬</m:t>
                    </m:r>
                  </m:oMath>
                </a14:m>
                <a:r>
                  <a:rPr lang="en-US" sz="2000" b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по часовой стрелке) либо </a:t>
                </a:r>
                <a:r>
                  <a:rPr lang="ru-RU" sz="2000" dirty="0">
                    <a:solidFill>
                      <a:srgbClr val="FF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левая</a:t>
                </a:r>
                <a:r>
                  <a:rPr lang="ru-RU" sz="2000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(против часовой)</a:t>
                </a:r>
                <a:endParaRPr lang="ru-RU" sz="2000" b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22" name="TextBox 21">
                <a:extLst>
                  <a:ext uri="{FF2B5EF4-FFF2-40B4-BE49-F238E27FC236}">
                    <a16:creationId xmlns:a16="http://schemas.microsoft.com/office/drawing/2014/main" id="{75FB25E5-5421-4216-9D1D-74501033B9A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034553" y="3429000"/>
                <a:ext cx="3738880" cy="1938992"/>
              </a:xfrm>
              <a:prstGeom prst="rect">
                <a:avLst/>
              </a:prstGeom>
              <a:blipFill>
                <a:blip r:embed="rId3"/>
                <a:stretch>
                  <a:fillRect t="-1887" b="-4403"/>
                </a:stretch>
              </a:blipFill>
            </p:spPr>
            <p:txBody>
              <a:bodyPr/>
              <a:lstStyle/>
              <a:p>
                <a:r>
                  <a:rPr lang="ru-RU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TextBox 22">
            <a:extLst>
              <a:ext uri="{FF2B5EF4-FFF2-40B4-BE49-F238E27FC236}">
                <a16:creationId xmlns:a16="http://schemas.microsoft.com/office/drawing/2014/main" id="{CD9AC6C5-92DF-45D5-8D91-E4237E5303F9}"/>
              </a:ext>
            </a:extLst>
          </p:cNvPr>
          <p:cNvSpPr txBox="1"/>
          <p:nvPr/>
        </p:nvSpPr>
        <p:spPr>
          <a:xfrm>
            <a:off x="8346331" y="3429000"/>
            <a:ext cx="2949654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Эллиптическая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Амплитуды произвольны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Сдвиг фаз произволен</a:t>
            </a:r>
          </a:p>
          <a:p>
            <a:pPr algn="ctr"/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Наиболее общий случай</a:t>
            </a:r>
          </a:p>
        </p:txBody>
      </p:sp>
    </p:spTree>
    <p:extLst>
      <p:ext uri="{BB962C8B-B14F-4D97-AF65-F5344CB8AC3E}">
        <p14:creationId xmlns:p14="http://schemas.microsoft.com/office/powerpoint/2010/main" val="3029094258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1874</TotalTime>
  <Words>1994</Words>
  <Application>Microsoft Office PowerPoint</Application>
  <PresentationFormat>Широкоэкранный</PresentationFormat>
  <Paragraphs>435</Paragraphs>
  <Slides>42</Slides>
  <Notes>2</Notes>
  <HiddenSlides>0</HiddenSlides>
  <MMClips>0</MMClips>
  <ScaleCrop>false</ScaleCrop>
  <HeadingPairs>
    <vt:vector size="8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Внедренные серверы OLE</vt:lpstr>
      </vt:variant>
      <vt:variant>
        <vt:i4>1</vt:i4>
      </vt:variant>
      <vt:variant>
        <vt:lpstr>Заголовки слайдов</vt:lpstr>
      </vt:variant>
      <vt:variant>
        <vt:i4>42</vt:i4>
      </vt:variant>
    </vt:vector>
  </HeadingPairs>
  <TitlesOfParts>
    <vt:vector size="49" baseType="lpstr">
      <vt:lpstr>Arial</vt:lpstr>
      <vt:lpstr>Calibri</vt:lpstr>
      <vt:lpstr>Calibri Light</vt:lpstr>
      <vt:lpstr>Cambria Math</vt:lpstr>
      <vt:lpstr>Times New Roman</vt:lpstr>
      <vt:lpstr>Тема Office</vt:lpstr>
      <vt:lpstr>Формула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dvp1234567@outlook.com</dc:creator>
  <cp:lastModifiedBy>dvp1234567@outlook.com</cp:lastModifiedBy>
  <cp:revision>61</cp:revision>
  <dcterms:created xsi:type="dcterms:W3CDTF">2022-03-22T15:15:48Z</dcterms:created>
  <dcterms:modified xsi:type="dcterms:W3CDTF">2022-03-31T15:08:04Z</dcterms:modified>
</cp:coreProperties>
</file>