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07" r:id="rId2"/>
    <p:sldId id="308" r:id="rId3"/>
    <p:sldId id="309" r:id="rId4"/>
    <p:sldId id="310" r:id="rId5"/>
    <p:sldId id="311" r:id="rId6"/>
    <p:sldId id="312" r:id="rId7"/>
    <p:sldId id="313" r:id="rId8"/>
    <p:sldId id="293" r:id="rId9"/>
    <p:sldId id="265" r:id="rId10"/>
    <p:sldId id="267" r:id="rId11"/>
    <p:sldId id="278" r:id="rId12"/>
    <p:sldId id="260" r:id="rId13"/>
    <p:sldId id="315" r:id="rId14"/>
    <p:sldId id="316" r:id="rId15"/>
    <p:sldId id="279" r:id="rId16"/>
    <p:sldId id="268" r:id="rId17"/>
    <p:sldId id="294" r:id="rId18"/>
    <p:sldId id="317" r:id="rId19"/>
    <p:sldId id="319" r:id="rId20"/>
    <p:sldId id="318" r:id="rId21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0000"/>
    <a:srgbClr val="DDDDDD"/>
    <a:srgbClr val="F8F8F8"/>
    <a:srgbClr val="0066FF"/>
    <a:srgbClr val="FF66CC"/>
    <a:srgbClr val="FF505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94677" autoAdjust="0"/>
  </p:normalViewPr>
  <p:slideViewPr>
    <p:cSldViewPr snapToGrid="0">
      <p:cViewPr varScale="1">
        <p:scale>
          <a:sx n="81" d="100"/>
          <a:sy n="81" d="100"/>
        </p:scale>
        <p:origin x="600" y="67"/>
      </p:cViewPr>
      <p:guideLst>
        <p:guide orient="horz" pos="2160"/>
        <p:guide pos="1928"/>
      </p:guideLst>
    </p:cSldViewPr>
  </p:slideViewPr>
  <p:outlineViewPr>
    <p:cViewPr>
      <p:scale>
        <a:sx n="25" d="100"/>
        <a:sy n="25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5" Type="http://schemas.openxmlformats.org/officeDocument/2006/relationships/image" Target="../media/image56.wmf"/><Relationship Id="rId4" Type="http://schemas.openxmlformats.org/officeDocument/2006/relationships/image" Target="../media/image55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5" Type="http://schemas.openxmlformats.org/officeDocument/2006/relationships/image" Target="../media/image63.wmf"/><Relationship Id="rId4" Type="http://schemas.openxmlformats.org/officeDocument/2006/relationships/image" Target="../media/image62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55.wmf"/><Relationship Id="rId5" Type="http://schemas.openxmlformats.org/officeDocument/2006/relationships/image" Target="../media/image66.wmf"/><Relationship Id="rId4" Type="http://schemas.openxmlformats.org/officeDocument/2006/relationships/image" Target="../media/image63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2" Type="http://schemas.openxmlformats.org/officeDocument/2006/relationships/image" Target="../media/image55.wmf"/><Relationship Id="rId1" Type="http://schemas.openxmlformats.org/officeDocument/2006/relationships/image" Target="../media/image67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3" Type="http://schemas.openxmlformats.org/officeDocument/2006/relationships/image" Target="../media/image72.wmf"/><Relationship Id="rId7" Type="http://schemas.openxmlformats.org/officeDocument/2006/relationships/image" Target="../media/image75.wmf"/><Relationship Id="rId12" Type="http://schemas.openxmlformats.org/officeDocument/2006/relationships/image" Target="../media/image80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6" Type="http://schemas.openxmlformats.org/officeDocument/2006/relationships/image" Target="../media/image55.wmf"/><Relationship Id="rId11" Type="http://schemas.openxmlformats.org/officeDocument/2006/relationships/image" Target="../media/image79.wmf"/><Relationship Id="rId5" Type="http://schemas.openxmlformats.org/officeDocument/2006/relationships/image" Target="../media/image74.wmf"/><Relationship Id="rId10" Type="http://schemas.openxmlformats.org/officeDocument/2006/relationships/image" Target="../media/image78.wmf"/><Relationship Id="rId4" Type="http://schemas.openxmlformats.org/officeDocument/2006/relationships/image" Target="../media/image73.wmf"/><Relationship Id="rId9" Type="http://schemas.openxmlformats.org/officeDocument/2006/relationships/image" Target="../media/image77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84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Relationship Id="rId4" Type="http://schemas.openxmlformats.org/officeDocument/2006/relationships/image" Target="../media/image85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88.wmf"/><Relationship Id="rId2" Type="http://schemas.openxmlformats.org/officeDocument/2006/relationships/image" Target="../media/image87.wmf"/><Relationship Id="rId1" Type="http://schemas.openxmlformats.org/officeDocument/2006/relationships/image" Target="../media/image86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Relationship Id="rId9" Type="http://schemas.openxmlformats.org/officeDocument/2006/relationships/image" Target="../media/image3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5471CB-0D25-4621-A1E5-8A94E9E7EF73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0A4420-A916-448E-BAB1-4CFAC1F3D0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259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23413-F3F5-4C77-94B8-7F55880015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911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67A1AF-276D-40CE-A14F-506BC483D4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276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13424-7D1B-4BCB-B8BB-3D3CD68963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232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арти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Картинка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291B4-3575-4B40-BC26-5B9BD74316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9038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54D9E-2B74-4399-A9C2-3074DDA22C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7419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D5A9C-FE9C-48DE-A42F-0F1C60F5C7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5673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97241-A388-4A9E-8338-F2230FE419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698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D225B-5872-4484-B704-5F3D9AA6EE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816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AE8FF-D04A-4B7C-A69E-9D2464BF01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6128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FB995-84F7-43C9-BB43-DDDAC414D6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85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397E5-1DA4-4AC7-B6C3-1051C0D0C1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6223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E3C60-5CBE-4F45-BBBF-C9B05EFAA5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420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7C21B94-65EA-4196-B2BA-AEB533BB60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12" Type="http://schemas.openxmlformats.org/officeDocument/2006/relationships/image" Target="../media/image5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8.wmf"/><Relationship Id="rId11" Type="http://schemas.openxmlformats.org/officeDocument/2006/relationships/oleObject" Target="../embeddings/oleObject50.bin"/><Relationship Id="rId5" Type="http://schemas.openxmlformats.org/officeDocument/2006/relationships/oleObject" Target="../embeddings/oleObject47.bin"/><Relationship Id="rId10" Type="http://schemas.openxmlformats.org/officeDocument/2006/relationships/image" Target="../media/image50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4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12" Type="http://schemas.openxmlformats.org/officeDocument/2006/relationships/image" Target="../media/image56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3.wmf"/><Relationship Id="rId11" Type="http://schemas.openxmlformats.org/officeDocument/2006/relationships/oleObject" Target="../embeddings/oleObject55.bin"/><Relationship Id="rId5" Type="http://schemas.openxmlformats.org/officeDocument/2006/relationships/oleObject" Target="../embeddings/oleObject52.bin"/><Relationship Id="rId10" Type="http://schemas.openxmlformats.org/officeDocument/2006/relationships/image" Target="../media/image55.wmf"/><Relationship Id="rId4" Type="http://schemas.openxmlformats.org/officeDocument/2006/relationships/image" Target="../media/image52.wmf"/><Relationship Id="rId9" Type="http://schemas.openxmlformats.org/officeDocument/2006/relationships/oleObject" Target="../embeddings/oleObject5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7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8.wmf"/><Relationship Id="rId5" Type="http://schemas.openxmlformats.org/officeDocument/2006/relationships/oleObject" Target="../embeddings/oleObject57.bin"/><Relationship Id="rId4" Type="http://schemas.openxmlformats.org/officeDocument/2006/relationships/image" Target="../media/image57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1.bin"/><Relationship Id="rId12" Type="http://schemas.openxmlformats.org/officeDocument/2006/relationships/image" Target="../media/image6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60.wmf"/><Relationship Id="rId11" Type="http://schemas.openxmlformats.org/officeDocument/2006/relationships/oleObject" Target="../embeddings/oleObject63.bin"/><Relationship Id="rId5" Type="http://schemas.openxmlformats.org/officeDocument/2006/relationships/oleObject" Target="../embeddings/oleObject60.bin"/><Relationship Id="rId10" Type="http://schemas.openxmlformats.org/officeDocument/2006/relationships/image" Target="../media/image62.wmf"/><Relationship Id="rId4" Type="http://schemas.openxmlformats.org/officeDocument/2006/relationships/image" Target="../media/image59.wmf"/><Relationship Id="rId9" Type="http://schemas.openxmlformats.org/officeDocument/2006/relationships/oleObject" Target="../embeddings/oleObject62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3" Type="http://schemas.openxmlformats.org/officeDocument/2006/relationships/oleObject" Target="../embeddings/oleObject64.bin"/><Relationship Id="rId7" Type="http://schemas.openxmlformats.org/officeDocument/2006/relationships/oleObject" Target="../embeddings/oleObject66.bin"/><Relationship Id="rId12" Type="http://schemas.openxmlformats.org/officeDocument/2006/relationships/image" Target="../media/image6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64.wmf"/><Relationship Id="rId11" Type="http://schemas.openxmlformats.org/officeDocument/2006/relationships/oleObject" Target="../embeddings/oleObject68.bin"/><Relationship Id="rId5" Type="http://schemas.openxmlformats.org/officeDocument/2006/relationships/oleObject" Target="../embeddings/oleObject65.bin"/><Relationship Id="rId10" Type="http://schemas.openxmlformats.org/officeDocument/2006/relationships/image" Target="../media/image63.wmf"/><Relationship Id="rId4" Type="http://schemas.openxmlformats.org/officeDocument/2006/relationships/image" Target="../media/image55.wmf"/><Relationship Id="rId9" Type="http://schemas.openxmlformats.org/officeDocument/2006/relationships/oleObject" Target="../embeddings/oleObject67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3" Type="http://schemas.openxmlformats.org/officeDocument/2006/relationships/oleObject" Target="../embeddings/oleObject69.bin"/><Relationship Id="rId7" Type="http://schemas.openxmlformats.org/officeDocument/2006/relationships/oleObject" Target="../embeddings/oleObject7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5.wmf"/><Relationship Id="rId5" Type="http://schemas.openxmlformats.org/officeDocument/2006/relationships/oleObject" Target="../embeddings/oleObject70.bin"/><Relationship Id="rId4" Type="http://schemas.openxmlformats.org/officeDocument/2006/relationships/image" Target="../media/image67.wmf"/><Relationship Id="rId9" Type="http://schemas.openxmlformats.org/officeDocument/2006/relationships/image" Target="../media/image69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wmf"/><Relationship Id="rId13" Type="http://schemas.openxmlformats.org/officeDocument/2006/relationships/oleObject" Target="../embeddings/oleObject77.bin"/><Relationship Id="rId18" Type="http://schemas.openxmlformats.org/officeDocument/2006/relationships/image" Target="../media/image76.wmf"/><Relationship Id="rId26" Type="http://schemas.openxmlformats.org/officeDocument/2006/relationships/image" Target="../media/image80.wmf"/><Relationship Id="rId3" Type="http://schemas.openxmlformats.org/officeDocument/2006/relationships/oleObject" Target="../embeddings/oleObject72.bin"/><Relationship Id="rId21" Type="http://schemas.openxmlformats.org/officeDocument/2006/relationships/oleObject" Target="../embeddings/oleObject81.bin"/><Relationship Id="rId7" Type="http://schemas.openxmlformats.org/officeDocument/2006/relationships/oleObject" Target="../embeddings/oleObject74.bin"/><Relationship Id="rId12" Type="http://schemas.openxmlformats.org/officeDocument/2006/relationships/image" Target="../media/image74.wmf"/><Relationship Id="rId17" Type="http://schemas.openxmlformats.org/officeDocument/2006/relationships/oleObject" Target="../embeddings/oleObject79.bin"/><Relationship Id="rId25" Type="http://schemas.openxmlformats.org/officeDocument/2006/relationships/oleObject" Target="../embeddings/oleObject83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75.wmf"/><Relationship Id="rId20" Type="http://schemas.openxmlformats.org/officeDocument/2006/relationships/image" Target="../media/image77.wmf"/><Relationship Id="rId1" Type="http://schemas.openxmlformats.org/officeDocument/2006/relationships/vmlDrawing" Target="../drawings/vmlDrawing15.vml"/><Relationship Id="rId6" Type="http://schemas.openxmlformats.org/officeDocument/2006/relationships/image" Target="../media/image71.wmf"/><Relationship Id="rId11" Type="http://schemas.openxmlformats.org/officeDocument/2006/relationships/oleObject" Target="../embeddings/oleObject76.bin"/><Relationship Id="rId24" Type="http://schemas.openxmlformats.org/officeDocument/2006/relationships/image" Target="../media/image79.wmf"/><Relationship Id="rId5" Type="http://schemas.openxmlformats.org/officeDocument/2006/relationships/oleObject" Target="../embeddings/oleObject73.bin"/><Relationship Id="rId15" Type="http://schemas.openxmlformats.org/officeDocument/2006/relationships/oleObject" Target="../embeddings/oleObject78.bin"/><Relationship Id="rId23" Type="http://schemas.openxmlformats.org/officeDocument/2006/relationships/oleObject" Target="../embeddings/oleObject82.bin"/><Relationship Id="rId10" Type="http://schemas.openxmlformats.org/officeDocument/2006/relationships/image" Target="../media/image73.wmf"/><Relationship Id="rId19" Type="http://schemas.openxmlformats.org/officeDocument/2006/relationships/oleObject" Target="../embeddings/oleObject80.bin"/><Relationship Id="rId4" Type="http://schemas.openxmlformats.org/officeDocument/2006/relationships/image" Target="../media/image70.wmf"/><Relationship Id="rId9" Type="http://schemas.openxmlformats.org/officeDocument/2006/relationships/oleObject" Target="../embeddings/oleObject75.bin"/><Relationship Id="rId14" Type="http://schemas.openxmlformats.org/officeDocument/2006/relationships/image" Target="../media/image55.wmf"/><Relationship Id="rId22" Type="http://schemas.openxmlformats.org/officeDocument/2006/relationships/image" Target="../media/image78.wmf"/><Relationship Id="rId27" Type="http://schemas.openxmlformats.org/officeDocument/2006/relationships/image" Target="../media/image81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3" Type="http://schemas.openxmlformats.org/officeDocument/2006/relationships/oleObject" Target="../embeddings/oleObject84.bin"/><Relationship Id="rId7" Type="http://schemas.openxmlformats.org/officeDocument/2006/relationships/oleObject" Target="../embeddings/oleObject8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83.wmf"/><Relationship Id="rId5" Type="http://schemas.openxmlformats.org/officeDocument/2006/relationships/oleObject" Target="../embeddings/oleObject85.bin"/><Relationship Id="rId10" Type="http://schemas.openxmlformats.org/officeDocument/2006/relationships/image" Target="../media/image85.wmf"/><Relationship Id="rId4" Type="http://schemas.openxmlformats.org/officeDocument/2006/relationships/image" Target="../media/image82.wmf"/><Relationship Id="rId9" Type="http://schemas.openxmlformats.org/officeDocument/2006/relationships/oleObject" Target="../embeddings/oleObject87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8.wmf"/><Relationship Id="rId3" Type="http://schemas.openxmlformats.org/officeDocument/2006/relationships/oleObject" Target="../embeddings/oleObject88.bin"/><Relationship Id="rId7" Type="http://schemas.openxmlformats.org/officeDocument/2006/relationships/oleObject" Target="../embeddings/oleObject9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87.wmf"/><Relationship Id="rId5" Type="http://schemas.openxmlformats.org/officeDocument/2006/relationships/oleObject" Target="../embeddings/oleObject89.bin"/><Relationship Id="rId4" Type="http://schemas.openxmlformats.org/officeDocument/2006/relationships/image" Target="../media/image86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90.png"/><Relationship Id="rId5" Type="http://schemas.openxmlformats.org/officeDocument/2006/relationships/image" Target="../media/image89.png"/><Relationship Id="rId4" Type="http://schemas.openxmlformats.org/officeDocument/2006/relationships/image" Target="../media/image82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6.bin"/><Relationship Id="rId14" Type="http://schemas.openxmlformats.org/officeDocument/2006/relationships/image" Target="../media/image8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2.png"/><Relationship Id="rId2" Type="http://schemas.openxmlformats.org/officeDocument/2006/relationships/image" Target="../media/image91.w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4.png"/><Relationship Id="rId4" Type="http://schemas.openxmlformats.org/officeDocument/2006/relationships/image" Target="../media/image9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4.bin"/><Relationship Id="rId18" Type="http://schemas.openxmlformats.org/officeDocument/2006/relationships/image" Target="../media/image16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3.wmf"/><Relationship Id="rId17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5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19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image" Target="../media/image26.wmf"/><Relationship Id="rId18" Type="http://schemas.openxmlformats.org/officeDocument/2006/relationships/oleObject" Target="../embeddings/oleObject29.bin"/><Relationship Id="rId3" Type="http://schemas.openxmlformats.org/officeDocument/2006/relationships/image" Target="../media/image31.png"/><Relationship Id="rId21" Type="http://schemas.openxmlformats.org/officeDocument/2006/relationships/image" Target="../media/image30.wmf"/><Relationship Id="rId7" Type="http://schemas.openxmlformats.org/officeDocument/2006/relationships/image" Target="../media/image23.wmf"/><Relationship Id="rId12" Type="http://schemas.openxmlformats.org/officeDocument/2006/relationships/oleObject" Target="../embeddings/oleObject26.bin"/><Relationship Id="rId17" Type="http://schemas.openxmlformats.org/officeDocument/2006/relationships/image" Target="../media/image28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8.bin"/><Relationship Id="rId20" Type="http://schemas.openxmlformats.org/officeDocument/2006/relationships/oleObject" Target="../embeddings/oleObject30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25.wmf"/><Relationship Id="rId5" Type="http://schemas.openxmlformats.org/officeDocument/2006/relationships/image" Target="../media/image22.wmf"/><Relationship Id="rId15" Type="http://schemas.openxmlformats.org/officeDocument/2006/relationships/image" Target="../media/image27.wmf"/><Relationship Id="rId10" Type="http://schemas.openxmlformats.org/officeDocument/2006/relationships/oleObject" Target="../embeddings/oleObject25.bin"/><Relationship Id="rId19" Type="http://schemas.openxmlformats.org/officeDocument/2006/relationships/image" Target="../media/image29.wmf"/><Relationship Id="rId4" Type="http://schemas.openxmlformats.org/officeDocument/2006/relationships/oleObject" Target="../embeddings/oleObject22.bin"/><Relationship Id="rId9" Type="http://schemas.openxmlformats.org/officeDocument/2006/relationships/image" Target="../media/image24.wmf"/><Relationship Id="rId14" Type="http://schemas.openxmlformats.org/officeDocument/2006/relationships/oleObject" Target="../embeddings/oleObject2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oleObject" Target="../embeddings/oleObject36.bin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36.wmf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38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32.bin"/><Relationship Id="rId15" Type="http://schemas.openxmlformats.org/officeDocument/2006/relationships/oleObject" Target="../embeddings/oleObject37.bin"/><Relationship Id="rId10" Type="http://schemas.openxmlformats.org/officeDocument/2006/relationships/image" Target="../media/image35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34.bin"/><Relationship Id="rId14" Type="http://schemas.openxmlformats.org/officeDocument/2006/relationships/image" Target="../media/image3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oleObject" Target="../embeddings/oleObject43.bin"/><Relationship Id="rId18" Type="http://schemas.openxmlformats.org/officeDocument/2006/relationships/image" Target="../media/image46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43.wmf"/><Relationship Id="rId17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5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5" Type="http://schemas.openxmlformats.org/officeDocument/2006/relationships/oleObject" Target="../embeddings/oleObject44.bin"/><Relationship Id="rId10" Type="http://schemas.openxmlformats.org/officeDocument/2006/relationships/image" Target="../media/image42.w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41.bin"/><Relationship Id="rId14" Type="http://schemas.openxmlformats.org/officeDocument/2006/relationships/image" Target="../media/image4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719138" y="1456263"/>
            <a:ext cx="7924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ru-RU" sz="2400" dirty="0">
                <a:solidFill>
                  <a:srgbClr val="CC0000"/>
                </a:solidFill>
                <a:latin typeface="Times New Roman" pitchFamily="18" charset="0"/>
              </a:rPr>
              <a:t>Тепловым излучением </a:t>
            </a:r>
            <a:r>
              <a:rPr lang="ru-RU" sz="2400" dirty="0">
                <a:latin typeface="Times New Roman" pitchFamily="18" charset="0"/>
              </a:rPr>
              <a:t>называется испускание электромагнитных волн за счет внутренней (тепловой) энергии тел. Оно имеет место при любой температуре. 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639763" y="3059113"/>
            <a:ext cx="8004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dirty="0">
                <a:latin typeface="Times New Roman" pitchFamily="18" charset="0"/>
              </a:rPr>
              <a:t>Приведем величины, характеризующие этот вид излучения: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900113" y="3860800"/>
            <a:ext cx="8016875" cy="1712913"/>
            <a:chOff x="567" y="2432"/>
            <a:chExt cx="5050" cy="1079"/>
          </a:xfrm>
        </p:grpSpPr>
        <p:graphicFrame>
          <p:nvGraphicFramePr>
            <p:cNvPr id="3079" name="Object 10"/>
            <p:cNvGraphicFramePr>
              <a:graphicFrameLocks noChangeAspect="1"/>
            </p:cNvGraphicFramePr>
            <p:nvPr/>
          </p:nvGraphicFramePr>
          <p:xfrm>
            <a:off x="567" y="2432"/>
            <a:ext cx="716" cy="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16" name="Формула" r:id="rId3" imgW="596641" imgH="406224" progId="Equation.3">
                    <p:embed/>
                  </p:oleObj>
                </mc:Choice>
                <mc:Fallback>
                  <p:oleObj name="Формула" r:id="rId3" imgW="596641" imgH="40622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7" y="2432"/>
                          <a:ext cx="716" cy="4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80" name="Text Box 11"/>
            <p:cNvSpPr txBox="1">
              <a:spLocks noChangeArrowheads="1"/>
            </p:cNvSpPr>
            <p:nvPr/>
          </p:nvSpPr>
          <p:spPr bwMode="auto">
            <a:xfrm>
              <a:off x="1522" y="2522"/>
              <a:ext cx="4095" cy="9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ru-RU" sz="2400" dirty="0">
                  <a:latin typeface="Times New Roman" pitchFamily="18" charset="0"/>
                </a:rPr>
                <a:t>- </a:t>
              </a:r>
              <a:r>
                <a:rPr lang="ru-RU" sz="2400" dirty="0">
                  <a:solidFill>
                    <a:srgbClr val="FF0000"/>
                  </a:solidFill>
                  <a:latin typeface="Times New Roman" pitchFamily="18" charset="0"/>
                </a:rPr>
                <a:t>поток излучения (интегральный) </a:t>
              </a:r>
              <a:r>
                <a:rPr lang="ru-RU" sz="2400" dirty="0">
                  <a:latin typeface="Times New Roman" pitchFamily="18" charset="0"/>
                </a:rPr>
                <a:t>- энергия всех электромагнитных волн, пересекающих рассматриваемую поверхность за единицу времени.</a:t>
              </a:r>
            </a:p>
          </p:txBody>
        </p:sp>
      </p:grp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179388" y="4724400"/>
          <a:ext cx="19304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7" name="Формула" r:id="rId5" imgW="1930400" imgH="622300" progId="Equation.3">
                  <p:embed/>
                </p:oleObj>
              </mc:Choice>
              <mc:Fallback>
                <p:oleObj name="Формула" r:id="rId5" imgW="1930400" imgH="622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4724400"/>
                        <a:ext cx="19304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>
            <a:extLst>
              <a:ext uri="{FF2B5EF4-FFF2-40B4-BE49-F238E27FC236}">
                <a16:creationId xmlns:a16="http://schemas.microsoft.com/office/drawing/2014/main" id="{76772609-2D1F-EF34-113E-148BACE01457}"/>
              </a:ext>
            </a:extLst>
          </p:cNvPr>
          <p:cNvSpPr txBox="1">
            <a:spLocks noChangeArrowheads="1"/>
          </p:cNvSpPr>
          <p:nvPr/>
        </p:nvSpPr>
        <p:spPr>
          <a:xfrm>
            <a:off x="1913020" y="484907"/>
            <a:ext cx="5274297" cy="90978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None/>
            </a:pPr>
            <a:r>
              <a:rPr lang="ru-RU" b="1" kern="0" dirty="0">
                <a:solidFill>
                  <a:srgbClr val="C00000"/>
                </a:solidFill>
              </a:rPr>
              <a:t>ТЕПЛОВОЕ ИЗЛУЧЕНИЕ</a:t>
            </a:r>
          </a:p>
        </p:txBody>
      </p:sp>
    </p:spTree>
    <p:extLst>
      <p:ext uri="{BB962C8B-B14F-4D97-AF65-F5344CB8AC3E}">
        <p14:creationId xmlns:p14="http://schemas.microsoft.com/office/powerpoint/2010/main" val="657973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build="p" autoUpdateAnimBg="0"/>
      <p:bldP spid="3077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Line 3"/>
          <p:cNvSpPr>
            <a:spLocks noChangeShapeType="1"/>
          </p:cNvSpPr>
          <p:nvPr/>
        </p:nvSpPr>
        <p:spPr bwMode="auto">
          <a:xfrm>
            <a:off x="1714500" y="4794250"/>
            <a:ext cx="58547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15" name="Line 4"/>
          <p:cNvSpPr>
            <a:spLocks noChangeShapeType="1"/>
          </p:cNvSpPr>
          <p:nvPr/>
        </p:nvSpPr>
        <p:spPr bwMode="auto">
          <a:xfrm flipV="1">
            <a:off x="1727200" y="1212850"/>
            <a:ext cx="0" cy="3594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16" name="Freeform 5"/>
          <p:cNvSpPr>
            <a:spLocks/>
          </p:cNvSpPr>
          <p:nvPr/>
        </p:nvSpPr>
        <p:spPr bwMode="auto">
          <a:xfrm>
            <a:off x="1725613" y="1065213"/>
            <a:ext cx="5670550" cy="3963987"/>
          </a:xfrm>
          <a:custGeom>
            <a:avLst/>
            <a:gdLst>
              <a:gd name="T0" fmla="*/ 2147483647 w 3572"/>
              <a:gd name="T1" fmla="*/ 2147483647 h 2497"/>
              <a:gd name="T2" fmla="*/ 2147483647 w 3572"/>
              <a:gd name="T3" fmla="*/ 2147483647 h 2497"/>
              <a:gd name="T4" fmla="*/ 2147483647 w 3572"/>
              <a:gd name="T5" fmla="*/ 12599986 h 2497"/>
              <a:gd name="T6" fmla="*/ 1756549700 w 3572"/>
              <a:gd name="T7" fmla="*/ 2147483647 h 2497"/>
              <a:gd name="T8" fmla="*/ 0 w 3572"/>
              <a:gd name="T9" fmla="*/ 2147483647 h 249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572" h="2497">
                <a:moveTo>
                  <a:pt x="3572" y="2336"/>
                </a:moveTo>
                <a:cubicBezTo>
                  <a:pt x="3400" y="2294"/>
                  <a:pt x="2864" y="2465"/>
                  <a:pt x="2541" y="2077"/>
                </a:cubicBezTo>
                <a:cubicBezTo>
                  <a:pt x="2218" y="1689"/>
                  <a:pt x="1940" y="0"/>
                  <a:pt x="1633" y="5"/>
                </a:cubicBezTo>
                <a:cubicBezTo>
                  <a:pt x="1326" y="10"/>
                  <a:pt x="969" y="1721"/>
                  <a:pt x="697" y="2109"/>
                </a:cubicBezTo>
                <a:cubicBezTo>
                  <a:pt x="425" y="2497"/>
                  <a:pt x="145" y="2286"/>
                  <a:pt x="0" y="2332"/>
                </a:cubicBezTo>
              </a:path>
            </a:pathLst>
          </a:custGeom>
          <a:noFill/>
          <a:ln w="38100" cap="flat" cmpd="sng">
            <a:solidFill>
              <a:srgbClr val="FF33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3317" name="Object 6"/>
          <p:cNvGraphicFramePr>
            <a:graphicFrameLocks noChangeAspect="1"/>
          </p:cNvGraphicFramePr>
          <p:nvPr/>
        </p:nvGraphicFramePr>
        <p:xfrm>
          <a:off x="1111250" y="1206500"/>
          <a:ext cx="4953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41" name="Формула" r:id="rId3" imgW="495085" imgH="520474" progId="Equation.3">
                  <p:embed/>
                </p:oleObj>
              </mc:Choice>
              <mc:Fallback>
                <p:oleObj name="Формула" r:id="rId3" imgW="495085" imgH="520474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250" y="1206500"/>
                        <a:ext cx="4953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8" name="Object 7"/>
          <p:cNvGraphicFramePr>
            <a:graphicFrameLocks noChangeAspect="1"/>
          </p:cNvGraphicFramePr>
          <p:nvPr/>
        </p:nvGraphicFramePr>
        <p:xfrm>
          <a:off x="7200900" y="4908550"/>
          <a:ext cx="2032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42" name="Формула" r:id="rId5" imgW="203112" imgH="279279" progId="Equation.3">
                  <p:embed/>
                </p:oleObj>
              </mc:Choice>
              <mc:Fallback>
                <p:oleObj name="Формула" r:id="rId5" imgW="203112" imgH="279279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0900" y="4908550"/>
                        <a:ext cx="2032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9" name="Freeform 18"/>
          <p:cNvSpPr>
            <a:spLocks/>
          </p:cNvSpPr>
          <p:nvPr/>
        </p:nvSpPr>
        <p:spPr bwMode="auto">
          <a:xfrm>
            <a:off x="1758950" y="2767013"/>
            <a:ext cx="4089400" cy="2139950"/>
          </a:xfrm>
          <a:custGeom>
            <a:avLst/>
            <a:gdLst>
              <a:gd name="T0" fmla="*/ 2147483647 w 2576"/>
              <a:gd name="T1" fmla="*/ 2147483647 h 1348"/>
              <a:gd name="T2" fmla="*/ 2147483647 w 2576"/>
              <a:gd name="T3" fmla="*/ 2147483647 h 1348"/>
              <a:gd name="T4" fmla="*/ 2147483647 w 2576"/>
              <a:gd name="T5" fmla="*/ 153730325 h 1348"/>
              <a:gd name="T6" fmla="*/ 2147483647 w 2576"/>
              <a:gd name="T7" fmla="*/ 2147483647 h 1348"/>
              <a:gd name="T8" fmla="*/ 0 w 2576"/>
              <a:gd name="T9" fmla="*/ 2147483647 h 13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76" h="1348">
                <a:moveTo>
                  <a:pt x="2576" y="1253"/>
                </a:moveTo>
                <a:cubicBezTo>
                  <a:pt x="2492" y="1229"/>
                  <a:pt x="2448" y="1217"/>
                  <a:pt x="2368" y="1101"/>
                </a:cubicBezTo>
                <a:cubicBezTo>
                  <a:pt x="2187" y="825"/>
                  <a:pt x="1977" y="90"/>
                  <a:pt x="1900" y="61"/>
                </a:cubicBezTo>
                <a:cubicBezTo>
                  <a:pt x="1722" y="0"/>
                  <a:pt x="1521" y="950"/>
                  <a:pt x="1204" y="1149"/>
                </a:cubicBezTo>
                <a:cubicBezTo>
                  <a:pt x="887" y="1348"/>
                  <a:pt x="251" y="1235"/>
                  <a:pt x="0" y="1257"/>
                </a:cubicBezTo>
              </a:path>
            </a:pathLst>
          </a:custGeom>
          <a:noFill/>
          <a:ln w="38100" cap="flat" cmpd="sng">
            <a:solidFill>
              <a:srgbClr val="FF33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20" name="Freeform 19"/>
          <p:cNvSpPr>
            <a:spLocks/>
          </p:cNvSpPr>
          <p:nvPr/>
        </p:nvSpPr>
        <p:spPr bwMode="auto">
          <a:xfrm>
            <a:off x="1744663" y="2141538"/>
            <a:ext cx="4271962" cy="2789237"/>
          </a:xfrm>
          <a:custGeom>
            <a:avLst/>
            <a:gdLst>
              <a:gd name="T0" fmla="*/ 2147483647 w 2691"/>
              <a:gd name="T1" fmla="*/ 2147483647 h 1757"/>
              <a:gd name="T2" fmla="*/ 2147483647 w 2691"/>
              <a:gd name="T3" fmla="*/ 2147483647 h 1757"/>
              <a:gd name="T4" fmla="*/ 2147483647 w 2691"/>
              <a:gd name="T5" fmla="*/ 78124036 h 1757"/>
              <a:gd name="T6" fmla="*/ 2147483647 w 2691"/>
              <a:gd name="T7" fmla="*/ 2147483647 h 1757"/>
              <a:gd name="T8" fmla="*/ 0 w 2691"/>
              <a:gd name="T9" fmla="*/ 2147483647 h 17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91" h="1757">
                <a:moveTo>
                  <a:pt x="2691" y="1606"/>
                </a:moveTo>
                <a:cubicBezTo>
                  <a:pt x="2617" y="1583"/>
                  <a:pt x="2487" y="1565"/>
                  <a:pt x="2333" y="1303"/>
                </a:cubicBezTo>
                <a:cubicBezTo>
                  <a:pt x="2179" y="1041"/>
                  <a:pt x="1984" y="0"/>
                  <a:pt x="1765" y="31"/>
                </a:cubicBezTo>
                <a:cubicBezTo>
                  <a:pt x="1546" y="62"/>
                  <a:pt x="1315" y="1217"/>
                  <a:pt x="1021" y="1487"/>
                </a:cubicBezTo>
                <a:cubicBezTo>
                  <a:pt x="727" y="1757"/>
                  <a:pt x="213" y="1619"/>
                  <a:pt x="0" y="1654"/>
                </a:cubicBezTo>
              </a:path>
            </a:pathLst>
          </a:custGeom>
          <a:noFill/>
          <a:ln w="38100" cap="flat" cmpd="sng">
            <a:solidFill>
              <a:srgbClr val="FF33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21" name="Line 20"/>
          <p:cNvSpPr>
            <a:spLocks noChangeShapeType="1"/>
          </p:cNvSpPr>
          <p:nvPr/>
        </p:nvSpPr>
        <p:spPr bwMode="auto">
          <a:xfrm flipV="1">
            <a:off x="5218113" y="3282950"/>
            <a:ext cx="774700" cy="774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22" name="Line 21"/>
          <p:cNvSpPr>
            <a:spLocks noChangeShapeType="1"/>
          </p:cNvSpPr>
          <p:nvPr/>
        </p:nvSpPr>
        <p:spPr bwMode="auto">
          <a:xfrm flipV="1">
            <a:off x="5143500" y="2698750"/>
            <a:ext cx="673100" cy="673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23" name="Line 22"/>
          <p:cNvSpPr>
            <a:spLocks noChangeShapeType="1"/>
          </p:cNvSpPr>
          <p:nvPr/>
        </p:nvSpPr>
        <p:spPr bwMode="auto">
          <a:xfrm flipV="1">
            <a:off x="5054600" y="1911350"/>
            <a:ext cx="673100" cy="673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24" name="Text Box 23"/>
          <p:cNvSpPr txBox="1">
            <a:spLocks noChangeArrowheads="1"/>
          </p:cNvSpPr>
          <p:nvPr/>
        </p:nvSpPr>
        <p:spPr bwMode="auto">
          <a:xfrm>
            <a:off x="5791200" y="2825750"/>
            <a:ext cx="78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/>
              <a:t>T</a:t>
            </a:r>
            <a:r>
              <a:rPr lang="en-US" b="1" baseline="-25000"/>
              <a:t>1</a:t>
            </a:r>
            <a:endParaRPr lang="ru-RU" b="1" baseline="-25000"/>
          </a:p>
        </p:txBody>
      </p:sp>
      <p:sp>
        <p:nvSpPr>
          <p:cNvPr id="13325" name="Text Box 24"/>
          <p:cNvSpPr txBox="1">
            <a:spLocks noChangeArrowheads="1"/>
          </p:cNvSpPr>
          <p:nvPr/>
        </p:nvSpPr>
        <p:spPr bwMode="auto">
          <a:xfrm>
            <a:off x="5473700" y="2381250"/>
            <a:ext cx="111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/>
              <a:t>T</a:t>
            </a:r>
            <a:r>
              <a:rPr lang="en-US" b="1" baseline="-25000"/>
              <a:t>2</a:t>
            </a:r>
            <a:endParaRPr lang="ru-RU" b="1" baseline="-25000"/>
          </a:p>
        </p:txBody>
      </p:sp>
      <p:sp>
        <p:nvSpPr>
          <p:cNvPr id="13326" name="Text Box 25"/>
          <p:cNvSpPr txBox="1">
            <a:spLocks noChangeArrowheads="1"/>
          </p:cNvSpPr>
          <p:nvPr/>
        </p:nvSpPr>
        <p:spPr bwMode="auto">
          <a:xfrm>
            <a:off x="5651500" y="151765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/>
              <a:t>T</a:t>
            </a:r>
            <a:r>
              <a:rPr lang="en-US" b="1" baseline="-25000"/>
              <a:t>3</a:t>
            </a:r>
            <a:endParaRPr lang="ru-RU" b="1" baseline="-25000"/>
          </a:p>
        </p:txBody>
      </p:sp>
      <p:sp>
        <p:nvSpPr>
          <p:cNvPr id="13327" name="Line 26"/>
          <p:cNvSpPr>
            <a:spLocks noChangeShapeType="1"/>
          </p:cNvSpPr>
          <p:nvPr/>
        </p:nvSpPr>
        <p:spPr bwMode="auto">
          <a:xfrm>
            <a:off x="4749800" y="2901950"/>
            <a:ext cx="0" cy="19050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28" name="Freeform 27"/>
          <p:cNvSpPr>
            <a:spLocks/>
          </p:cNvSpPr>
          <p:nvPr/>
        </p:nvSpPr>
        <p:spPr bwMode="auto">
          <a:xfrm>
            <a:off x="4533900" y="2241550"/>
            <a:ext cx="12700" cy="2552700"/>
          </a:xfrm>
          <a:custGeom>
            <a:avLst/>
            <a:gdLst>
              <a:gd name="T0" fmla="*/ 20161250 w 8"/>
              <a:gd name="T1" fmla="*/ 0 h 1608"/>
              <a:gd name="T2" fmla="*/ 0 w 8"/>
              <a:gd name="T3" fmla="*/ 2147483647 h 160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" h="1608">
                <a:moveTo>
                  <a:pt x="8" y="0"/>
                </a:moveTo>
                <a:lnTo>
                  <a:pt x="0" y="1608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29" name="Freeform 28"/>
          <p:cNvSpPr>
            <a:spLocks/>
          </p:cNvSpPr>
          <p:nvPr/>
        </p:nvSpPr>
        <p:spPr bwMode="auto">
          <a:xfrm>
            <a:off x="4305300" y="1098550"/>
            <a:ext cx="1588" cy="3708400"/>
          </a:xfrm>
          <a:custGeom>
            <a:avLst/>
            <a:gdLst>
              <a:gd name="T0" fmla="*/ 0 w 1"/>
              <a:gd name="T1" fmla="*/ 0 h 2336"/>
              <a:gd name="T2" fmla="*/ 2521744 w 1"/>
              <a:gd name="T3" fmla="*/ 2147483647 h 233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2336">
                <a:moveTo>
                  <a:pt x="0" y="0"/>
                </a:moveTo>
                <a:lnTo>
                  <a:pt x="1" y="2336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3330" name="Object 29"/>
          <p:cNvGraphicFramePr>
            <a:graphicFrameLocks noChangeAspect="1"/>
          </p:cNvGraphicFramePr>
          <p:nvPr/>
        </p:nvGraphicFramePr>
        <p:xfrm>
          <a:off x="4311650" y="4959350"/>
          <a:ext cx="3683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43" name="Формула" r:id="rId7" imgW="368300" imgH="330200" progId="Equation.3">
                  <p:embed/>
                </p:oleObj>
              </mc:Choice>
              <mc:Fallback>
                <p:oleObj name="Формула" r:id="rId7" imgW="368300" imgH="33020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1650" y="4959350"/>
                        <a:ext cx="3683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31" name="AutoShape 33"/>
          <p:cNvSpPr>
            <a:spLocks noChangeArrowheads="1"/>
          </p:cNvSpPr>
          <p:nvPr/>
        </p:nvSpPr>
        <p:spPr bwMode="auto">
          <a:xfrm>
            <a:off x="3649663" y="5070475"/>
            <a:ext cx="609600" cy="88900"/>
          </a:xfrm>
          <a:prstGeom prst="leftArrow">
            <a:avLst>
              <a:gd name="adj1" fmla="val 50000"/>
              <a:gd name="adj2" fmla="val 171429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32" name="Text Box 0"/>
          <p:cNvSpPr txBox="1">
            <a:spLocks noChangeArrowheads="1"/>
          </p:cNvSpPr>
          <p:nvPr/>
        </p:nvSpPr>
        <p:spPr bwMode="auto">
          <a:xfrm>
            <a:off x="484188" y="349250"/>
            <a:ext cx="83105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 dirty="0">
                <a:solidFill>
                  <a:srgbClr val="C00000"/>
                </a:solidFill>
              </a:rPr>
              <a:t>Зависимость </a:t>
            </a:r>
            <a:r>
              <a:rPr lang="ru-RU" sz="2000" b="1" dirty="0" err="1">
                <a:solidFill>
                  <a:srgbClr val="C00000"/>
                </a:solidFill>
              </a:rPr>
              <a:t>испускательной</a:t>
            </a:r>
            <a:r>
              <a:rPr lang="ru-RU" sz="2000" b="1" dirty="0">
                <a:solidFill>
                  <a:srgbClr val="C00000"/>
                </a:solidFill>
              </a:rPr>
              <a:t> способности от температуры</a:t>
            </a:r>
          </a:p>
        </p:txBody>
      </p:sp>
      <p:sp>
        <p:nvSpPr>
          <p:cNvPr id="13333" name="Text Box 1"/>
          <p:cNvSpPr txBox="1">
            <a:spLocks noChangeArrowheads="1"/>
          </p:cNvSpPr>
          <p:nvPr/>
        </p:nvSpPr>
        <p:spPr bwMode="auto">
          <a:xfrm>
            <a:off x="1358900" y="5311775"/>
            <a:ext cx="6575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 dirty="0"/>
              <a:t>Закон смещения Вина (1893)</a:t>
            </a:r>
          </a:p>
        </p:txBody>
      </p:sp>
      <p:graphicFrame>
        <p:nvGraphicFramePr>
          <p:cNvPr id="13334" name="Object 2"/>
          <p:cNvGraphicFramePr>
            <a:graphicFrameLocks noChangeAspect="1"/>
          </p:cNvGraphicFramePr>
          <p:nvPr/>
        </p:nvGraphicFramePr>
        <p:xfrm>
          <a:off x="2751138" y="5872163"/>
          <a:ext cx="10033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44" name="Формула" r:id="rId9" imgW="1002865" imgH="330057" progId="Equation.3">
                  <p:embed/>
                </p:oleObj>
              </mc:Choice>
              <mc:Fallback>
                <p:oleObj name="Формула" r:id="rId9" imgW="1002865" imgH="330057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1138" y="5872163"/>
                        <a:ext cx="10033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5" name="Object 3"/>
          <p:cNvGraphicFramePr>
            <a:graphicFrameLocks noChangeAspect="1"/>
          </p:cNvGraphicFramePr>
          <p:nvPr/>
        </p:nvGraphicFramePr>
        <p:xfrm>
          <a:off x="4148138" y="5786438"/>
          <a:ext cx="17907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45" name="Формула" r:id="rId11" imgW="1790700" imgH="368300" progId="Equation.3">
                  <p:embed/>
                </p:oleObj>
              </mc:Choice>
              <mc:Fallback>
                <p:oleObj name="Формула" r:id="rId11" imgW="1790700" imgH="368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8138" y="5786438"/>
                        <a:ext cx="17907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846138"/>
          </a:xfrm>
        </p:spPr>
        <p:txBody>
          <a:bodyPr/>
          <a:lstStyle/>
          <a:p>
            <a:r>
              <a:rPr lang="ru-RU" sz="2000" b="1" dirty="0">
                <a:solidFill>
                  <a:srgbClr val="C00000"/>
                </a:solidFill>
              </a:rPr>
              <a:t>ТЕОРЕТИЧЕСКОЕ ОБОСНОВАНИЕ </a:t>
            </a:r>
            <a:br>
              <a:rPr lang="en-US" sz="2000" b="1" dirty="0">
                <a:solidFill>
                  <a:srgbClr val="C00000"/>
                </a:solidFill>
              </a:rPr>
            </a:br>
            <a:r>
              <a:rPr lang="ru-RU" sz="2000" b="1" dirty="0">
                <a:solidFill>
                  <a:srgbClr val="C00000"/>
                </a:solidFill>
              </a:rPr>
              <a:t>ЗАКОНОВ ТЕПЛОВОГО ИЗЛУЧЕНИЯ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524000" y="3975100"/>
            <a:ext cx="617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/>
              <a:t>Закон Стефана-Больцмана</a:t>
            </a:r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3632200" y="4470400"/>
          <a:ext cx="13462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3" name="Формула" r:id="rId3" imgW="1346040" imgH="571320" progId="Equation.3">
                  <p:embed/>
                </p:oleObj>
              </mc:Choice>
              <mc:Fallback>
                <p:oleObj name="Формула" r:id="rId3" imgW="1346040" imgH="571320" progId="Equation.3">
                  <p:embed/>
                  <p:pic>
                    <p:nvPicPr>
                      <p:cNvPr id="2765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2200" y="4470400"/>
                        <a:ext cx="13462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2514600" y="508000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/>
              <a:t>Закон смещения Вина</a:t>
            </a:r>
          </a:p>
        </p:txBody>
      </p:sp>
      <p:graphicFrame>
        <p:nvGraphicFramePr>
          <p:cNvPr id="27654" name="Object 6"/>
          <p:cNvGraphicFramePr>
            <a:graphicFrameLocks noChangeAspect="1"/>
          </p:cNvGraphicFramePr>
          <p:nvPr/>
        </p:nvGraphicFramePr>
        <p:xfrm>
          <a:off x="3810000" y="5715000"/>
          <a:ext cx="1117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4" name="Формула" r:id="rId5" imgW="1117440" imgH="380880" progId="Equation.3">
                  <p:embed/>
                </p:oleObj>
              </mc:Choice>
              <mc:Fallback>
                <p:oleObj name="Формула" r:id="rId5" imgW="1117440" imgH="380880" progId="Equation.3">
                  <p:embed/>
                  <p:pic>
                    <p:nvPicPr>
                      <p:cNvPr id="2765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5715000"/>
                        <a:ext cx="11176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Freeform 7"/>
          <p:cNvSpPr>
            <a:spLocks/>
          </p:cNvSpPr>
          <p:nvPr/>
        </p:nvSpPr>
        <p:spPr bwMode="auto">
          <a:xfrm>
            <a:off x="2570163" y="3024188"/>
            <a:ext cx="3371850" cy="665162"/>
          </a:xfrm>
          <a:custGeom>
            <a:avLst/>
            <a:gdLst>
              <a:gd name="T0" fmla="*/ 0 w 2124"/>
              <a:gd name="T1" fmla="*/ 408 h 419"/>
              <a:gd name="T2" fmla="*/ 441 w 2124"/>
              <a:gd name="T3" fmla="*/ 351 h 419"/>
              <a:gd name="T4" fmla="*/ 723 w 2124"/>
              <a:gd name="T5" fmla="*/ 0 h 419"/>
              <a:gd name="T6" fmla="*/ 1071 w 2124"/>
              <a:gd name="T7" fmla="*/ 351 h 419"/>
              <a:gd name="T8" fmla="*/ 2124 w 2124"/>
              <a:gd name="T9" fmla="*/ 405 h 4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24" h="419">
                <a:moveTo>
                  <a:pt x="0" y="408"/>
                </a:moveTo>
                <a:cubicBezTo>
                  <a:pt x="73" y="399"/>
                  <a:pt x="321" y="419"/>
                  <a:pt x="441" y="351"/>
                </a:cubicBezTo>
                <a:cubicBezTo>
                  <a:pt x="561" y="283"/>
                  <a:pt x="618" y="0"/>
                  <a:pt x="723" y="0"/>
                </a:cubicBezTo>
                <a:cubicBezTo>
                  <a:pt x="828" y="0"/>
                  <a:pt x="837" y="283"/>
                  <a:pt x="1071" y="351"/>
                </a:cubicBezTo>
                <a:cubicBezTo>
                  <a:pt x="1305" y="419"/>
                  <a:pt x="1905" y="394"/>
                  <a:pt x="2124" y="405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56" name="Freeform 8"/>
          <p:cNvSpPr>
            <a:spLocks/>
          </p:cNvSpPr>
          <p:nvPr/>
        </p:nvSpPr>
        <p:spPr bwMode="auto">
          <a:xfrm>
            <a:off x="2541588" y="1797050"/>
            <a:ext cx="3357562" cy="1952625"/>
          </a:xfrm>
          <a:custGeom>
            <a:avLst/>
            <a:gdLst>
              <a:gd name="T0" fmla="*/ 0 w 2115"/>
              <a:gd name="T1" fmla="*/ 1172 h 1230"/>
              <a:gd name="T2" fmla="*/ 480 w 2115"/>
              <a:gd name="T3" fmla="*/ 1004 h 1230"/>
              <a:gd name="T4" fmla="*/ 912 w 2115"/>
              <a:gd name="T5" fmla="*/ 5 h 1230"/>
              <a:gd name="T6" fmla="*/ 1374 w 2115"/>
              <a:gd name="T7" fmla="*/ 1034 h 1230"/>
              <a:gd name="T8" fmla="*/ 2115 w 2115"/>
              <a:gd name="T9" fmla="*/ 1181 h 12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15" h="1230">
                <a:moveTo>
                  <a:pt x="0" y="1172"/>
                </a:moveTo>
                <a:cubicBezTo>
                  <a:pt x="79" y="1144"/>
                  <a:pt x="328" y="1198"/>
                  <a:pt x="480" y="1004"/>
                </a:cubicBezTo>
                <a:cubicBezTo>
                  <a:pt x="632" y="810"/>
                  <a:pt x="763" y="0"/>
                  <a:pt x="912" y="5"/>
                </a:cubicBezTo>
                <a:cubicBezTo>
                  <a:pt x="1061" y="10"/>
                  <a:pt x="1174" y="838"/>
                  <a:pt x="1374" y="1034"/>
                </a:cubicBezTo>
                <a:cubicBezTo>
                  <a:pt x="1574" y="1230"/>
                  <a:pt x="1961" y="1151"/>
                  <a:pt x="2115" y="1181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7657" name="Group 9"/>
          <p:cNvGrpSpPr>
            <a:grpSpLocks/>
          </p:cNvGrpSpPr>
          <p:nvPr/>
        </p:nvGrpSpPr>
        <p:grpSpPr bwMode="auto">
          <a:xfrm>
            <a:off x="2514600" y="1470025"/>
            <a:ext cx="4572000" cy="2209800"/>
            <a:chOff x="1248" y="630"/>
            <a:chExt cx="2880" cy="1392"/>
          </a:xfrm>
        </p:grpSpPr>
        <p:sp>
          <p:nvSpPr>
            <p:cNvPr id="27658" name="Line 10"/>
            <p:cNvSpPr>
              <a:spLocks noChangeShapeType="1"/>
            </p:cNvSpPr>
            <p:nvPr/>
          </p:nvSpPr>
          <p:spPr bwMode="auto">
            <a:xfrm>
              <a:off x="1248" y="2016"/>
              <a:ext cx="28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659" name="Line 11"/>
            <p:cNvSpPr>
              <a:spLocks noChangeShapeType="1"/>
            </p:cNvSpPr>
            <p:nvPr/>
          </p:nvSpPr>
          <p:spPr bwMode="auto">
            <a:xfrm flipV="1">
              <a:off x="1257" y="630"/>
              <a:ext cx="0" cy="13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27660" name="Object 12"/>
          <p:cNvGraphicFramePr>
            <a:graphicFrameLocks noChangeAspect="1"/>
          </p:cNvGraphicFramePr>
          <p:nvPr/>
        </p:nvGraphicFramePr>
        <p:xfrm>
          <a:off x="1949450" y="1511300"/>
          <a:ext cx="4191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5" name="Формула" r:id="rId7" imgW="419040" imgH="431640" progId="Equation.3">
                  <p:embed/>
                </p:oleObj>
              </mc:Choice>
              <mc:Fallback>
                <p:oleObj name="Формула" r:id="rId7" imgW="419040" imgH="431640" progId="Equation.3">
                  <p:embed/>
                  <p:pic>
                    <p:nvPicPr>
                      <p:cNvPr id="2766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9450" y="1511300"/>
                        <a:ext cx="4191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1" name="Object 13"/>
          <p:cNvGraphicFramePr>
            <a:graphicFrameLocks noChangeAspect="1"/>
          </p:cNvGraphicFramePr>
          <p:nvPr/>
        </p:nvGraphicFramePr>
        <p:xfrm>
          <a:off x="6718300" y="3790950"/>
          <a:ext cx="1778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6" name="Формула" r:id="rId9" imgW="177480" imgH="190440" progId="Equation.3">
                  <p:embed/>
                </p:oleObj>
              </mc:Choice>
              <mc:Fallback>
                <p:oleObj name="Формула" r:id="rId9" imgW="177480" imgH="190440" progId="Equation.3">
                  <p:embed/>
                  <p:pic>
                    <p:nvPicPr>
                      <p:cNvPr id="2766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8300" y="3790950"/>
                        <a:ext cx="1778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3771900" y="2794000"/>
            <a:ext cx="78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/>
              <a:t>T</a:t>
            </a:r>
            <a:r>
              <a:rPr lang="en-US" sz="2400" baseline="-16000"/>
              <a:t>1</a:t>
            </a:r>
            <a:endParaRPr lang="ru-RU" sz="2400" baseline="-16000"/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4343400" y="1917700"/>
            <a:ext cx="850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/>
              <a:t>T</a:t>
            </a:r>
            <a:r>
              <a:rPr lang="en-US" sz="2400" baseline="-16000"/>
              <a:t>2</a:t>
            </a:r>
            <a:endParaRPr lang="ru-RU" sz="2400" baseline="-16000"/>
          </a:p>
        </p:txBody>
      </p:sp>
      <p:graphicFrame>
        <p:nvGraphicFramePr>
          <p:cNvPr id="27664" name="Object 16"/>
          <p:cNvGraphicFramePr>
            <a:graphicFrameLocks noChangeAspect="1"/>
          </p:cNvGraphicFramePr>
          <p:nvPr/>
        </p:nvGraphicFramePr>
        <p:xfrm>
          <a:off x="5060950" y="2667000"/>
          <a:ext cx="21717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7" name="Формула" r:id="rId11" imgW="2171520" imgH="431640" progId="Equation.3">
                  <p:embed/>
                </p:oleObj>
              </mc:Choice>
              <mc:Fallback>
                <p:oleObj name="Формула" r:id="rId11" imgW="2171520" imgH="431640" progId="Equation.3">
                  <p:embed/>
                  <p:pic>
                    <p:nvPicPr>
                      <p:cNvPr id="2766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0950" y="2667000"/>
                        <a:ext cx="21717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5" name="Rectangle 17"/>
          <p:cNvSpPr>
            <a:spLocks noChangeArrowheads="1"/>
          </p:cNvSpPr>
          <p:nvPr/>
        </p:nvSpPr>
        <p:spPr bwMode="auto">
          <a:xfrm>
            <a:off x="4749800" y="2527300"/>
            <a:ext cx="2895600" cy="762000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11200" y="357531"/>
            <a:ext cx="7772400" cy="501650"/>
          </a:xfrm>
        </p:spPr>
        <p:txBody>
          <a:bodyPr/>
          <a:lstStyle/>
          <a:p>
            <a:r>
              <a:rPr lang="ru-RU" sz="2000" b="1" dirty="0">
                <a:solidFill>
                  <a:srgbClr val="FF0000"/>
                </a:solidFill>
              </a:rPr>
              <a:t>ФОРМУЛА РЭЛЕЯ-ДЖИНСА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041400" y="1041400"/>
            <a:ext cx="711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   Теорема классической статистики о равнораспределении энергии по степеням свободы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079500" y="1866900"/>
            <a:ext cx="76581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   Представление о равновесном излучении как совокупности стоячих электромагнитных волн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2794000" y="3130550"/>
            <a:ext cx="4864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средняя энергия стоячей волны</a:t>
            </a:r>
          </a:p>
        </p:txBody>
      </p:sp>
      <p:graphicFrame>
        <p:nvGraphicFramePr>
          <p:cNvPr id="6154" name="Object 10"/>
          <p:cNvGraphicFramePr>
            <a:graphicFrameLocks noChangeAspect="1"/>
          </p:cNvGraphicFramePr>
          <p:nvPr/>
        </p:nvGraphicFramePr>
        <p:xfrm>
          <a:off x="1720850" y="3171825"/>
          <a:ext cx="9017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3" name="Формула" r:id="rId3" imgW="901440" imgH="355320" progId="Equation.3">
                  <p:embed/>
                </p:oleObj>
              </mc:Choice>
              <mc:Fallback>
                <p:oleObj name="Формула" r:id="rId3" imgW="901440" imgH="355320" progId="Equation.3">
                  <p:embed/>
                  <p:pic>
                    <p:nvPicPr>
                      <p:cNvPr id="615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0850" y="3171825"/>
                        <a:ext cx="9017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5" name="Object 11"/>
          <p:cNvGraphicFramePr>
            <a:graphicFrameLocks noChangeAspect="1"/>
          </p:cNvGraphicFramePr>
          <p:nvPr/>
        </p:nvGraphicFramePr>
        <p:xfrm>
          <a:off x="1752600" y="3708400"/>
          <a:ext cx="533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4" name="Формула" r:id="rId5" imgW="533160" imgH="609480" progId="Equation.3">
                  <p:embed/>
                </p:oleObj>
              </mc:Choice>
              <mc:Fallback>
                <p:oleObj name="Формула" r:id="rId5" imgW="533160" imgH="609480" progId="Equation.3">
                  <p:embed/>
                  <p:pic>
                    <p:nvPicPr>
                      <p:cNvPr id="615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708400"/>
                        <a:ext cx="5334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2755900" y="3797300"/>
            <a:ext cx="4508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энергия электрического поля</a:t>
            </a:r>
          </a:p>
        </p:txBody>
      </p:sp>
      <p:graphicFrame>
        <p:nvGraphicFramePr>
          <p:cNvPr id="6157" name="Object 13"/>
          <p:cNvGraphicFramePr>
            <a:graphicFrameLocks noChangeAspect="1"/>
          </p:cNvGraphicFramePr>
          <p:nvPr/>
        </p:nvGraphicFramePr>
        <p:xfrm>
          <a:off x="1752600" y="4457700"/>
          <a:ext cx="533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5" name="Формула" r:id="rId7" imgW="533160" imgH="609480" progId="Equation.3">
                  <p:embed/>
                </p:oleObj>
              </mc:Choice>
              <mc:Fallback>
                <p:oleObj name="Формула" r:id="rId7" imgW="533160" imgH="609480" progId="Equation.3">
                  <p:embed/>
                  <p:pic>
                    <p:nvPicPr>
                      <p:cNvPr id="615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457700"/>
                        <a:ext cx="5334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2755900" y="4521200"/>
            <a:ext cx="4508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энергия магнитного поля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14" name="Rectangle 126"/>
          <p:cNvSpPr>
            <a:spLocks noChangeArrowheads="1"/>
          </p:cNvSpPr>
          <p:nvPr/>
        </p:nvSpPr>
        <p:spPr bwMode="auto">
          <a:xfrm>
            <a:off x="1625600" y="5156200"/>
            <a:ext cx="1905000" cy="850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400" name="Rectangle 112"/>
          <p:cNvSpPr>
            <a:spLocks noChangeArrowheads="1"/>
          </p:cNvSpPr>
          <p:nvPr/>
        </p:nvSpPr>
        <p:spPr bwMode="auto">
          <a:xfrm>
            <a:off x="517525" y="1139825"/>
            <a:ext cx="1655763" cy="1295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401" name="Freeform 113"/>
          <p:cNvSpPr>
            <a:spLocks/>
          </p:cNvSpPr>
          <p:nvPr/>
        </p:nvSpPr>
        <p:spPr bwMode="auto">
          <a:xfrm>
            <a:off x="522288" y="1139825"/>
            <a:ext cx="1647825" cy="411163"/>
          </a:xfrm>
          <a:custGeom>
            <a:avLst/>
            <a:gdLst>
              <a:gd name="T0" fmla="*/ 0 w 1744"/>
              <a:gd name="T1" fmla="*/ 375 h 375"/>
              <a:gd name="T2" fmla="*/ 880 w 1744"/>
              <a:gd name="T3" fmla="*/ 7 h 375"/>
              <a:gd name="T4" fmla="*/ 1744 w 1744"/>
              <a:gd name="T5" fmla="*/ 335 h 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44" h="375">
                <a:moveTo>
                  <a:pt x="0" y="375"/>
                </a:moveTo>
                <a:cubicBezTo>
                  <a:pt x="294" y="194"/>
                  <a:pt x="589" y="14"/>
                  <a:pt x="880" y="7"/>
                </a:cubicBezTo>
                <a:cubicBezTo>
                  <a:pt x="1171" y="0"/>
                  <a:pt x="1600" y="280"/>
                  <a:pt x="1744" y="335"/>
                </a:cubicBezTo>
              </a:path>
            </a:pathLst>
          </a:custGeom>
          <a:noFill/>
          <a:ln w="28575" cmpd="sng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402" name="Freeform 114"/>
          <p:cNvSpPr>
            <a:spLocks/>
          </p:cNvSpPr>
          <p:nvPr/>
        </p:nvSpPr>
        <p:spPr bwMode="auto">
          <a:xfrm>
            <a:off x="522288" y="1814513"/>
            <a:ext cx="1647825" cy="577850"/>
          </a:xfrm>
          <a:custGeom>
            <a:avLst/>
            <a:gdLst>
              <a:gd name="T0" fmla="*/ 0 w 1744"/>
              <a:gd name="T1" fmla="*/ 240 h 528"/>
              <a:gd name="T2" fmla="*/ 456 w 1744"/>
              <a:gd name="T3" fmla="*/ 0 h 528"/>
              <a:gd name="T4" fmla="*/ 872 w 1744"/>
              <a:gd name="T5" fmla="*/ 240 h 528"/>
              <a:gd name="T6" fmla="*/ 1312 w 1744"/>
              <a:gd name="T7" fmla="*/ 528 h 528"/>
              <a:gd name="T8" fmla="*/ 1744 w 1744"/>
              <a:gd name="T9" fmla="*/ 240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4" h="528">
                <a:moveTo>
                  <a:pt x="0" y="240"/>
                </a:moveTo>
                <a:cubicBezTo>
                  <a:pt x="155" y="120"/>
                  <a:pt x="311" y="0"/>
                  <a:pt x="456" y="0"/>
                </a:cubicBezTo>
                <a:cubicBezTo>
                  <a:pt x="601" y="0"/>
                  <a:pt x="729" y="152"/>
                  <a:pt x="872" y="240"/>
                </a:cubicBezTo>
                <a:cubicBezTo>
                  <a:pt x="1015" y="328"/>
                  <a:pt x="1167" y="528"/>
                  <a:pt x="1312" y="528"/>
                </a:cubicBezTo>
                <a:cubicBezTo>
                  <a:pt x="1457" y="528"/>
                  <a:pt x="1600" y="384"/>
                  <a:pt x="1744" y="240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403" name="Text Box 115"/>
          <p:cNvSpPr txBox="1">
            <a:spLocks noChangeArrowheads="1"/>
          </p:cNvSpPr>
          <p:nvPr/>
        </p:nvSpPr>
        <p:spPr bwMode="auto">
          <a:xfrm>
            <a:off x="1079500" y="257175"/>
            <a:ext cx="655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Число стоячих волн в интервале частот от </a:t>
            </a:r>
            <a:r>
              <a:rPr lang="en-US">
                <a:latin typeface="Symbol" pitchFamily="18" charset="2"/>
              </a:rPr>
              <a:t>n</a:t>
            </a:r>
            <a:r>
              <a:rPr lang="en-US">
                <a:latin typeface="SymbolProp BT" pitchFamily="2" charset="2"/>
              </a:rPr>
              <a:t> </a:t>
            </a:r>
            <a:r>
              <a:rPr lang="ru-RU"/>
              <a:t>до </a:t>
            </a:r>
            <a:r>
              <a:rPr lang="en-US" sz="2400">
                <a:latin typeface="Symbol" pitchFamily="18" charset="2"/>
              </a:rPr>
              <a:t>n</a:t>
            </a:r>
            <a:r>
              <a:rPr lang="en-US"/>
              <a:t>+d</a:t>
            </a:r>
            <a:r>
              <a:rPr lang="en-US">
                <a:latin typeface="Symbol" pitchFamily="18" charset="2"/>
              </a:rPr>
              <a:t>n</a:t>
            </a:r>
            <a:endParaRPr lang="ru-RU">
              <a:latin typeface="Symbol" pitchFamily="18" charset="2"/>
            </a:endParaRPr>
          </a:p>
        </p:txBody>
      </p:sp>
      <p:graphicFrame>
        <p:nvGraphicFramePr>
          <p:cNvPr id="12404" name="Object 116"/>
          <p:cNvGraphicFramePr>
            <a:graphicFrameLocks noChangeAspect="1"/>
          </p:cNvGraphicFramePr>
          <p:nvPr/>
        </p:nvGraphicFramePr>
        <p:xfrm>
          <a:off x="2501900" y="1139825"/>
          <a:ext cx="14732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1" name="Формула" r:id="rId3" imgW="1473120" imgH="736560" progId="Equation.3">
                  <p:embed/>
                </p:oleObj>
              </mc:Choice>
              <mc:Fallback>
                <p:oleObj name="Формула" r:id="rId3" imgW="1473120" imgH="736560" progId="Equation.3">
                  <p:embed/>
                  <p:pic>
                    <p:nvPicPr>
                      <p:cNvPr id="12404" name="Object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1900" y="1139825"/>
                        <a:ext cx="14732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405" name="Text Box 117"/>
          <p:cNvSpPr txBox="1">
            <a:spLocks noChangeArrowheads="1"/>
          </p:cNvSpPr>
          <p:nvPr/>
        </p:nvSpPr>
        <p:spPr bwMode="auto">
          <a:xfrm>
            <a:off x="4152900" y="1308100"/>
            <a:ext cx="4597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число стоячих волн в единице объема</a:t>
            </a:r>
          </a:p>
        </p:txBody>
      </p:sp>
      <p:graphicFrame>
        <p:nvGraphicFramePr>
          <p:cNvPr id="12406" name="Object 118"/>
          <p:cNvGraphicFramePr>
            <a:graphicFrameLocks noChangeAspect="1"/>
          </p:cNvGraphicFramePr>
          <p:nvPr/>
        </p:nvGraphicFramePr>
        <p:xfrm>
          <a:off x="2508250" y="1962150"/>
          <a:ext cx="17653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2" name="Формула" r:id="rId5" imgW="1765080" imgH="698400" progId="Equation.3">
                  <p:embed/>
                </p:oleObj>
              </mc:Choice>
              <mc:Fallback>
                <p:oleObj name="Формула" r:id="rId5" imgW="1765080" imgH="698400" progId="Equation.3">
                  <p:embed/>
                  <p:pic>
                    <p:nvPicPr>
                      <p:cNvPr id="12406" name="Object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0" y="1962150"/>
                        <a:ext cx="17653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407" name="Text Box 119"/>
          <p:cNvSpPr txBox="1">
            <a:spLocks noChangeArrowheads="1"/>
          </p:cNvSpPr>
          <p:nvPr/>
        </p:nvSpPr>
        <p:spPr bwMode="auto">
          <a:xfrm>
            <a:off x="4457700" y="2082800"/>
            <a:ext cx="3886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объемная плотность энергии</a:t>
            </a:r>
          </a:p>
        </p:txBody>
      </p:sp>
      <p:graphicFrame>
        <p:nvGraphicFramePr>
          <p:cNvPr id="12408" name="Object 120"/>
          <p:cNvGraphicFramePr>
            <a:graphicFrameLocks noChangeAspect="1"/>
          </p:cNvGraphicFramePr>
          <p:nvPr/>
        </p:nvGraphicFramePr>
        <p:xfrm>
          <a:off x="933450" y="3105150"/>
          <a:ext cx="25273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3" name="Формула" r:id="rId7" imgW="2527200" imgH="698400" progId="Equation.3">
                  <p:embed/>
                </p:oleObj>
              </mc:Choice>
              <mc:Fallback>
                <p:oleObj name="Формула" r:id="rId7" imgW="2527200" imgH="698400" progId="Equation.3">
                  <p:embed/>
                  <p:pic>
                    <p:nvPicPr>
                      <p:cNvPr id="12408" name="Object 1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3450" y="3105150"/>
                        <a:ext cx="25273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409" name="Text Box 121"/>
          <p:cNvSpPr txBox="1">
            <a:spLocks noChangeArrowheads="1"/>
          </p:cNvSpPr>
          <p:nvPr/>
        </p:nvSpPr>
        <p:spPr bwMode="auto">
          <a:xfrm>
            <a:off x="3606800" y="3048000"/>
            <a:ext cx="4800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спектральная плотность объемной плотности энергии</a:t>
            </a:r>
          </a:p>
        </p:txBody>
      </p:sp>
      <p:graphicFrame>
        <p:nvGraphicFramePr>
          <p:cNvPr id="12410" name="Object 122"/>
          <p:cNvGraphicFramePr>
            <a:graphicFrameLocks noChangeAspect="1"/>
          </p:cNvGraphicFramePr>
          <p:nvPr/>
        </p:nvGraphicFramePr>
        <p:xfrm>
          <a:off x="1022350" y="4044950"/>
          <a:ext cx="28067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4" name="Формула" r:id="rId9" imgW="2806560" imgH="698400" progId="Equation.3">
                  <p:embed/>
                </p:oleObj>
              </mc:Choice>
              <mc:Fallback>
                <p:oleObj name="Формула" r:id="rId9" imgW="2806560" imgH="698400" progId="Equation.3">
                  <p:embed/>
                  <p:pic>
                    <p:nvPicPr>
                      <p:cNvPr id="12410" name="Object 1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2350" y="4044950"/>
                        <a:ext cx="28067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411" name="Text Box 123"/>
          <p:cNvSpPr txBox="1">
            <a:spLocks noChangeArrowheads="1"/>
          </p:cNvSpPr>
          <p:nvPr/>
        </p:nvSpPr>
        <p:spPr bwMode="auto">
          <a:xfrm>
            <a:off x="4076700" y="4140200"/>
            <a:ext cx="3822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испускательная способность</a:t>
            </a:r>
          </a:p>
        </p:txBody>
      </p:sp>
      <p:graphicFrame>
        <p:nvGraphicFramePr>
          <p:cNvPr id="12412" name="Object 124"/>
          <p:cNvGraphicFramePr>
            <a:graphicFrameLocks noChangeAspect="1"/>
          </p:cNvGraphicFramePr>
          <p:nvPr/>
        </p:nvGraphicFramePr>
        <p:xfrm>
          <a:off x="1758950" y="5207000"/>
          <a:ext cx="16637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5" name="Формула" r:id="rId11" imgW="1663560" imgH="736560" progId="Equation.3">
                  <p:embed/>
                </p:oleObj>
              </mc:Choice>
              <mc:Fallback>
                <p:oleObj name="Формула" r:id="rId11" imgW="1663560" imgH="736560" progId="Equation.3">
                  <p:embed/>
                  <p:pic>
                    <p:nvPicPr>
                      <p:cNvPr id="12412" name="Object 1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8950" y="5207000"/>
                        <a:ext cx="16637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413" name="Text Box 125"/>
          <p:cNvSpPr txBox="1">
            <a:spLocks noChangeArrowheads="1"/>
          </p:cNvSpPr>
          <p:nvPr/>
        </p:nvSpPr>
        <p:spPr bwMode="auto">
          <a:xfrm>
            <a:off x="3873500" y="5334000"/>
            <a:ext cx="3441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формула Рэлея-Джинса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Freeform 3"/>
          <p:cNvSpPr>
            <a:spLocks/>
          </p:cNvSpPr>
          <p:nvPr/>
        </p:nvSpPr>
        <p:spPr bwMode="auto">
          <a:xfrm>
            <a:off x="3024188" y="2241550"/>
            <a:ext cx="3795712" cy="1490663"/>
          </a:xfrm>
          <a:custGeom>
            <a:avLst/>
            <a:gdLst>
              <a:gd name="T0" fmla="*/ 0 w 2391"/>
              <a:gd name="T1" fmla="*/ 898 h 939"/>
              <a:gd name="T2" fmla="*/ 538 w 2391"/>
              <a:gd name="T3" fmla="*/ 769 h 939"/>
              <a:gd name="T4" fmla="*/ 1022 w 2391"/>
              <a:gd name="T5" fmla="*/ 4 h 939"/>
              <a:gd name="T6" fmla="*/ 1540 w 2391"/>
              <a:gd name="T7" fmla="*/ 792 h 939"/>
              <a:gd name="T8" fmla="*/ 2391 w 2391"/>
              <a:gd name="T9" fmla="*/ 888 h 9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91" h="939">
                <a:moveTo>
                  <a:pt x="0" y="898"/>
                </a:moveTo>
                <a:cubicBezTo>
                  <a:pt x="89" y="876"/>
                  <a:pt x="368" y="917"/>
                  <a:pt x="538" y="769"/>
                </a:cubicBezTo>
                <a:cubicBezTo>
                  <a:pt x="708" y="620"/>
                  <a:pt x="855" y="0"/>
                  <a:pt x="1022" y="4"/>
                </a:cubicBezTo>
                <a:cubicBezTo>
                  <a:pt x="1189" y="8"/>
                  <a:pt x="1312" y="645"/>
                  <a:pt x="1540" y="792"/>
                </a:cubicBezTo>
                <a:cubicBezTo>
                  <a:pt x="1768" y="939"/>
                  <a:pt x="2214" y="868"/>
                  <a:pt x="2391" y="888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3316" name="Group 4"/>
          <p:cNvGrpSpPr>
            <a:grpSpLocks/>
          </p:cNvGrpSpPr>
          <p:nvPr/>
        </p:nvGrpSpPr>
        <p:grpSpPr bwMode="auto">
          <a:xfrm>
            <a:off x="2870200" y="1457325"/>
            <a:ext cx="4572000" cy="2209800"/>
            <a:chOff x="1248" y="630"/>
            <a:chExt cx="2880" cy="1392"/>
          </a:xfrm>
        </p:grpSpPr>
        <p:sp>
          <p:nvSpPr>
            <p:cNvPr id="13317" name="Line 5"/>
            <p:cNvSpPr>
              <a:spLocks noChangeShapeType="1"/>
            </p:cNvSpPr>
            <p:nvPr/>
          </p:nvSpPr>
          <p:spPr bwMode="auto">
            <a:xfrm>
              <a:off x="1248" y="2016"/>
              <a:ext cx="28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18" name="Line 6"/>
            <p:cNvSpPr>
              <a:spLocks noChangeShapeType="1"/>
            </p:cNvSpPr>
            <p:nvPr/>
          </p:nvSpPr>
          <p:spPr bwMode="auto">
            <a:xfrm flipV="1">
              <a:off x="1257" y="630"/>
              <a:ext cx="0" cy="13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13320" name="Object 8"/>
          <p:cNvGraphicFramePr>
            <a:graphicFrameLocks noChangeAspect="1"/>
          </p:cNvGraphicFramePr>
          <p:nvPr/>
        </p:nvGraphicFramePr>
        <p:xfrm>
          <a:off x="7048500" y="3816350"/>
          <a:ext cx="1778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5" name="Формула" r:id="rId3" imgW="177480" imgH="190440" progId="Equation.3">
                  <p:embed/>
                </p:oleObj>
              </mc:Choice>
              <mc:Fallback>
                <p:oleObj name="Формула" r:id="rId3" imgW="177480" imgH="190440" progId="Equation.3">
                  <p:embed/>
                  <p:pic>
                    <p:nvPicPr>
                      <p:cNvPr id="1332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8500" y="3816350"/>
                        <a:ext cx="1778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5029200" y="234315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/>
              <a:t>T</a:t>
            </a:r>
            <a:endParaRPr lang="ru-RU" sz="2400" baseline="-16000"/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3060700" y="1295400"/>
            <a:ext cx="1562100" cy="2378075"/>
          </a:xfrm>
          <a:custGeom>
            <a:avLst/>
            <a:gdLst>
              <a:gd name="T0" fmla="*/ 0 w 984"/>
              <a:gd name="T1" fmla="*/ 1472 h 1498"/>
              <a:gd name="T2" fmla="*/ 538 w 984"/>
              <a:gd name="T3" fmla="*/ 1253 h 1498"/>
              <a:gd name="T4" fmla="*/ 984 w 984"/>
              <a:gd name="T5" fmla="*/ 0 h 1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84" h="1498">
                <a:moveTo>
                  <a:pt x="0" y="1472"/>
                </a:moveTo>
                <a:cubicBezTo>
                  <a:pt x="128" y="1464"/>
                  <a:pt x="374" y="1498"/>
                  <a:pt x="538" y="1253"/>
                </a:cubicBezTo>
                <a:cubicBezTo>
                  <a:pt x="702" y="1008"/>
                  <a:pt x="891" y="261"/>
                  <a:pt x="984" y="0"/>
                </a:cubicBezTo>
              </a:path>
            </a:pathLst>
          </a:custGeom>
          <a:noFill/>
          <a:ln w="38100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13326" name="Object 14"/>
          <p:cNvGraphicFramePr>
            <a:graphicFrameLocks noChangeAspect="1"/>
          </p:cNvGraphicFramePr>
          <p:nvPr/>
        </p:nvGraphicFramePr>
        <p:xfrm>
          <a:off x="2330450" y="1384300"/>
          <a:ext cx="4445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6" name="Формула" r:id="rId5" imgW="444240" imgH="431640" progId="Equation.3">
                  <p:embed/>
                </p:oleObj>
              </mc:Choice>
              <mc:Fallback>
                <p:oleObj name="Формула" r:id="rId5" imgW="444240" imgH="431640" progId="Equation.3">
                  <p:embed/>
                  <p:pic>
                    <p:nvPicPr>
                      <p:cNvPr id="1332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0450" y="1384300"/>
                        <a:ext cx="4445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7" name="Object 15"/>
          <p:cNvGraphicFramePr>
            <a:graphicFrameLocks noChangeAspect="1"/>
          </p:cNvGraphicFramePr>
          <p:nvPr/>
        </p:nvGraphicFramePr>
        <p:xfrm>
          <a:off x="3321050" y="4365625"/>
          <a:ext cx="19558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7" name="Формула" r:id="rId7" imgW="1955520" imgH="939600" progId="Equation.3">
                  <p:embed/>
                </p:oleObj>
              </mc:Choice>
              <mc:Fallback>
                <p:oleObj name="Формула" r:id="rId7" imgW="1955520" imgH="939600" progId="Equation.3">
                  <p:embed/>
                  <p:pic>
                    <p:nvPicPr>
                      <p:cNvPr id="1332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1050" y="4365625"/>
                        <a:ext cx="1955800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8" name="Object 16"/>
          <p:cNvGraphicFramePr>
            <a:graphicFrameLocks noChangeAspect="1"/>
          </p:cNvGraphicFramePr>
          <p:nvPr/>
        </p:nvGraphicFramePr>
        <p:xfrm>
          <a:off x="5492750" y="1181100"/>
          <a:ext cx="16637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8" name="Формула" r:id="rId9" imgW="1663560" imgH="736560" progId="Equation.3">
                  <p:embed/>
                </p:oleObj>
              </mc:Choice>
              <mc:Fallback>
                <p:oleObj name="Формула" r:id="rId9" imgW="1663560" imgH="736560" progId="Equation.3">
                  <p:embed/>
                  <p:pic>
                    <p:nvPicPr>
                      <p:cNvPr id="13328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0" y="1181100"/>
                        <a:ext cx="16637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9" name="Object 17"/>
          <p:cNvGraphicFramePr>
            <a:graphicFrameLocks noChangeAspect="1"/>
          </p:cNvGraphicFramePr>
          <p:nvPr/>
        </p:nvGraphicFramePr>
        <p:xfrm>
          <a:off x="5607050" y="2016125"/>
          <a:ext cx="16637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9" name="Формула" r:id="rId11" imgW="1663560" imgH="355320" progId="Equation.3">
                  <p:embed/>
                </p:oleObj>
              </mc:Choice>
              <mc:Fallback>
                <p:oleObj name="Формула" r:id="rId11" imgW="1663560" imgH="355320" progId="Equation.3">
                  <p:embed/>
                  <p:pic>
                    <p:nvPicPr>
                      <p:cNvPr id="13329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7050" y="2016125"/>
                        <a:ext cx="16637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61988" y="404019"/>
            <a:ext cx="7772400" cy="576263"/>
          </a:xfrm>
        </p:spPr>
        <p:txBody>
          <a:bodyPr/>
          <a:lstStyle/>
          <a:p>
            <a:r>
              <a:rPr lang="ru-RU" sz="2000" b="1" dirty="0">
                <a:solidFill>
                  <a:srgbClr val="C00000"/>
                </a:solidFill>
              </a:rPr>
              <a:t>ФОРМУЛА ВИНА (1896)</a:t>
            </a:r>
          </a:p>
        </p:txBody>
      </p:sp>
      <p:sp>
        <p:nvSpPr>
          <p:cNvPr id="28675" name="Freeform 3"/>
          <p:cNvSpPr>
            <a:spLocks/>
          </p:cNvSpPr>
          <p:nvPr/>
        </p:nvSpPr>
        <p:spPr bwMode="auto">
          <a:xfrm>
            <a:off x="2592388" y="3714750"/>
            <a:ext cx="3795712" cy="1490663"/>
          </a:xfrm>
          <a:custGeom>
            <a:avLst/>
            <a:gdLst>
              <a:gd name="T0" fmla="*/ 0 w 2391"/>
              <a:gd name="T1" fmla="*/ 898 h 939"/>
              <a:gd name="T2" fmla="*/ 538 w 2391"/>
              <a:gd name="T3" fmla="*/ 769 h 939"/>
              <a:gd name="T4" fmla="*/ 1022 w 2391"/>
              <a:gd name="T5" fmla="*/ 4 h 939"/>
              <a:gd name="T6" fmla="*/ 1540 w 2391"/>
              <a:gd name="T7" fmla="*/ 792 h 939"/>
              <a:gd name="T8" fmla="*/ 2391 w 2391"/>
              <a:gd name="T9" fmla="*/ 888 h 9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91" h="939">
                <a:moveTo>
                  <a:pt x="0" y="898"/>
                </a:moveTo>
                <a:cubicBezTo>
                  <a:pt x="89" y="876"/>
                  <a:pt x="368" y="917"/>
                  <a:pt x="538" y="769"/>
                </a:cubicBezTo>
                <a:cubicBezTo>
                  <a:pt x="708" y="620"/>
                  <a:pt x="855" y="0"/>
                  <a:pt x="1022" y="4"/>
                </a:cubicBezTo>
                <a:cubicBezTo>
                  <a:pt x="1189" y="8"/>
                  <a:pt x="1312" y="645"/>
                  <a:pt x="1540" y="792"/>
                </a:cubicBezTo>
                <a:cubicBezTo>
                  <a:pt x="1768" y="939"/>
                  <a:pt x="2214" y="868"/>
                  <a:pt x="2391" y="888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8676" name="Group 4"/>
          <p:cNvGrpSpPr>
            <a:grpSpLocks/>
          </p:cNvGrpSpPr>
          <p:nvPr/>
        </p:nvGrpSpPr>
        <p:grpSpPr bwMode="auto">
          <a:xfrm>
            <a:off x="2565400" y="2930525"/>
            <a:ext cx="4572000" cy="2209800"/>
            <a:chOff x="1248" y="630"/>
            <a:chExt cx="2880" cy="1392"/>
          </a:xfrm>
        </p:grpSpPr>
        <p:sp>
          <p:nvSpPr>
            <p:cNvPr id="28677" name="Line 5"/>
            <p:cNvSpPr>
              <a:spLocks noChangeShapeType="1"/>
            </p:cNvSpPr>
            <p:nvPr/>
          </p:nvSpPr>
          <p:spPr bwMode="auto">
            <a:xfrm>
              <a:off x="1248" y="2016"/>
              <a:ext cx="28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678" name="Line 6"/>
            <p:cNvSpPr>
              <a:spLocks noChangeShapeType="1"/>
            </p:cNvSpPr>
            <p:nvPr/>
          </p:nvSpPr>
          <p:spPr bwMode="auto">
            <a:xfrm flipV="1">
              <a:off x="1257" y="630"/>
              <a:ext cx="0" cy="13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28679" name="Object 7"/>
          <p:cNvGraphicFramePr>
            <a:graphicFrameLocks noChangeAspect="1"/>
          </p:cNvGraphicFramePr>
          <p:nvPr/>
        </p:nvGraphicFramePr>
        <p:xfrm>
          <a:off x="1987550" y="2971800"/>
          <a:ext cx="4445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6" name="Формула" r:id="rId3" imgW="444240" imgH="431640" progId="Equation.3">
                  <p:embed/>
                </p:oleObj>
              </mc:Choice>
              <mc:Fallback>
                <p:oleObj name="Формула" r:id="rId3" imgW="444240" imgH="431640" progId="Equation.3">
                  <p:embed/>
                  <p:pic>
                    <p:nvPicPr>
                      <p:cNvPr id="2867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7550" y="2971800"/>
                        <a:ext cx="4445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0" name="Object 8"/>
          <p:cNvGraphicFramePr>
            <a:graphicFrameLocks noChangeAspect="1"/>
          </p:cNvGraphicFramePr>
          <p:nvPr/>
        </p:nvGraphicFramePr>
        <p:xfrm>
          <a:off x="6769100" y="5251450"/>
          <a:ext cx="1778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7" name="Формула" r:id="rId5" imgW="177480" imgH="190440" progId="Equation.3">
                  <p:embed/>
                </p:oleObj>
              </mc:Choice>
              <mc:Fallback>
                <p:oleObj name="Формула" r:id="rId5" imgW="177480" imgH="190440" progId="Equation.3">
                  <p:embed/>
                  <p:pic>
                    <p:nvPicPr>
                      <p:cNvPr id="2868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9100" y="5251450"/>
                        <a:ext cx="1778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3244850" y="38481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/>
              <a:t>T</a:t>
            </a:r>
            <a:endParaRPr lang="ru-RU" sz="2400" baseline="-16000"/>
          </a:p>
        </p:txBody>
      </p:sp>
      <p:sp>
        <p:nvSpPr>
          <p:cNvPr id="28682" name="Freeform 10"/>
          <p:cNvSpPr>
            <a:spLocks/>
          </p:cNvSpPr>
          <p:nvPr/>
        </p:nvSpPr>
        <p:spPr bwMode="auto">
          <a:xfrm>
            <a:off x="4548188" y="4421171"/>
            <a:ext cx="1701800" cy="784242"/>
          </a:xfrm>
          <a:custGeom>
            <a:avLst/>
            <a:gdLst>
              <a:gd name="T0" fmla="*/ 1258 w 1258"/>
              <a:gd name="T1" fmla="*/ 1295 h 1360"/>
              <a:gd name="T2" fmla="*/ 472 w 1258"/>
              <a:gd name="T3" fmla="*/ 1144 h 1360"/>
              <a:gd name="T4" fmla="*/ 0 w 1258"/>
              <a:gd name="T5" fmla="*/ 0 h 1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58" h="1360">
                <a:moveTo>
                  <a:pt x="1258" y="1295"/>
                </a:moveTo>
                <a:cubicBezTo>
                  <a:pt x="1127" y="1269"/>
                  <a:pt x="682" y="1360"/>
                  <a:pt x="472" y="1144"/>
                </a:cubicBezTo>
                <a:cubicBezTo>
                  <a:pt x="262" y="928"/>
                  <a:pt x="98" y="238"/>
                  <a:pt x="0" y="0"/>
                </a:cubicBezTo>
              </a:path>
            </a:pathLst>
          </a:custGeom>
          <a:noFill/>
          <a:ln w="38100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dirty="0"/>
          </a:p>
        </p:txBody>
      </p:sp>
      <p:graphicFrame>
        <p:nvGraphicFramePr>
          <p:cNvPr id="28684" name="Object 12"/>
          <p:cNvGraphicFramePr>
            <a:graphicFrameLocks noChangeAspect="1"/>
          </p:cNvGraphicFramePr>
          <p:nvPr/>
        </p:nvGraphicFramePr>
        <p:xfrm>
          <a:off x="2154238" y="1433513"/>
          <a:ext cx="16002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8" name="Формула" r:id="rId7" imgW="1600200" imgH="660240" progId="Equation.3">
                  <p:embed/>
                </p:oleObj>
              </mc:Choice>
              <mc:Fallback>
                <p:oleObj name="Формула" r:id="rId7" imgW="1600200" imgH="660240" progId="Equation.3">
                  <p:embed/>
                  <p:pic>
                    <p:nvPicPr>
                      <p:cNvPr id="2868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4238" y="1433513"/>
                        <a:ext cx="1600200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28685" name="Object 13"/>
              <p:cNvSpPr txBox="1"/>
              <p:nvPr/>
            </p:nvSpPr>
            <p:spPr bwMode="auto">
              <a:xfrm>
                <a:off x="4548188" y="1479550"/>
                <a:ext cx="2220912" cy="6604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𝝓</m:t>
                      </m:r>
                      <m:d>
                        <m:dPr>
                          <m:ctrlPr>
                            <a:rPr lang="ru-RU" sz="20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u-RU" sz="20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sz="20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𝝂</m:t>
                              </m:r>
                            </m:num>
                            <m:den>
                              <m:r>
                                <a:rPr lang="ru-RU" sz="20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den>
                          </m:f>
                        </m:e>
                      </m:d>
                      <m:r>
                        <a:rPr lang="ru-RU" sz="20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2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0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  <m:r>
                                <a:rPr lang="en-US" sz="20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𝝂</m:t>
                              </m:r>
                            </m:num>
                            <m:den>
                              <m:r>
                                <a:rPr lang="en-US" sz="20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𝒄𝑻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ru-RU" sz="2000" b="1" dirty="0"/>
              </a:p>
            </p:txBody>
          </p:sp>
        </mc:Choice>
        <mc:Fallback>
          <p:sp>
            <p:nvSpPr>
              <p:cNvPr id="28685" name="Object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48188" y="1479550"/>
                <a:ext cx="2220912" cy="66040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олилиния: фигура 5">
            <a:extLst>
              <a:ext uri="{FF2B5EF4-FFF2-40B4-BE49-F238E27FC236}">
                <a16:creationId xmlns:a16="http://schemas.microsoft.com/office/drawing/2014/main" id="{39465EF2-4232-7210-C140-2375D7D316E3}"/>
              </a:ext>
            </a:extLst>
          </p:cNvPr>
          <p:cNvSpPr/>
          <p:nvPr/>
        </p:nvSpPr>
        <p:spPr bwMode="auto">
          <a:xfrm>
            <a:off x="2564091" y="4036610"/>
            <a:ext cx="2045616" cy="1072718"/>
          </a:xfrm>
          <a:custGeom>
            <a:avLst/>
            <a:gdLst>
              <a:gd name="connsiteX0" fmla="*/ 0 w 2045616"/>
              <a:gd name="connsiteY0" fmla="*/ 1072718 h 1072718"/>
              <a:gd name="connsiteX1" fmla="*/ 801278 w 2045616"/>
              <a:gd name="connsiteY1" fmla="*/ 1035011 h 1072718"/>
              <a:gd name="connsiteX2" fmla="*/ 1168923 w 2045616"/>
              <a:gd name="connsiteY2" fmla="*/ 667365 h 1072718"/>
              <a:gd name="connsiteX3" fmla="*/ 1216057 w 2045616"/>
              <a:gd name="connsiteY3" fmla="*/ 582524 h 1072718"/>
              <a:gd name="connsiteX4" fmla="*/ 1404594 w 2045616"/>
              <a:gd name="connsiteY4" fmla="*/ 177171 h 1072718"/>
              <a:gd name="connsiteX5" fmla="*/ 1527142 w 2045616"/>
              <a:gd name="connsiteY5" fmla="*/ 16916 h 1072718"/>
              <a:gd name="connsiteX6" fmla="*/ 1687398 w 2045616"/>
              <a:gd name="connsiteY6" fmla="*/ 45196 h 1072718"/>
              <a:gd name="connsiteX7" fmla="*/ 1970202 w 2045616"/>
              <a:gd name="connsiteY7" fmla="*/ 375134 h 1072718"/>
              <a:gd name="connsiteX8" fmla="*/ 2045616 w 2045616"/>
              <a:gd name="connsiteY8" fmla="*/ 469402 h 1072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45616" h="1072718">
                <a:moveTo>
                  <a:pt x="0" y="1072718"/>
                </a:moveTo>
                <a:lnTo>
                  <a:pt x="801278" y="1035011"/>
                </a:lnTo>
                <a:cubicBezTo>
                  <a:pt x="996098" y="967452"/>
                  <a:pt x="1099793" y="742779"/>
                  <a:pt x="1168923" y="667365"/>
                </a:cubicBezTo>
                <a:cubicBezTo>
                  <a:pt x="1238053" y="591951"/>
                  <a:pt x="1176779" y="664223"/>
                  <a:pt x="1216057" y="582524"/>
                </a:cubicBezTo>
                <a:cubicBezTo>
                  <a:pt x="1255336" y="500825"/>
                  <a:pt x="1352747" y="271439"/>
                  <a:pt x="1404594" y="177171"/>
                </a:cubicBezTo>
                <a:cubicBezTo>
                  <a:pt x="1456441" y="82903"/>
                  <a:pt x="1480008" y="38912"/>
                  <a:pt x="1527142" y="16916"/>
                </a:cubicBezTo>
                <a:cubicBezTo>
                  <a:pt x="1574276" y="-5080"/>
                  <a:pt x="1613555" y="-14507"/>
                  <a:pt x="1687398" y="45196"/>
                </a:cubicBezTo>
                <a:cubicBezTo>
                  <a:pt x="1761241" y="104899"/>
                  <a:pt x="1910499" y="304433"/>
                  <a:pt x="1970202" y="375134"/>
                </a:cubicBezTo>
                <a:cubicBezTo>
                  <a:pt x="2029905" y="445835"/>
                  <a:pt x="2037760" y="457618"/>
                  <a:pt x="2045616" y="469402"/>
                </a:cubicBezTo>
              </a:path>
            </a:pathLst>
          </a:cu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3021"/>
            <a:ext cx="7772400" cy="457200"/>
          </a:xfrm>
        </p:spPr>
        <p:txBody>
          <a:bodyPr/>
          <a:lstStyle/>
          <a:p>
            <a:r>
              <a:rPr lang="ru-RU" sz="2000" b="1" dirty="0">
                <a:solidFill>
                  <a:srgbClr val="C00000"/>
                </a:solidFill>
              </a:rPr>
              <a:t>КВАНТОВАЯ ГИПОТЕЗА И ФОРМУЛА ПЛАНКА</a:t>
            </a:r>
            <a:r>
              <a:rPr lang="en-US" sz="2000" b="1" dirty="0">
                <a:solidFill>
                  <a:srgbClr val="C00000"/>
                </a:solidFill>
              </a:rPr>
              <a:t> (1900)</a:t>
            </a:r>
            <a:endParaRPr lang="ru-RU" sz="2000" b="1" dirty="0">
              <a:solidFill>
                <a:srgbClr val="C00000"/>
              </a:solidFill>
            </a:endParaRPr>
          </a:p>
        </p:txBody>
      </p:sp>
      <p:graphicFrame>
        <p:nvGraphicFramePr>
          <p:cNvPr id="1536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3338075"/>
              </p:ext>
            </p:extLst>
          </p:nvPr>
        </p:nvGraphicFramePr>
        <p:xfrm>
          <a:off x="2743200" y="1112295"/>
          <a:ext cx="32766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22" name="Формула" r:id="rId3" imgW="3276360" imgH="736560" progId="Equation.3">
                  <p:embed/>
                </p:oleObj>
              </mc:Choice>
              <mc:Fallback>
                <p:oleObj name="Формула" r:id="rId3" imgW="3276360" imgH="736560" progId="Equation.3">
                  <p:embed/>
                  <p:pic>
                    <p:nvPicPr>
                      <p:cNvPr id="1536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112295"/>
                        <a:ext cx="32766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6119EBB5-92D8-5808-643E-E986AF10C06E}"/>
              </a:ext>
            </a:extLst>
          </p:cNvPr>
          <p:cNvGrpSpPr/>
          <p:nvPr/>
        </p:nvGrpSpPr>
        <p:grpSpPr>
          <a:xfrm>
            <a:off x="641350" y="2266950"/>
            <a:ext cx="4114800" cy="2603500"/>
            <a:chOff x="2235200" y="1866900"/>
            <a:chExt cx="4114800" cy="2603500"/>
          </a:xfrm>
        </p:grpSpPr>
        <p:sp>
          <p:nvSpPr>
            <p:cNvPr id="15364" name="Text Box 4"/>
            <p:cNvSpPr txBox="1">
              <a:spLocks noChangeArrowheads="1"/>
            </p:cNvSpPr>
            <p:nvPr/>
          </p:nvSpPr>
          <p:spPr bwMode="auto">
            <a:xfrm>
              <a:off x="2235200" y="1866900"/>
              <a:ext cx="41148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dirty="0"/>
                <a:t>КВАНТОВАЯ ГИПОТЕЗА</a:t>
              </a:r>
            </a:p>
          </p:txBody>
        </p:sp>
        <p:graphicFrame>
          <p:nvGraphicFramePr>
            <p:cNvPr id="15443" name="Object 83"/>
            <p:cNvGraphicFramePr>
              <a:graphicFrameLocks noChangeAspect="1"/>
            </p:cNvGraphicFramePr>
            <p:nvPr/>
          </p:nvGraphicFramePr>
          <p:xfrm>
            <a:off x="2781300" y="2393950"/>
            <a:ext cx="7112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023" name="Формула" r:id="rId5" imgW="711000" imgH="241200" progId="Equation.3">
                    <p:embed/>
                  </p:oleObj>
                </mc:Choice>
                <mc:Fallback>
                  <p:oleObj name="Формула" r:id="rId5" imgW="711000" imgH="241200" progId="Equation.3">
                    <p:embed/>
                    <p:pic>
                      <p:nvPicPr>
                        <p:cNvPr id="15443" name="Object 8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81300" y="2393950"/>
                          <a:ext cx="7112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444" name="Object 84"/>
            <p:cNvGraphicFramePr>
              <a:graphicFrameLocks noChangeAspect="1"/>
            </p:cNvGraphicFramePr>
            <p:nvPr/>
          </p:nvGraphicFramePr>
          <p:xfrm>
            <a:off x="4070350" y="2298700"/>
            <a:ext cx="2247900" cy="381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024" name="Формула" r:id="rId7" imgW="2247840" imgH="380880" progId="Equation.3">
                    <p:embed/>
                  </p:oleObj>
                </mc:Choice>
                <mc:Fallback>
                  <p:oleObj name="Формула" r:id="rId7" imgW="2247840" imgH="380880" progId="Equation.3">
                    <p:embed/>
                    <p:pic>
                      <p:nvPicPr>
                        <p:cNvPr id="15444" name="Object 8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70350" y="2298700"/>
                          <a:ext cx="2247900" cy="381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445" name="Object 85"/>
            <p:cNvGraphicFramePr>
              <a:graphicFrameLocks noChangeAspect="1"/>
            </p:cNvGraphicFramePr>
            <p:nvPr/>
          </p:nvGraphicFramePr>
          <p:xfrm>
            <a:off x="2774950" y="2832100"/>
            <a:ext cx="1536700" cy="330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025" name="Формула" r:id="rId9" imgW="1536480" imgH="330120" progId="Equation.3">
                    <p:embed/>
                  </p:oleObj>
                </mc:Choice>
                <mc:Fallback>
                  <p:oleObj name="Формула" r:id="rId9" imgW="1536480" imgH="330120" progId="Equation.3">
                    <p:embed/>
                    <p:pic>
                      <p:nvPicPr>
                        <p:cNvPr id="15445" name="Object 8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74950" y="2832100"/>
                          <a:ext cx="1536700" cy="330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446" name="Object 86"/>
            <p:cNvGraphicFramePr>
              <a:graphicFrameLocks noChangeAspect="1"/>
            </p:cNvGraphicFramePr>
            <p:nvPr/>
          </p:nvGraphicFramePr>
          <p:xfrm>
            <a:off x="4832350" y="2863850"/>
            <a:ext cx="1384300" cy="292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026" name="Формула" r:id="rId11" imgW="1384200" imgH="291960" progId="Equation.3">
                    <p:embed/>
                  </p:oleObj>
                </mc:Choice>
                <mc:Fallback>
                  <p:oleObj name="Формула" r:id="rId11" imgW="1384200" imgH="291960" progId="Equation.3">
                    <p:embed/>
                    <p:pic>
                      <p:nvPicPr>
                        <p:cNvPr id="15446" name="Object 8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32350" y="2863850"/>
                          <a:ext cx="1384300" cy="292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447" name="Object 87"/>
            <p:cNvGraphicFramePr>
              <a:graphicFrameLocks noChangeAspect="1"/>
            </p:cNvGraphicFramePr>
            <p:nvPr/>
          </p:nvGraphicFramePr>
          <p:xfrm>
            <a:off x="2819400" y="3336925"/>
            <a:ext cx="177800" cy="190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027" name="Формула" r:id="rId13" imgW="177480" imgH="190440" progId="Equation.3">
                    <p:embed/>
                  </p:oleObj>
                </mc:Choice>
                <mc:Fallback>
                  <p:oleObj name="Формула" r:id="rId13" imgW="177480" imgH="190440" progId="Equation.3">
                    <p:embed/>
                    <p:pic>
                      <p:nvPicPr>
                        <p:cNvPr id="15447" name="Object 8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19400" y="3336925"/>
                          <a:ext cx="177800" cy="190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448" name="Object 88"/>
            <p:cNvGraphicFramePr>
              <a:graphicFrameLocks noChangeAspect="1"/>
            </p:cNvGraphicFramePr>
            <p:nvPr/>
          </p:nvGraphicFramePr>
          <p:xfrm>
            <a:off x="3479800" y="3286125"/>
            <a:ext cx="3302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028" name="Формула" r:id="rId15" imgW="330120" imgH="241200" progId="Equation.3">
                    <p:embed/>
                  </p:oleObj>
                </mc:Choice>
                <mc:Fallback>
                  <p:oleObj name="Формула" r:id="rId15" imgW="330120" imgH="241200" progId="Equation.3">
                    <p:embed/>
                    <p:pic>
                      <p:nvPicPr>
                        <p:cNvPr id="15448" name="Object 8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79800" y="3286125"/>
                          <a:ext cx="3302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449" name="Object 89"/>
            <p:cNvGraphicFramePr>
              <a:graphicFrameLocks noChangeAspect="1"/>
            </p:cNvGraphicFramePr>
            <p:nvPr/>
          </p:nvGraphicFramePr>
          <p:xfrm>
            <a:off x="4051300" y="3286125"/>
            <a:ext cx="4572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029" name="Формула" r:id="rId17" imgW="457200" imgH="241200" progId="Equation.3">
                    <p:embed/>
                  </p:oleObj>
                </mc:Choice>
                <mc:Fallback>
                  <p:oleObj name="Формула" r:id="rId17" imgW="457200" imgH="241200" progId="Equation.3">
                    <p:embed/>
                    <p:pic>
                      <p:nvPicPr>
                        <p:cNvPr id="15449" name="Object 8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51300" y="3286125"/>
                          <a:ext cx="4572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450" name="Object 90"/>
            <p:cNvGraphicFramePr>
              <a:graphicFrameLocks noChangeAspect="1"/>
            </p:cNvGraphicFramePr>
            <p:nvPr/>
          </p:nvGraphicFramePr>
          <p:xfrm>
            <a:off x="4711700" y="3286125"/>
            <a:ext cx="4572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030" name="Формула" r:id="rId19" imgW="457200" imgH="241200" progId="Equation.3">
                    <p:embed/>
                  </p:oleObj>
                </mc:Choice>
                <mc:Fallback>
                  <p:oleObj name="Формула" r:id="rId19" imgW="457200" imgH="241200" progId="Equation.3">
                    <p:embed/>
                    <p:pic>
                      <p:nvPicPr>
                        <p:cNvPr id="15450" name="Object 9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11700" y="3286125"/>
                          <a:ext cx="4572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451" name="AutoShape 91"/>
            <p:cNvSpPr>
              <a:spLocks/>
            </p:cNvSpPr>
            <p:nvPr/>
          </p:nvSpPr>
          <p:spPr bwMode="auto">
            <a:xfrm rot="16200000">
              <a:off x="4622800" y="2349500"/>
              <a:ext cx="406400" cy="2755900"/>
            </a:xfrm>
            <a:prstGeom prst="leftBrace">
              <a:avLst>
                <a:gd name="adj1" fmla="val 56510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5452" name="Object 92"/>
            <p:cNvGraphicFramePr>
              <a:graphicFrameLocks noChangeAspect="1"/>
            </p:cNvGraphicFramePr>
            <p:nvPr/>
          </p:nvGraphicFramePr>
          <p:xfrm>
            <a:off x="4337050" y="4114800"/>
            <a:ext cx="850900" cy="355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031" name="Формула" r:id="rId21" imgW="850680" imgH="355320" progId="Equation.3">
                    <p:embed/>
                  </p:oleObj>
                </mc:Choice>
                <mc:Fallback>
                  <p:oleObj name="Формула" r:id="rId21" imgW="850680" imgH="355320" progId="Equation.3">
                    <p:embed/>
                    <p:pic>
                      <p:nvPicPr>
                        <p:cNvPr id="15452" name="Object 9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37050" y="4114800"/>
                          <a:ext cx="850900" cy="3556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5453" name="Object 9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3898459"/>
              </p:ext>
            </p:extLst>
          </p:nvPr>
        </p:nvGraphicFramePr>
        <p:xfrm>
          <a:off x="1949450" y="5402805"/>
          <a:ext cx="15367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32" name="Формула" r:id="rId23" imgW="1536480" imgH="901440" progId="Equation.3">
                  <p:embed/>
                </p:oleObj>
              </mc:Choice>
              <mc:Fallback>
                <p:oleObj name="Формула" r:id="rId23" imgW="1536480" imgH="901440" progId="Equation.3">
                  <p:embed/>
                  <p:pic>
                    <p:nvPicPr>
                      <p:cNvPr id="15453" name="Object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9450" y="5402805"/>
                        <a:ext cx="1536700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55CEC1C2-0509-9898-0214-0FC235548F29}"/>
              </a:ext>
            </a:extLst>
          </p:cNvPr>
          <p:cNvGrpSpPr/>
          <p:nvPr/>
        </p:nvGrpSpPr>
        <p:grpSpPr>
          <a:xfrm>
            <a:off x="4622800" y="5310258"/>
            <a:ext cx="2857500" cy="1117600"/>
            <a:chOff x="3930650" y="4899025"/>
            <a:chExt cx="2857500" cy="1117600"/>
          </a:xfrm>
        </p:grpSpPr>
        <p:sp>
          <p:nvSpPr>
            <p:cNvPr id="15456" name="Rectangle 96"/>
            <p:cNvSpPr>
              <a:spLocks noChangeArrowheads="1"/>
            </p:cNvSpPr>
            <p:nvPr/>
          </p:nvSpPr>
          <p:spPr bwMode="auto">
            <a:xfrm>
              <a:off x="3930650" y="4899025"/>
              <a:ext cx="2857500" cy="1117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5455" name="Object 95"/>
            <p:cNvGraphicFramePr>
              <a:graphicFrameLocks noChangeAspect="1"/>
            </p:cNvGraphicFramePr>
            <p:nvPr/>
          </p:nvGraphicFramePr>
          <p:xfrm>
            <a:off x="4102100" y="5041900"/>
            <a:ext cx="2514600" cy="736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033" name="Формула" r:id="rId25" imgW="2514600" imgH="736560" progId="Equation.3">
                    <p:embed/>
                  </p:oleObj>
                </mc:Choice>
                <mc:Fallback>
                  <p:oleObj name="Формула" r:id="rId25" imgW="2514600" imgH="736560" progId="Equation.3">
                    <p:embed/>
                    <p:pic>
                      <p:nvPicPr>
                        <p:cNvPr id="15455" name="Object 9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2100" y="5041900"/>
                          <a:ext cx="2514600" cy="7366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95DAB23-F9E0-9BA0-20A2-1840306B87DB}"/>
                  </a:ext>
                </a:extLst>
              </p:cNvPr>
              <p:cNvSpPr txBox="1"/>
              <p:nvPr/>
            </p:nvSpPr>
            <p:spPr>
              <a:xfrm>
                <a:off x="5576786" y="2445795"/>
                <a:ext cx="2925864" cy="19505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/>
                  <a:t>Вероятности возбуждения разного числа квантов определяются </a:t>
                </a:r>
                <a:r>
                  <a:rPr lang="ru-RU" sz="2000" dirty="0" err="1"/>
                  <a:t>больцмановским</a:t>
                </a:r>
                <a:r>
                  <a:rPr lang="ru-RU" sz="2000" dirty="0"/>
                  <a:t> множителем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𝑘𝑇</m:t>
                        </m:r>
                      </m:sup>
                    </m:sSup>
                  </m:oMath>
                </a14:m>
                <a:endParaRPr lang="ru-RU" sz="2000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95DAB23-F9E0-9BA0-20A2-1840306B87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6786" y="2445795"/>
                <a:ext cx="2925864" cy="1950534"/>
              </a:xfrm>
              <a:prstGeom prst="rect">
                <a:avLst/>
              </a:prstGeom>
              <a:blipFill>
                <a:blip r:embed="rId27"/>
                <a:stretch>
                  <a:fillRect t="-1563" b="-46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4"/>
          <p:cNvSpPr>
            <a:spLocks noGrp="1" noChangeArrowheads="1"/>
          </p:cNvSpPr>
          <p:nvPr>
            <p:ph type="title"/>
          </p:nvPr>
        </p:nvSpPr>
        <p:spPr>
          <a:xfrm>
            <a:off x="821143" y="283368"/>
            <a:ext cx="7772400" cy="808038"/>
          </a:xfrm>
        </p:spPr>
        <p:txBody>
          <a:bodyPr/>
          <a:lstStyle/>
          <a:p>
            <a:r>
              <a:rPr lang="ru-RU" sz="2000" dirty="0">
                <a:solidFill>
                  <a:srgbClr val="FF0000"/>
                </a:solidFill>
              </a:rPr>
              <a:t>Другая запись формулы Планка</a:t>
            </a:r>
          </a:p>
        </p:txBody>
      </p:sp>
      <p:graphicFrame>
        <p:nvGraphicFramePr>
          <p:cNvPr id="48133" name="Object 5"/>
          <p:cNvGraphicFramePr>
            <a:graphicFrameLocks noGrp="1" noChangeAspect="1"/>
          </p:cNvGraphicFramePr>
          <p:nvPr>
            <p:ph sz="half" idx="1"/>
          </p:nvPr>
        </p:nvGraphicFramePr>
        <p:xfrm>
          <a:off x="1301750" y="1289050"/>
          <a:ext cx="2490788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0" name="Формула" r:id="rId3" imgW="2361960" imgH="698400" progId="Equation.3">
                  <p:embed/>
                </p:oleObj>
              </mc:Choice>
              <mc:Fallback>
                <p:oleObj name="Формула" r:id="rId3" imgW="2361960" imgH="698400" progId="Equation.3">
                  <p:embed/>
                  <p:pic>
                    <p:nvPicPr>
                      <p:cNvPr id="4813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750" y="1289050"/>
                        <a:ext cx="2490788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9" name="Object 11"/>
          <p:cNvGraphicFramePr>
            <a:graphicFrameLocks noChangeAspect="1"/>
          </p:cNvGraphicFramePr>
          <p:nvPr/>
        </p:nvGraphicFramePr>
        <p:xfrm>
          <a:off x="1303338" y="2392363"/>
          <a:ext cx="7620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1" name="Формула" r:id="rId5" imgW="761760" imgH="622080" progId="Equation.3">
                  <p:embed/>
                </p:oleObj>
              </mc:Choice>
              <mc:Fallback>
                <p:oleObj name="Формула" r:id="rId5" imgW="761760" imgH="622080" progId="Equation.3">
                  <p:embed/>
                  <p:pic>
                    <p:nvPicPr>
                      <p:cNvPr id="4813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3338" y="2392363"/>
                        <a:ext cx="7620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40" name="Object 12"/>
          <p:cNvGraphicFramePr>
            <a:graphicFrameLocks noChangeAspect="1"/>
          </p:cNvGraphicFramePr>
          <p:nvPr/>
        </p:nvGraphicFramePr>
        <p:xfrm>
          <a:off x="2500313" y="2420938"/>
          <a:ext cx="7493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2" name="Формула" r:id="rId7" imgW="749160" imgH="622080" progId="Equation.3">
                  <p:embed/>
                </p:oleObj>
              </mc:Choice>
              <mc:Fallback>
                <p:oleObj name="Формула" r:id="rId7" imgW="749160" imgH="622080" progId="Equation.3">
                  <p:embed/>
                  <p:pic>
                    <p:nvPicPr>
                      <p:cNvPr id="4814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313" y="2420938"/>
                        <a:ext cx="7493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41" name="Object 13"/>
          <p:cNvGraphicFramePr>
            <a:graphicFrameLocks noChangeAspect="1"/>
          </p:cNvGraphicFramePr>
          <p:nvPr/>
        </p:nvGraphicFramePr>
        <p:xfrm>
          <a:off x="5292725" y="1290638"/>
          <a:ext cx="24892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3" name="Формула" r:id="rId9" imgW="2489040" imgH="698400" progId="Equation.3">
                  <p:embed/>
                </p:oleObj>
              </mc:Choice>
              <mc:Fallback>
                <p:oleObj name="Формула" r:id="rId9" imgW="2489040" imgH="698400" progId="Equation.3">
                  <p:embed/>
                  <p:pic>
                    <p:nvPicPr>
                      <p:cNvPr id="4814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1290638"/>
                        <a:ext cx="24892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42" name="AutoShape 14"/>
          <p:cNvSpPr>
            <a:spLocks noChangeArrowheads="1"/>
          </p:cNvSpPr>
          <p:nvPr/>
        </p:nvSpPr>
        <p:spPr bwMode="auto">
          <a:xfrm>
            <a:off x="3962400" y="1597025"/>
            <a:ext cx="1160463" cy="173038"/>
          </a:xfrm>
          <a:prstGeom prst="rightArrow">
            <a:avLst>
              <a:gd name="adj1" fmla="val 50000"/>
              <a:gd name="adj2" fmla="val 16766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8040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2339975" y="2852738"/>
          <a:ext cx="3960813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7" name="Equation" r:id="rId3" imgW="1816100" imgH="431800" progId="Equation.DSMT4">
                  <p:embed/>
                </p:oleObj>
              </mc:Choice>
              <mc:Fallback>
                <p:oleObj name="Equation" r:id="rId3" imgW="1816100" imgH="431800" progId="Equation.DSMT4">
                  <p:embed/>
                  <p:pic>
                    <p:nvPicPr>
                      <p:cNvPr id="2150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2852738"/>
                        <a:ext cx="3960813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2339975" y="4652963"/>
          <a:ext cx="4103688" cy="110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8" name="Equation" r:id="rId5" imgW="1955800" imgH="520700" progId="Equation.DSMT4">
                  <p:embed/>
                </p:oleObj>
              </mc:Choice>
              <mc:Fallback>
                <p:oleObj name="Equation" r:id="rId5" imgW="1955800" imgH="520700" progId="Equation.DSMT4">
                  <p:embed/>
                  <p:pic>
                    <p:nvPicPr>
                      <p:cNvPr id="2150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4652963"/>
                        <a:ext cx="4103688" cy="1101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433293" y="520621"/>
            <a:ext cx="6277414" cy="1129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8000" tIns="10800" rIns="18000" bIns="10800" anchor="ctr">
            <a:spAutoFit/>
          </a:bodyPr>
          <a:lstStyle/>
          <a:p>
            <a:r>
              <a:rPr lang="ru-RU" dirty="0">
                <a:solidFill>
                  <a:srgbClr val="333399"/>
                </a:solidFill>
                <a:latin typeface="Arial" charset="0"/>
              </a:rPr>
              <a:t>       </a:t>
            </a:r>
            <a:r>
              <a:rPr lang="ru-RU" dirty="0">
                <a:solidFill>
                  <a:srgbClr val="C00000"/>
                </a:solidFill>
                <a:latin typeface="+mn-lt"/>
              </a:rPr>
              <a:t>ВЫВОД ФОРМУЛЫ РЭЛЕЯ-ДЖИНСА</a:t>
            </a:r>
          </a:p>
          <a:p>
            <a:pPr algn="ctr"/>
            <a:r>
              <a:rPr lang="ru-RU" dirty="0">
                <a:solidFill>
                  <a:srgbClr val="C00000"/>
                </a:solidFill>
                <a:latin typeface="+mn-lt"/>
              </a:rPr>
              <a:t>ИЗ ФОРМУЛЫ ПЛАНКА</a:t>
            </a:r>
            <a:br>
              <a:rPr lang="ru-RU" dirty="0">
                <a:solidFill>
                  <a:srgbClr val="C00000"/>
                </a:solidFill>
                <a:latin typeface="Arial" charset="0"/>
              </a:rPr>
            </a:br>
            <a:endParaRPr lang="ru-RU" dirty="0">
              <a:solidFill>
                <a:srgbClr val="C00000"/>
              </a:solidFill>
              <a:latin typeface="Arial" charset="0"/>
            </a:endParaRPr>
          </a:p>
        </p:txBody>
      </p:sp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2771775" y="1484313"/>
          <a:ext cx="2794000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9" name="Equation" r:id="rId7" imgW="1688760" imgH="533160" progId="Equation.DSMT4">
                  <p:embed/>
                </p:oleObj>
              </mc:Choice>
              <mc:Fallback>
                <p:oleObj name="Equation" r:id="rId7" imgW="1688760" imgH="533160" progId="Equation.DSMT4">
                  <p:embed/>
                  <p:pic>
                    <p:nvPicPr>
                      <p:cNvPr id="2150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1484313"/>
                        <a:ext cx="2794000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76200" cmpd="tri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58406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6">
            <a:extLst>
              <a:ext uri="{FF2B5EF4-FFF2-40B4-BE49-F238E27FC236}">
                <a16:creationId xmlns:a16="http://schemas.microsoft.com/office/drawing/2014/main" id="{328365B5-831D-E4B5-DBB5-5CEFAA74B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2429" y="2717540"/>
            <a:ext cx="61122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dirty="0">
                <a:solidFill>
                  <a:srgbClr val="000000"/>
                </a:solidFill>
              </a:rPr>
              <a:t>Для больших частот (малых длин волн)</a:t>
            </a:r>
          </a:p>
        </p:txBody>
      </p:sp>
      <p:graphicFrame>
        <p:nvGraphicFramePr>
          <p:cNvPr id="7" name="Object 5">
            <a:extLst>
              <a:ext uri="{FF2B5EF4-FFF2-40B4-BE49-F238E27FC236}">
                <a16:creationId xmlns:a16="http://schemas.microsoft.com/office/drawing/2014/main" id="{7D05AC86-506D-EE37-77D2-38347EFEF38A}"/>
              </a:ext>
            </a:extLst>
          </p:cNvPr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5146638"/>
              </p:ext>
            </p:extLst>
          </p:nvPr>
        </p:nvGraphicFramePr>
        <p:xfrm>
          <a:off x="1438831" y="1705331"/>
          <a:ext cx="2490788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2" name="Формула" r:id="rId3" imgW="2361960" imgH="698400" progId="Equation.3">
                  <p:embed/>
                </p:oleObj>
              </mc:Choice>
              <mc:Fallback>
                <p:oleObj name="Формула" r:id="rId3" imgW="2361960" imgH="698400" progId="Equation.3">
                  <p:embed/>
                  <p:pic>
                    <p:nvPicPr>
                      <p:cNvPr id="4813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8831" y="1705331"/>
                        <a:ext cx="2490788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77F64745-146B-A7EF-B22F-132199444CA0}"/>
              </a:ext>
            </a:extLst>
          </p:cNvPr>
          <p:cNvSpPr txBox="1"/>
          <p:nvPr/>
        </p:nvSpPr>
        <p:spPr>
          <a:xfrm>
            <a:off x="1142429" y="689747"/>
            <a:ext cx="66391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Вывод формулы Вина (1896) из формулы Планка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44982E3-9F62-7747-4009-A61CB16293ED}"/>
                  </a:ext>
                </a:extLst>
              </p:cNvPr>
              <p:cNvSpPr txBox="1"/>
              <p:nvPr/>
            </p:nvSpPr>
            <p:spPr>
              <a:xfrm>
                <a:off x="1576257" y="3618425"/>
                <a:ext cx="2622321" cy="3831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𝑘𝑇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ru-RU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𝑘𝑇</m:t>
                        </m:r>
                      </m:sup>
                    </m:sSup>
                  </m:oMath>
                </a14:m>
                <a:endParaRPr lang="ru-RU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44982E3-9F62-7747-4009-A61CB16293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6257" y="3618425"/>
                <a:ext cx="2622321" cy="38311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AE58079E-7A4C-FE4F-5547-A892E3ECE63E}"/>
              </a:ext>
            </a:extLst>
          </p:cNvPr>
          <p:cNvSpPr txBox="1"/>
          <p:nvPr/>
        </p:nvSpPr>
        <p:spPr>
          <a:xfrm>
            <a:off x="1122446" y="4327726"/>
            <a:ext cx="907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Тогда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Object 5">
                <a:extLst>
                  <a:ext uri="{FF2B5EF4-FFF2-40B4-BE49-F238E27FC236}">
                    <a16:creationId xmlns:a16="http://schemas.microsoft.com/office/drawing/2014/main" id="{3D20AE6A-E96A-B1F1-A2DE-87F5EC551229}"/>
                  </a:ext>
                </a:extLst>
              </p:cNvPr>
              <p:cNvSpPr txBox="1"/>
              <p:nvPr/>
            </p:nvSpPr>
            <p:spPr bwMode="auto">
              <a:xfrm>
                <a:off x="1142429" y="5115574"/>
                <a:ext cx="3629754" cy="7366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:r>
                  <a:rPr lang="en-US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𝜈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  <m:sup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𝜈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sSup>
                      <m:sSup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𝜈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𝑘𝑇</m:t>
                        </m:r>
                      </m:sup>
                    </m:sSup>
                  </m:oMath>
                </a14:m>
                <a:endParaRPr lang="ru-RU" dirty="0"/>
              </a:p>
            </p:txBody>
          </p:sp>
        </mc:Choice>
        <mc:Fallback>
          <p:sp>
            <p:nvSpPr>
              <p:cNvPr id="11" name="Object 5">
                <a:extLst>
                  <a:ext uri="{FF2B5EF4-FFF2-40B4-BE49-F238E27FC236}">
                    <a16:creationId xmlns:a16="http://schemas.microsoft.com/office/drawing/2014/main" id="{3D20AE6A-E96A-B1F1-A2DE-87F5EC5512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42429" y="5115574"/>
                <a:ext cx="3629754" cy="7366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31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1027"/>
          <p:cNvGraphicFramePr>
            <a:graphicFrameLocks noChangeAspect="1"/>
          </p:cNvGraphicFramePr>
          <p:nvPr/>
        </p:nvGraphicFramePr>
        <p:xfrm>
          <a:off x="468313" y="765175"/>
          <a:ext cx="1346200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24" name="Формула" r:id="rId3" imgW="812447" imgH="406224" progId="Equation.3">
                  <p:embed/>
                </p:oleObj>
              </mc:Choice>
              <mc:Fallback>
                <p:oleObj name="Формула" r:id="rId3" imgW="812447" imgH="4062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765175"/>
                        <a:ext cx="1346200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9" name="Text Box 1028"/>
          <p:cNvSpPr txBox="1">
            <a:spLocks noChangeArrowheads="1"/>
          </p:cNvSpPr>
          <p:nvPr/>
        </p:nvSpPr>
        <p:spPr bwMode="auto">
          <a:xfrm>
            <a:off x="2103438" y="879475"/>
            <a:ext cx="6507162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ru-RU" sz="2400" dirty="0">
                <a:latin typeface="Times New Roman" pitchFamily="18" charset="0"/>
              </a:rPr>
              <a:t>-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</a:rPr>
              <a:t>энергетическая светимость </a:t>
            </a:r>
            <a:r>
              <a:rPr lang="ru-RU" sz="2400" dirty="0">
                <a:latin typeface="Times New Roman" pitchFamily="18" charset="0"/>
              </a:rPr>
              <a:t>- величина, равная энергии, испускаемой единицей поверхности тела в единицу времени. Она является функцией температуры.</a:t>
            </a:r>
          </a:p>
        </p:txBody>
      </p:sp>
      <p:grpSp>
        <p:nvGrpSpPr>
          <p:cNvPr id="2" name="Group 1029"/>
          <p:cNvGrpSpPr>
            <a:grpSpLocks/>
          </p:cNvGrpSpPr>
          <p:nvPr/>
        </p:nvGrpSpPr>
        <p:grpSpPr bwMode="auto">
          <a:xfrm>
            <a:off x="611188" y="2924175"/>
            <a:ext cx="7999412" cy="2432050"/>
            <a:chOff x="385" y="498"/>
            <a:chExt cx="4847" cy="1532"/>
          </a:xfrm>
        </p:grpSpPr>
        <p:graphicFrame>
          <p:nvGraphicFramePr>
            <p:cNvPr id="4105" name="Object 1030"/>
            <p:cNvGraphicFramePr>
              <a:graphicFrameLocks noChangeAspect="1"/>
            </p:cNvGraphicFramePr>
            <p:nvPr/>
          </p:nvGraphicFramePr>
          <p:xfrm>
            <a:off x="385" y="498"/>
            <a:ext cx="817" cy="4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825" name="Формула" r:id="rId5" imgW="723586" imgH="406224" progId="Equation.3">
                    <p:embed/>
                  </p:oleObj>
                </mc:Choice>
                <mc:Fallback>
                  <p:oleObj name="Формула" r:id="rId5" imgW="723586" imgH="40622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5" y="498"/>
                          <a:ext cx="817" cy="45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06" name="Text Box 1031"/>
            <p:cNvSpPr txBox="1">
              <a:spLocks noChangeArrowheads="1"/>
            </p:cNvSpPr>
            <p:nvPr/>
          </p:nvSpPr>
          <p:spPr bwMode="auto">
            <a:xfrm>
              <a:off x="1344" y="576"/>
              <a:ext cx="3888" cy="1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ru-RU" sz="2400" dirty="0">
                  <a:latin typeface="Times New Roman" pitchFamily="18" charset="0"/>
                </a:rPr>
                <a:t>- </a:t>
              </a:r>
              <a:r>
                <a:rPr lang="ru-RU" sz="2400" dirty="0">
                  <a:solidFill>
                    <a:srgbClr val="FF0000"/>
                  </a:solidFill>
                  <a:latin typeface="Times New Roman" pitchFamily="18" charset="0"/>
                </a:rPr>
                <a:t>спектральная плотность энергетической светимости </a:t>
              </a:r>
              <a:r>
                <a:rPr lang="ru-RU" sz="2400" dirty="0">
                  <a:latin typeface="Times New Roman" pitchFamily="18" charset="0"/>
                </a:rPr>
                <a:t>- величина, равная энергии, испускаемой единицей поверхности тела в единицу времени по всем направлениям в единичном интервале длин волн. Это функция длины волны и температуры.</a:t>
              </a:r>
            </a:p>
          </p:txBody>
        </p:sp>
      </p:grpSp>
      <p:graphicFrame>
        <p:nvGraphicFramePr>
          <p:cNvPr id="4101" name="Объект 2"/>
          <p:cNvGraphicFramePr>
            <a:graphicFrameLocks noChangeAspect="1"/>
          </p:cNvGraphicFramePr>
          <p:nvPr/>
        </p:nvGraphicFramePr>
        <p:xfrm>
          <a:off x="611188" y="1639888"/>
          <a:ext cx="11303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26" name="Формула" r:id="rId7" imgW="1130300" imgH="647700" progId="Equation.3">
                  <p:embed/>
                </p:oleObj>
              </mc:Choice>
              <mc:Fallback>
                <p:oleObj name="Формула" r:id="rId7" imgW="1130300" imgH="647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639888"/>
                        <a:ext cx="11303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Объект 3"/>
          <p:cNvGraphicFramePr>
            <a:graphicFrameLocks noChangeAspect="1"/>
          </p:cNvGraphicFramePr>
          <p:nvPr/>
        </p:nvGraphicFramePr>
        <p:xfrm>
          <a:off x="735013" y="3878263"/>
          <a:ext cx="13462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27" name="Формула" r:id="rId9" imgW="1346200" imgH="647700" progId="Equation.3">
                  <p:embed/>
                </p:oleObj>
              </mc:Choice>
              <mc:Fallback>
                <p:oleObj name="Формула" r:id="rId9" imgW="1346200" imgH="647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013" y="3878263"/>
                        <a:ext cx="13462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Объект 4"/>
          <p:cNvGraphicFramePr>
            <a:graphicFrameLocks noChangeAspect="1"/>
          </p:cNvGraphicFramePr>
          <p:nvPr/>
        </p:nvGraphicFramePr>
        <p:xfrm>
          <a:off x="755650" y="5805488"/>
          <a:ext cx="1851025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28" name="Формула" r:id="rId11" imgW="965200" imgH="241300" progId="Equation.3">
                  <p:embed/>
                </p:oleObj>
              </mc:Choice>
              <mc:Fallback>
                <p:oleObj name="Формула" r:id="rId11" imgW="9652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5805488"/>
                        <a:ext cx="1851025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4" name="Объект 5"/>
          <p:cNvGraphicFramePr>
            <a:graphicFrameLocks noChangeAspect="1"/>
          </p:cNvGraphicFramePr>
          <p:nvPr/>
        </p:nvGraphicFramePr>
        <p:xfrm>
          <a:off x="3414713" y="5516563"/>
          <a:ext cx="1947862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29" name="Формула" r:id="rId13" imgW="977900" imgH="469900" progId="Equation.3">
                  <p:embed/>
                </p:oleObj>
              </mc:Choice>
              <mc:Fallback>
                <p:oleObj name="Формула" r:id="rId13" imgW="977900" imgH="469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4713" y="5516563"/>
                        <a:ext cx="1947862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0711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308A9017-3955-5FD2-782A-76015A74A0A0}"/>
              </a:ext>
            </a:extLst>
          </p:cNvPr>
          <p:cNvGrpSpPr/>
          <p:nvPr/>
        </p:nvGrpSpPr>
        <p:grpSpPr>
          <a:xfrm>
            <a:off x="466725" y="2419912"/>
            <a:ext cx="8210550" cy="3810000"/>
            <a:chOff x="466725" y="2542095"/>
            <a:chExt cx="8210550" cy="3810000"/>
          </a:xfrm>
        </p:grpSpPr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ECAC5841-1BA2-8517-5C61-4F53DF64652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6725" y="2542095"/>
              <a:ext cx="8210550" cy="3810000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52020A6-517A-F76B-CC63-C81A822DE6BC}"/>
                </a:ext>
              </a:extLst>
            </p:cNvPr>
            <p:cNvSpPr txBox="1"/>
            <p:nvPr/>
          </p:nvSpPr>
          <p:spPr>
            <a:xfrm>
              <a:off x="4571967" y="2974156"/>
              <a:ext cx="65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endParaRPr lang="ru-RU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38DF2D5A-3595-AEE7-C319-671443F5F9D1}"/>
                    </a:ext>
                  </a:extLst>
                </p:cNvPr>
                <p:cNvSpPr txBox="1"/>
                <p:nvPr/>
              </p:nvSpPr>
              <p:spPr>
                <a:xfrm>
                  <a:off x="2050591" y="2574046"/>
                  <a:ext cx="2148793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en-US" sz="20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r>
                    <a:rPr lang="en-US" sz="2000" dirty="0">
                      <a:solidFill>
                        <a:srgbClr val="00B050"/>
                      </a:solidFill>
                    </a:rPr>
                    <a:t> (</a:t>
                  </a:r>
                  <a:r>
                    <a:rPr lang="ru-RU" sz="2000" dirty="0">
                      <a:solidFill>
                        <a:srgbClr val="00B050"/>
                      </a:solidFill>
                    </a:rPr>
                    <a:t>Релей-Джинс)</a:t>
                  </a:r>
                  <a:endParaRPr lang="ru-RU" sz="2000" dirty="0"/>
                </a:p>
              </p:txBody>
            </p:sp>
          </mc:Choice>
          <mc:Fallback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38DF2D5A-3595-AEE7-C319-671443F5F9D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50591" y="2574046"/>
                  <a:ext cx="2148793" cy="400110"/>
                </a:xfrm>
                <a:prstGeom prst="rect">
                  <a:avLst/>
                </a:prstGeom>
                <a:blipFill>
                  <a:blip r:embed="rId3"/>
                  <a:stretch>
                    <a:fillRect t="-7576" r="-1983" b="-25758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72BBBA60-A87E-2FDC-0061-AA721060CFB9}"/>
                    </a:ext>
                  </a:extLst>
                </p:cNvPr>
                <p:cNvSpPr txBox="1"/>
                <p:nvPr/>
              </p:nvSpPr>
              <p:spPr>
                <a:xfrm>
                  <a:off x="3494206" y="3057287"/>
                  <a:ext cx="1637116" cy="57240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ru-RU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ru-RU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a14:m>
                  <a:r>
                    <a:rPr lang="ru-RU" sz="2000" dirty="0">
                      <a:solidFill>
                        <a:srgbClr val="FF0000"/>
                      </a:solidFill>
                    </a:rPr>
                    <a:t>  </a:t>
                  </a:r>
                  <a:r>
                    <a:rPr lang="en-US" sz="2000" dirty="0">
                      <a:solidFill>
                        <a:srgbClr val="FF0000"/>
                      </a:solidFill>
                    </a:rPr>
                    <a:t>(</a:t>
                  </a:r>
                  <a:r>
                    <a:rPr lang="ru-RU" sz="2000" dirty="0">
                      <a:solidFill>
                        <a:srgbClr val="FF0000"/>
                      </a:solidFill>
                    </a:rPr>
                    <a:t>Планк</a:t>
                  </a:r>
                  <a:r>
                    <a:rPr lang="en-US" sz="2000" dirty="0">
                      <a:solidFill>
                        <a:srgbClr val="FF0000"/>
                      </a:solidFill>
                    </a:rPr>
                    <a:t>)</a:t>
                  </a:r>
                  <a:endParaRPr lang="ru-RU" sz="20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72BBBA60-A87E-2FDC-0061-AA721060CFB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206" y="3057287"/>
                  <a:ext cx="1637116" cy="572401"/>
                </a:xfrm>
                <a:prstGeom prst="rect">
                  <a:avLst/>
                </a:prstGeom>
                <a:blipFill>
                  <a:blip r:embed="rId4"/>
                  <a:stretch>
                    <a:fillRect r="-3346" b="-6383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4AD2FF43-94AF-9600-2603-CD71329A4138}"/>
                    </a:ext>
                  </a:extLst>
                </p:cNvPr>
                <p:cNvSpPr txBox="1"/>
                <p:nvPr/>
              </p:nvSpPr>
              <p:spPr>
                <a:xfrm>
                  <a:off x="2050591" y="4712448"/>
                  <a:ext cx="188615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ru-RU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a14:m>
                  <a:r>
                    <a:rPr lang="ru-RU" dirty="0">
                      <a:solidFill>
                        <a:schemeClr val="accent2"/>
                      </a:solidFill>
                    </a:rPr>
                    <a:t>  </a:t>
                  </a:r>
                  <a:r>
                    <a:rPr lang="en-US" dirty="0">
                      <a:solidFill>
                        <a:schemeClr val="accent2"/>
                      </a:solidFill>
                    </a:rPr>
                    <a:t>(</a:t>
                  </a:r>
                  <a:r>
                    <a:rPr lang="ru-RU" dirty="0">
                      <a:solidFill>
                        <a:schemeClr val="accent2"/>
                      </a:solidFill>
                    </a:rPr>
                    <a:t>Вин)</a:t>
                  </a:r>
                  <a:endParaRPr lang="ru-RU" dirty="0"/>
                </a:p>
              </p:txBody>
            </p:sp>
          </mc:Choice>
          <mc:Fallback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4AD2FF43-94AF-9600-2603-CD71329A413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50591" y="4712448"/>
                  <a:ext cx="1886158" cy="461665"/>
                </a:xfrm>
                <a:prstGeom prst="rect">
                  <a:avLst/>
                </a:prstGeom>
                <a:blipFill>
                  <a:blip r:embed="rId5"/>
                  <a:stretch>
                    <a:fillRect t="-10526" r="-4516" b="-2894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C01B1A52-516F-1687-C614-E896637F1BEA}"/>
              </a:ext>
            </a:extLst>
          </p:cNvPr>
          <p:cNvSpPr txBox="1"/>
          <p:nvPr/>
        </p:nvSpPr>
        <p:spPr>
          <a:xfrm>
            <a:off x="1439694" y="628088"/>
            <a:ext cx="64298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Сравнение различных формул для спектра излучения абсолютно черного тела</a:t>
            </a:r>
          </a:p>
        </p:txBody>
      </p:sp>
    </p:spTree>
    <p:extLst>
      <p:ext uri="{BB962C8B-B14F-4D97-AF65-F5344CB8AC3E}">
        <p14:creationId xmlns:p14="http://schemas.microsoft.com/office/powerpoint/2010/main" val="2029131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787400" y="165100"/>
            <a:ext cx="7772400" cy="596900"/>
          </a:xfrm>
        </p:spPr>
        <p:txBody>
          <a:bodyPr/>
          <a:lstStyle/>
          <a:p>
            <a:r>
              <a:rPr lang="ru-RU" sz="1800" b="1">
                <a:solidFill>
                  <a:srgbClr val="C00000"/>
                </a:solidFill>
              </a:rPr>
              <a:t>ПОГЛОЩАТЕЛЬНАЯ СПОСОБНОСТЬ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2133600" y="2159000"/>
            <a:ext cx="4876800" cy="838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 extrusionH="76200">
            <a:extrusionClr>
              <a:schemeClr val="accent1">
                <a:lumMod val="20000"/>
                <a:lumOff val="80000"/>
              </a:schemeClr>
            </a:extrusionClr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2895600" y="1028700"/>
            <a:ext cx="1143000" cy="1143000"/>
          </a:xfrm>
          <a:prstGeom prst="line">
            <a:avLst/>
          </a:prstGeom>
          <a:noFill/>
          <a:ln w="63500">
            <a:solidFill>
              <a:srgbClr val="FF3300"/>
            </a:solidFill>
            <a:round/>
            <a:headEnd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 flipV="1">
            <a:off x="4038600" y="1016000"/>
            <a:ext cx="1143000" cy="1143000"/>
          </a:xfrm>
          <a:prstGeom prst="line">
            <a:avLst/>
          </a:prstGeom>
          <a:noFill/>
          <a:ln w="63500">
            <a:solidFill>
              <a:srgbClr val="FF3300"/>
            </a:solidFill>
            <a:round/>
            <a:headEnd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5127" name="Group 15"/>
          <p:cNvGrpSpPr>
            <a:grpSpLocks/>
          </p:cNvGrpSpPr>
          <p:nvPr/>
        </p:nvGrpSpPr>
        <p:grpSpPr bwMode="auto">
          <a:xfrm>
            <a:off x="4038600" y="2159000"/>
            <a:ext cx="1828800" cy="762000"/>
            <a:chOff x="2544" y="1360"/>
            <a:chExt cx="1152" cy="480"/>
          </a:xfrm>
        </p:grpSpPr>
        <p:sp>
          <p:nvSpPr>
            <p:cNvPr id="5139" name="Line 7"/>
            <p:cNvSpPr>
              <a:spLocks noChangeShapeType="1"/>
            </p:cNvSpPr>
            <p:nvPr/>
          </p:nvSpPr>
          <p:spPr bwMode="auto">
            <a:xfrm>
              <a:off x="2544" y="1360"/>
              <a:ext cx="312" cy="48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40" name="Text Box 10"/>
            <p:cNvSpPr txBox="1">
              <a:spLocks noChangeArrowheads="1"/>
            </p:cNvSpPr>
            <p:nvPr/>
          </p:nvSpPr>
          <p:spPr bwMode="auto">
            <a:xfrm>
              <a:off x="2880" y="1504"/>
              <a:ext cx="816" cy="1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ru-RU" sz="2000" b="1" baseline="-25000">
                <a:solidFill>
                  <a:schemeClr val="bg1"/>
                </a:solidFill>
              </a:endParaRPr>
            </a:p>
          </p:txBody>
        </p:sp>
      </p:grpSp>
      <p:graphicFrame>
        <p:nvGraphicFramePr>
          <p:cNvPr id="5128" name="Object 16"/>
          <p:cNvGraphicFramePr>
            <a:graphicFrameLocks noChangeAspect="1"/>
          </p:cNvGraphicFramePr>
          <p:nvPr/>
        </p:nvGraphicFramePr>
        <p:xfrm>
          <a:off x="788988" y="3429000"/>
          <a:ext cx="2314575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8" name="Формула" r:id="rId3" imgW="1244600" imgH="241300" progId="Equation.3">
                  <p:embed/>
                </p:oleObj>
              </mc:Choice>
              <mc:Fallback>
                <p:oleObj name="Формула" r:id="rId3" imgW="12446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988" y="3429000"/>
                        <a:ext cx="2314575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9" name="Object 17"/>
          <p:cNvGraphicFramePr>
            <a:graphicFrameLocks noChangeAspect="1"/>
          </p:cNvGraphicFramePr>
          <p:nvPr/>
        </p:nvGraphicFramePr>
        <p:xfrm>
          <a:off x="3736975" y="3289300"/>
          <a:ext cx="2130425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9" name="Формула" r:id="rId5" imgW="1079500" imgH="469900" progId="Equation.3">
                  <p:embed/>
                </p:oleObj>
              </mc:Choice>
              <mc:Fallback>
                <p:oleObj name="Формула" r:id="rId5" imgW="1079500" imgH="469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6975" y="3289300"/>
                        <a:ext cx="2130425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0" name="Object 18"/>
          <p:cNvGraphicFramePr>
            <a:graphicFrameLocks noChangeAspect="1"/>
          </p:cNvGraphicFramePr>
          <p:nvPr/>
        </p:nvGraphicFramePr>
        <p:xfrm>
          <a:off x="1360488" y="4141788"/>
          <a:ext cx="1546225" cy="68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0" name="Формула" r:id="rId7" imgW="1028700" imgH="457200" progId="Equation.3">
                  <p:embed/>
                </p:oleObj>
              </mc:Choice>
              <mc:Fallback>
                <p:oleObj name="Формула" r:id="rId7" imgW="10287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0488" y="4141788"/>
                        <a:ext cx="1546225" cy="687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1" name="Text Box 19"/>
          <p:cNvSpPr txBox="1">
            <a:spLocks noChangeArrowheads="1"/>
          </p:cNvSpPr>
          <p:nvPr/>
        </p:nvSpPr>
        <p:spPr bwMode="auto">
          <a:xfrm>
            <a:off x="3196137" y="4248091"/>
            <a:ext cx="39709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ru-RU" sz="2000" dirty="0">
                <a:latin typeface="+mn-lt"/>
              </a:rPr>
              <a:t>-- </a:t>
            </a:r>
            <a:r>
              <a:rPr lang="ru-RU" sz="2000" dirty="0">
                <a:solidFill>
                  <a:srgbClr val="FF0000"/>
                </a:solidFill>
                <a:latin typeface="+mn-lt"/>
              </a:rPr>
              <a:t>поглощательная способность</a:t>
            </a:r>
          </a:p>
        </p:txBody>
      </p:sp>
      <p:graphicFrame>
        <p:nvGraphicFramePr>
          <p:cNvPr id="5132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9975220"/>
              </p:ext>
            </p:extLst>
          </p:nvPr>
        </p:nvGraphicFramePr>
        <p:xfrm>
          <a:off x="1650477" y="5596731"/>
          <a:ext cx="2746375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1" name="Формула" r:id="rId9" imgW="1422400" imgH="241300" progId="Equation.3">
                  <p:embed/>
                </p:oleObj>
              </mc:Choice>
              <mc:Fallback>
                <p:oleObj name="Формула" r:id="rId9" imgW="14224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0477" y="5596731"/>
                        <a:ext cx="2746375" cy="465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3" name="Text Box 23"/>
          <p:cNvSpPr txBox="1">
            <a:spLocks noChangeArrowheads="1"/>
          </p:cNvSpPr>
          <p:nvPr/>
        </p:nvSpPr>
        <p:spPr bwMode="auto">
          <a:xfrm>
            <a:off x="4802187" y="5604872"/>
            <a:ext cx="176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 dirty="0"/>
              <a:t>Серое тело</a:t>
            </a:r>
          </a:p>
        </p:txBody>
      </p:sp>
      <p:graphicFrame>
        <p:nvGraphicFramePr>
          <p:cNvPr id="5134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3784462"/>
              </p:ext>
            </p:extLst>
          </p:nvPr>
        </p:nvGraphicFramePr>
        <p:xfrm>
          <a:off x="1650477" y="6162676"/>
          <a:ext cx="736600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2" name="Формула" r:id="rId11" imgW="342603" imgH="177646" progId="Equation.3">
                  <p:embed/>
                </p:oleObj>
              </mc:Choice>
              <mc:Fallback>
                <p:oleObj name="Формула" r:id="rId11" imgW="342603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0477" y="6162676"/>
                        <a:ext cx="736600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5" name="Text Box 27"/>
          <p:cNvSpPr txBox="1">
            <a:spLocks noChangeArrowheads="1"/>
          </p:cNvSpPr>
          <p:nvPr/>
        </p:nvSpPr>
        <p:spPr bwMode="auto">
          <a:xfrm>
            <a:off x="4802187" y="6170554"/>
            <a:ext cx="3489325" cy="396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 dirty="0"/>
              <a:t>Абсолютно черное тело</a:t>
            </a:r>
          </a:p>
        </p:txBody>
      </p:sp>
      <p:graphicFrame>
        <p:nvGraphicFramePr>
          <p:cNvPr id="5136" name="Объект 1"/>
          <p:cNvGraphicFramePr>
            <a:graphicFrameLocks noChangeAspect="1"/>
          </p:cNvGraphicFramePr>
          <p:nvPr/>
        </p:nvGraphicFramePr>
        <p:xfrm>
          <a:off x="1936750" y="908050"/>
          <a:ext cx="81756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3" name="Формула" r:id="rId13" imgW="431613" imgH="228501" progId="Equation.3">
                  <p:embed/>
                </p:oleObj>
              </mc:Choice>
              <mc:Fallback>
                <p:oleObj name="Формула" r:id="rId13" imgW="431613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6750" y="908050"/>
                        <a:ext cx="817563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7" name="Объект 2"/>
          <p:cNvGraphicFramePr>
            <a:graphicFrameLocks noChangeAspect="1"/>
          </p:cNvGraphicFramePr>
          <p:nvPr/>
        </p:nvGraphicFramePr>
        <p:xfrm>
          <a:off x="5219700" y="966788"/>
          <a:ext cx="81756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4" name="Формула" r:id="rId15" imgW="431613" imgH="241195" progId="Equation.3">
                  <p:embed/>
                </p:oleObj>
              </mc:Choice>
              <mc:Fallback>
                <p:oleObj name="Формула" r:id="rId15" imgW="431613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966788"/>
                        <a:ext cx="817563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8" name="Объект 3"/>
          <p:cNvGraphicFramePr>
            <a:graphicFrameLocks noChangeAspect="1"/>
          </p:cNvGraphicFramePr>
          <p:nvPr/>
        </p:nvGraphicFramePr>
        <p:xfrm>
          <a:off x="4762500" y="2322513"/>
          <a:ext cx="912813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5" name="Формула" r:id="rId17" imgW="482391" imgH="228501" progId="Equation.3">
                  <p:embed/>
                </p:oleObj>
              </mc:Choice>
              <mc:Fallback>
                <p:oleObj name="Формула" r:id="rId17" imgW="482391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0" y="2322513"/>
                        <a:ext cx="912813" cy="433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54FBACEB-882C-C695-0D90-9EDB3CAF2DE7}"/>
              </a:ext>
            </a:extLst>
          </p:cNvPr>
          <p:cNvSpPr txBox="1"/>
          <p:nvPr/>
        </p:nvSpPr>
        <p:spPr>
          <a:xfrm>
            <a:off x="628524" y="5068943"/>
            <a:ext cx="2278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Частные случаи</a:t>
            </a:r>
          </a:p>
        </p:txBody>
      </p:sp>
    </p:spTree>
    <p:extLst>
      <p:ext uri="{BB962C8B-B14F-4D97-AF65-F5344CB8AC3E}">
        <p14:creationId xmlns:p14="http://schemas.microsoft.com/office/powerpoint/2010/main" val="632590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1028"/>
          <p:cNvSpPr txBox="1">
            <a:spLocks noChangeArrowheads="1"/>
          </p:cNvSpPr>
          <p:nvPr/>
        </p:nvSpPr>
        <p:spPr bwMode="auto">
          <a:xfrm>
            <a:off x="669925" y="1870075"/>
            <a:ext cx="42608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>
                <a:latin typeface="Times New Roman" pitchFamily="18" charset="0"/>
              </a:rPr>
              <a:t>Спектральные характеристики:</a:t>
            </a:r>
          </a:p>
        </p:txBody>
      </p:sp>
      <p:grpSp>
        <p:nvGrpSpPr>
          <p:cNvPr id="2" name="Group 1031"/>
          <p:cNvGrpSpPr>
            <a:grpSpLocks/>
          </p:cNvGrpSpPr>
          <p:nvPr/>
        </p:nvGrpSpPr>
        <p:grpSpPr bwMode="auto">
          <a:xfrm>
            <a:off x="620713" y="2492376"/>
            <a:ext cx="7862887" cy="1004888"/>
            <a:chOff x="391" y="1570"/>
            <a:chExt cx="4953" cy="633"/>
          </a:xfrm>
        </p:grpSpPr>
        <p:graphicFrame>
          <p:nvGraphicFramePr>
            <p:cNvPr id="6150" name="Object 1025"/>
            <p:cNvGraphicFramePr>
              <a:graphicFrameLocks noChangeAspect="1"/>
            </p:cNvGraphicFramePr>
            <p:nvPr/>
          </p:nvGraphicFramePr>
          <p:xfrm>
            <a:off x="391" y="1570"/>
            <a:ext cx="1242" cy="5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790" name="Формула" r:id="rId3" imgW="926698" imgH="406224" progId="Equation.3">
                    <p:embed/>
                  </p:oleObj>
                </mc:Choice>
                <mc:Fallback>
                  <p:oleObj name="Формула" r:id="rId3" imgW="926698" imgH="40622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1" y="1570"/>
                          <a:ext cx="1242" cy="54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51" name="Text Box 1030"/>
            <p:cNvSpPr txBox="1">
              <a:spLocks noChangeArrowheads="1"/>
            </p:cNvSpPr>
            <p:nvPr/>
          </p:nvSpPr>
          <p:spPr bwMode="auto">
            <a:xfrm>
              <a:off x="1648" y="1680"/>
              <a:ext cx="3696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ru-RU" sz="2400" dirty="0">
                  <a:latin typeface="Times New Roman" pitchFamily="18" charset="0"/>
                </a:rPr>
                <a:t>- </a:t>
              </a:r>
              <a:r>
                <a:rPr lang="ru-RU" sz="2400" dirty="0">
                  <a:solidFill>
                    <a:srgbClr val="FF0000"/>
                  </a:solidFill>
                  <a:latin typeface="Times New Roman" pitchFamily="18" charset="0"/>
                </a:rPr>
                <a:t>спектральный коэффициент поглощения </a:t>
              </a:r>
              <a:r>
                <a:rPr lang="ru-RU" sz="2400" dirty="0">
                  <a:latin typeface="Times New Roman" pitchFamily="18" charset="0"/>
                </a:rPr>
                <a:t>(поглощательная способность)</a:t>
              </a:r>
            </a:p>
          </p:txBody>
        </p:sp>
      </p:grp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2616200" y="4973638"/>
            <a:ext cx="5570538" cy="156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Тело, способное поглощать полностью при любой температуре все падающее на него излучение любой частоты, называется абсолютно черным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graphicFrame>
        <p:nvGraphicFramePr>
          <p:cNvPr id="6149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098893"/>
              </p:ext>
            </p:extLst>
          </p:nvPr>
        </p:nvGraphicFramePr>
        <p:xfrm>
          <a:off x="669925" y="4973638"/>
          <a:ext cx="1209675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1" name="Equation" r:id="rId5" imgW="507780" imgH="253890" progId="Equation.DSMT4">
                  <p:embed/>
                </p:oleObj>
              </mc:Choice>
              <mc:Fallback>
                <p:oleObj name="Equation" r:id="rId5" imgW="507780" imgH="25389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" y="4973638"/>
                        <a:ext cx="1209675" cy="604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2437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build="p" autoUpdateAnimBg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1547813" y="836613"/>
          <a:ext cx="1470025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33" name="Формула" r:id="rId3" imgW="876300" imgH="419100" progId="Equation.3">
                  <p:embed/>
                </p:oleObj>
              </mc:Choice>
              <mc:Fallback>
                <p:oleObj name="Формула" r:id="rId3" imgW="8763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836613"/>
                        <a:ext cx="1470025" cy="703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352800" y="990600"/>
            <a:ext cx="4191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ru-RU" sz="2400" dirty="0">
                <a:latin typeface="Times New Roman" pitchFamily="18" charset="0"/>
              </a:rPr>
              <a:t>- спектральный коэффициент отражения.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573213" y="2257426"/>
            <a:ext cx="6008687" cy="941388"/>
            <a:chOff x="991" y="1422"/>
            <a:chExt cx="3785" cy="593"/>
          </a:xfrm>
        </p:grpSpPr>
        <p:graphicFrame>
          <p:nvGraphicFramePr>
            <p:cNvPr id="7174" name="Object 4"/>
            <p:cNvGraphicFramePr>
              <a:graphicFrameLocks noChangeAspect="1"/>
            </p:cNvGraphicFramePr>
            <p:nvPr/>
          </p:nvGraphicFramePr>
          <p:xfrm>
            <a:off x="991" y="1422"/>
            <a:ext cx="982" cy="5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834" name="Формула" r:id="rId5" imgW="901309" imgH="469696" progId="Equation.3">
                    <p:embed/>
                  </p:oleObj>
                </mc:Choice>
                <mc:Fallback>
                  <p:oleObj name="Формула" r:id="rId5" imgW="901309" imgH="469696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91" y="1422"/>
                          <a:ext cx="982" cy="5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75" name="Text Box 5"/>
            <p:cNvSpPr txBox="1">
              <a:spLocks noChangeArrowheads="1"/>
            </p:cNvSpPr>
            <p:nvPr/>
          </p:nvSpPr>
          <p:spPr bwMode="auto">
            <a:xfrm>
              <a:off x="2136" y="1492"/>
              <a:ext cx="2640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ru-RU" sz="2400" dirty="0">
                  <a:latin typeface="Times New Roman" pitchFamily="18" charset="0"/>
                </a:rPr>
                <a:t>- спектральный коэффициент пропускания.</a:t>
              </a:r>
            </a:p>
          </p:txBody>
        </p:sp>
      </p:grpSp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2916238" y="4076700"/>
          <a:ext cx="2901950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35" name="Формула" r:id="rId7" imgW="1308100" imgH="241300" progId="Equation.3">
                  <p:embed/>
                </p:oleObj>
              </mc:Choice>
              <mc:Fallback>
                <p:oleObj name="Формула" r:id="rId7" imgW="13081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4076700"/>
                        <a:ext cx="2901950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6346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620713"/>
            <a:ext cx="7772400" cy="327025"/>
          </a:xfrm>
        </p:spPr>
        <p:txBody>
          <a:bodyPr lIns="18000" tIns="10800" rIns="18000" bIns="10800">
            <a:spAutoFit/>
          </a:bodyPr>
          <a:lstStyle/>
          <a:p>
            <a:pPr eaLnBrk="1" hangingPunct="1"/>
            <a:r>
              <a:rPr lang="ru-RU" sz="2000" b="1">
                <a:solidFill>
                  <a:srgbClr val="C00000"/>
                </a:solidFill>
              </a:rPr>
              <a:t>МОДЕЛЬ АБСОЛЮТНО ЧЕРНОГО ТЕЛА</a:t>
            </a:r>
          </a:p>
        </p:txBody>
      </p:sp>
      <p:sp>
        <p:nvSpPr>
          <p:cNvPr id="5123" name="Oval 3"/>
          <p:cNvSpPr>
            <a:spLocks noChangeArrowheads="1"/>
          </p:cNvSpPr>
          <p:nvPr/>
        </p:nvSpPr>
        <p:spPr bwMode="auto">
          <a:xfrm>
            <a:off x="2743200" y="2057400"/>
            <a:ext cx="2438400" cy="24384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5029200" y="3124200"/>
            <a:ext cx="3810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 flipH="1">
            <a:off x="3200400" y="2743200"/>
            <a:ext cx="3124200" cy="14478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 flipV="1">
            <a:off x="3200400" y="2076450"/>
            <a:ext cx="747713" cy="211455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>
            <a:off x="3967163" y="2100263"/>
            <a:ext cx="1119187" cy="150495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 flipH="1">
            <a:off x="2938463" y="3633788"/>
            <a:ext cx="2143125" cy="200025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 flipV="1">
            <a:off x="2928938" y="2295525"/>
            <a:ext cx="1719262" cy="1533525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 flipH="1">
            <a:off x="4467225" y="2324100"/>
            <a:ext cx="195263" cy="2028825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 flipH="1" flipV="1">
            <a:off x="3267075" y="2324100"/>
            <a:ext cx="1185863" cy="2033588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3286125" y="2309813"/>
            <a:ext cx="3024188" cy="1366837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5529263" y="2319338"/>
            <a:ext cx="885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W</a:t>
            </a:r>
            <a:r>
              <a:rPr lang="ru-RU" sz="2000" b="1" baseline="-25000">
                <a:latin typeface="Times New Roman" pitchFamily="18" charset="0"/>
              </a:rPr>
              <a:t>пад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5557838" y="3724275"/>
            <a:ext cx="958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W</a:t>
            </a:r>
            <a:r>
              <a:rPr lang="ru-RU" sz="2000" b="1" baseline="-25000">
                <a:latin typeface="Times New Roman" pitchFamily="18" charset="0"/>
              </a:rPr>
              <a:t>отр</a:t>
            </a:r>
          </a:p>
        </p:txBody>
      </p:sp>
    </p:spTree>
    <p:extLst>
      <p:ext uri="{BB962C8B-B14F-4D97-AF65-F5344CB8AC3E}">
        <p14:creationId xmlns:p14="http://schemas.microsoft.com/office/powerpoint/2010/main" val="1051030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2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2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2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animBg="1"/>
      <p:bldP spid="5125" grpId="0" animBg="1"/>
      <p:bldP spid="5126" grpId="0" animBg="1"/>
      <p:bldP spid="5127" grpId="0" animBg="1"/>
      <p:bldP spid="5128" grpId="0" animBg="1"/>
      <p:bldP spid="5129" grpId="0" animBg="1"/>
      <p:bldP spid="5130" grpId="0" animBg="1"/>
      <p:bldP spid="5131" grpId="0" animBg="1"/>
      <p:bldP spid="5132" grpId="0" animBg="1"/>
      <p:bldP spid="5133" grpId="0" autoUpdateAnimBg="0"/>
      <p:bldP spid="513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9"/>
          <p:cNvSpPr>
            <a:spLocks noChangeArrowheads="1"/>
          </p:cNvSpPr>
          <p:nvPr/>
        </p:nvSpPr>
        <p:spPr bwMode="auto">
          <a:xfrm>
            <a:off x="6578600" y="5791200"/>
            <a:ext cx="1460500" cy="914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98500" y="0"/>
            <a:ext cx="7772400" cy="619125"/>
          </a:xfrm>
        </p:spPr>
        <p:txBody>
          <a:bodyPr/>
          <a:lstStyle/>
          <a:p>
            <a:pPr eaLnBrk="1" hangingPunct="1"/>
            <a:r>
              <a:rPr lang="ru-RU" sz="2000" b="1" dirty="0">
                <a:solidFill>
                  <a:srgbClr val="FF0000"/>
                </a:solidFill>
              </a:rPr>
              <a:t>ЗАКОН КИРХГОФА (1859)</a:t>
            </a:r>
          </a:p>
        </p:txBody>
      </p:sp>
      <p:sp>
        <p:nvSpPr>
          <p:cNvPr id="7172" name="AutoShape 3"/>
          <p:cNvSpPr>
            <a:spLocks noChangeArrowheads="1"/>
          </p:cNvSpPr>
          <p:nvPr/>
        </p:nvSpPr>
        <p:spPr bwMode="auto">
          <a:xfrm>
            <a:off x="558800" y="1143000"/>
            <a:ext cx="4457700" cy="3263900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173" name="Rectangle 6"/>
          <p:cNvSpPr>
            <a:spLocks noChangeArrowheads="1"/>
          </p:cNvSpPr>
          <p:nvPr/>
        </p:nvSpPr>
        <p:spPr bwMode="auto">
          <a:xfrm>
            <a:off x="2628900" y="1244600"/>
            <a:ext cx="127000" cy="3073400"/>
          </a:xfrm>
          <a:prstGeom prst="rect">
            <a:avLst/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174" name="AutoShape 7"/>
          <p:cNvSpPr>
            <a:spLocks noChangeArrowheads="1"/>
          </p:cNvSpPr>
          <p:nvPr/>
        </p:nvSpPr>
        <p:spPr bwMode="auto">
          <a:xfrm>
            <a:off x="4914900" y="736600"/>
            <a:ext cx="2222500" cy="698500"/>
          </a:xfrm>
          <a:prstGeom prst="wedgeRectCallout">
            <a:avLst>
              <a:gd name="adj1" fmla="val -82056"/>
              <a:gd name="adj2" fmla="val 138922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ru-RU" b="1" dirty="0"/>
              <a:t>Абсолютно</a:t>
            </a:r>
          </a:p>
          <a:p>
            <a:r>
              <a:rPr lang="ru-RU" b="1" dirty="0"/>
              <a:t>черное тело</a:t>
            </a:r>
          </a:p>
        </p:txBody>
      </p:sp>
      <p:grpSp>
        <p:nvGrpSpPr>
          <p:cNvPr id="7175" name="Group 10"/>
          <p:cNvGrpSpPr>
            <a:grpSpLocks/>
          </p:cNvGrpSpPr>
          <p:nvPr/>
        </p:nvGrpSpPr>
        <p:grpSpPr bwMode="auto">
          <a:xfrm>
            <a:off x="1625600" y="2501900"/>
            <a:ext cx="1587500" cy="723900"/>
            <a:chOff x="2144" y="1888"/>
            <a:chExt cx="1232" cy="456"/>
          </a:xfrm>
        </p:grpSpPr>
        <p:sp>
          <p:nvSpPr>
            <p:cNvPr id="7196" name="AutoShape 8"/>
            <p:cNvSpPr>
              <a:spLocks noChangeArrowheads="1"/>
            </p:cNvSpPr>
            <p:nvPr/>
          </p:nvSpPr>
          <p:spPr bwMode="auto">
            <a:xfrm>
              <a:off x="2144" y="1888"/>
              <a:ext cx="1232" cy="456"/>
            </a:xfrm>
            <a:prstGeom prst="rightArrow">
              <a:avLst>
                <a:gd name="adj1" fmla="val 50000"/>
                <a:gd name="adj2" fmla="val 67544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7" name="Text Box 9"/>
            <p:cNvSpPr txBox="1">
              <a:spLocks noChangeArrowheads="1"/>
            </p:cNvSpPr>
            <p:nvPr/>
          </p:nvSpPr>
          <p:spPr bwMode="auto">
            <a:xfrm>
              <a:off x="2320" y="1992"/>
              <a:ext cx="7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1800" b="1"/>
                <a:t>Физл</a:t>
              </a:r>
            </a:p>
          </p:txBody>
        </p:sp>
      </p:grpSp>
      <p:grpSp>
        <p:nvGrpSpPr>
          <p:cNvPr id="7176" name="Group 30"/>
          <p:cNvGrpSpPr>
            <a:grpSpLocks/>
          </p:cNvGrpSpPr>
          <p:nvPr/>
        </p:nvGrpSpPr>
        <p:grpSpPr bwMode="auto">
          <a:xfrm>
            <a:off x="1612900" y="1778000"/>
            <a:ext cx="1930400" cy="736600"/>
            <a:chOff x="1016" y="1120"/>
            <a:chExt cx="1216" cy="464"/>
          </a:xfrm>
        </p:grpSpPr>
        <p:sp>
          <p:nvSpPr>
            <p:cNvPr id="7194" name="AutoShape 11"/>
            <p:cNvSpPr>
              <a:spLocks noChangeArrowheads="1"/>
            </p:cNvSpPr>
            <p:nvPr/>
          </p:nvSpPr>
          <p:spPr bwMode="auto">
            <a:xfrm>
              <a:off x="1016" y="1120"/>
              <a:ext cx="1216" cy="464"/>
            </a:xfrm>
            <a:prstGeom prst="leftArrow">
              <a:avLst>
                <a:gd name="adj1" fmla="val 50000"/>
                <a:gd name="adj2" fmla="val 65517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5" name="Text Box 12"/>
            <p:cNvSpPr txBox="1">
              <a:spLocks noChangeArrowheads="1"/>
            </p:cNvSpPr>
            <p:nvPr/>
          </p:nvSpPr>
          <p:spPr bwMode="auto">
            <a:xfrm>
              <a:off x="1312" y="1232"/>
              <a:ext cx="7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1800" b="1"/>
                <a:t>Фпад</a:t>
              </a:r>
            </a:p>
          </p:txBody>
        </p:sp>
      </p:grpSp>
      <p:grpSp>
        <p:nvGrpSpPr>
          <p:cNvPr id="7177" name="Group 17"/>
          <p:cNvGrpSpPr>
            <a:grpSpLocks/>
          </p:cNvGrpSpPr>
          <p:nvPr/>
        </p:nvGrpSpPr>
        <p:grpSpPr bwMode="auto">
          <a:xfrm>
            <a:off x="3276600" y="1536700"/>
            <a:ext cx="1003300" cy="2578100"/>
            <a:chOff x="2064" y="968"/>
            <a:chExt cx="632" cy="1624"/>
          </a:xfrm>
        </p:grpSpPr>
        <p:sp>
          <p:nvSpPr>
            <p:cNvPr id="7192" name="Rectangle 5"/>
            <p:cNvSpPr>
              <a:spLocks noChangeArrowheads="1"/>
            </p:cNvSpPr>
            <p:nvPr/>
          </p:nvSpPr>
          <p:spPr bwMode="auto">
            <a:xfrm>
              <a:off x="2536" y="968"/>
              <a:ext cx="160" cy="160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3" name="Text Box 13"/>
            <p:cNvSpPr txBox="1">
              <a:spLocks noChangeArrowheads="1"/>
            </p:cNvSpPr>
            <p:nvPr/>
          </p:nvSpPr>
          <p:spPr bwMode="auto">
            <a:xfrm>
              <a:off x="2064" y="2304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 i="1"/>
                <a:t>T</a:t>
              </a:r>
              <a:endParaRPr lang="ru-RU" b="1" i="1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178" name="AutoShape 14"/>
              <p:cNvSpPr>
                <a:spLocks noChangeArrowheads="1"/>
              </p:cNvSpPr>
              <p:nvPr/>
            </p:nvSpPr>
            <p:spPr bwMode="auto">
              <a:xfrm flipV="1">
                <a:off x="361950" y="4800599"/>
                <a:ext cx="2146300" cy="836629"/>
              </a:xfrm>
              <a:prstGeom prst="wedgeRectCallout">
                <a:avLst>
                  <a:gd name="adj1" fmla="val 58653"/>
                  <a:gd name="adj2" fmla="val 151449"/>
                </a:avLst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anchor="ctr"/>
              <a:lstStyle/>
              <a:p>
                <a:r>
                  <a:rPr lang="ru-RU" dirty="0"/>
                  <a:t>Светофильтр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7178" name="AutoShap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 flipV="1">
                <a:off x="361950" y="4800599"/>
                <a:ext cx="2146300" cy="836629"/>
              </a:xfrm>
              <a:prstGeom prst="wedgeRectCallout">
                <a:avLst>
                  <a:gd name="adj1" fmla="val 58653"/>
                  <a:gd name="adj2" fmla="val 151449"/>
                </a:avLst>
              </a:prstGeom>
              <a:blipFill>
                <a:blip r:embed="rId3"/>
                <a:stretch>
                  <a:fillRect/>
                </a:stretch>
              </a:blip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179" name="Group 18"/>
          <p:cNvGrpSpPr>
            <a:grpSpLocks/>
          </p:cNvGrpSpPr>
          <p:nvPr/>
        </p:nvGrpSpPr>
        <p:grpSpPr bwMode="auto">
          <a:xfrm>
            <a:off x="1346200" y="1574800"/>
            <a:ext cx="749300" cy="2552700"/>
            <a:chOff x="848" y="992"/>
            <a:chExt cx="472" cy="1608"/>
          </a:xfrm>
        </p:grpSpPr>
        <p:sp>
          <p:nvSpPr>
            <p:cNvPr id="7190" name="Rectangle 4"/>
            <p:cNvSpPr>
              <a:spLocks noChangeArrowheads="1"/>
            </p:cNvSpPr>
            <p:nvPr/>
          </p:nvSpPr>
          <p:spPr bwMode="auto">
            <a:xfrm>
              <a:off x="848" y="992"/>
              <a:ext cx="160" cy="1608"/>
            </a:xfrm>
            <a:prstGeom prst="rect">
              <a:avLst/>
            </a:prstGeom>
            <a:solidFill>
              <a:srgbClr val="D300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1" name="Text Box 15"/>
            <p:cNvSpPr txBox="1">
              <a:spLocks noChangeArrowheads="1"/>
            </p:cNvSpPr>
            <p:nvPr/>
          </p:nvSpPr>
          <p:spPr bwMode="auto">
            <a:xfrm>
              <a:off x="1024" y="2304"/>
              <a:ext cx="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b="1" i="1"/>
                <a:t>T</a:t>
              </a:r>
              <a:endParaRPr lang="ru-RU" b="1" i="1"/>
            </a:p>
          </p:txBody>
        </p:sp>
      </p:grpSp>
      <p:graphicFrame>
        <p:nvGraphicFramePr>
          <p:cNvPr id="7180" name="Object 19"/>
          <p:cNvGraphicFramePr>
            <a:graphicFrameLocks noChangeAspect="1"/>
          </p:cNvGraphicFramePr>
          <p:nvPr/>
        </p:nvGraphicFramePr>
        <p:xfrm>
          <a:off x="5695950" y="2171700"/>
          <a:ext cx="22225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83" name="Формула" r:id="rId4" imgW="2222500" imgH="736600" progId="Equation.3">
                  <p:embed/>
                </p:oleObj>
              </mc:Choice>
              <mc:Fallback>
                <p:oleObj name="Формула" r:id="rId4" imgW="2222500" imgH="736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5950" y="2171700"/>
                        <a:ext cx="22225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1" name="Object 20"/>
          <p:cNvGraphicFramePr>
            <a:graphicFrameLocks noChangeAspect="1"/>
          </p:cNvGraphicFramePr>
          <p:nvPr/>
        </p:nvGraphicFramePr>
        <p:xfrm>
          <a:off x="3136900" y="4483100"/>
          <a:ext cx="1651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84" name="Формула" r:id="rId6" imgW="1651000" imgH="406400" progId="Equation.3">
                  <p:embed/>
                </p:oleObj>
              </mc:Choice>
              <mc:Fallback>
                <p:oleObj name="Формула" r:id="rId6" imgW="1651000" imgH="40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6900" y="4483100"/>
                        <a:ext cx="16510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2" name="Object 21"/>
          <p:cNvGraphicFramePr>
            <a:graphicFrameLocks noChangeAspect="1"/>
          </p:cNvGraphicFramePr>
          <p:nvPr/>
        </p:nvGraphicFramePr>
        <p:xfrm>
          <a:off x="3168650" y="4927600"/>
          <a:ext cx="21463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85" name="Формула" r:id="rId8" imgW="2145369" imgH="355446" progId="Equation.3">
                  <p:embed/>
                </p:oleObj>
              </mc:Choice>
              <mc:Fallback>
                <p:oleObj name="Формула" r:id="rId8" imgW="2145369" imgH="3554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8650" y="4927600"/>
                        <a:ext cx="21463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3" name="Object 22"/>
          <p:cNvGraphicFramePr>
            <a:graphicFrameLocks noChangeAspect="1"/>
          </p:cNvGraphicFramePr>
          <p:nvPr/>
        </p:nvGraphicFramePr>
        <p:xfrm>
          <a:off x="5492750" y="4876800"/>
          <a:ext cx="13589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86" name="Формула" r:id="rId10" imgW="1358310" imgH="406224" progId="Equation.3">
                  <p:embed/>
                </p:oleObj>
              </mc:Choice>
              <mc:Fallback>
                <p:oleObj name="Формула" r:id="rId10" imgW="1358310" imgH="4062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0" y="4876800"/>
                        <a:ext cx="13589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4" name="Object 23"/>
          <p:cNvGraphicFramePr>
            <a:graphicFrameLocks noChangeAspect="1"/>
          </p:cNvGraphicFramePr>
          <p:nvPr/>
        </p:nvGraphicFramePr>
        <p:xfrm>
          <a:off x="3149600" y="5340350"/>
          <a:ext cx="16510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87" name="Формула" r:id="rId12" imgW="1651000" imgH="419100" progId="Equation.3">
                  <p:embed/>
                </p:oleObj>
              </mc:Choice>
              <mc:Fallback>
                <p:oleObj name="Формула" r:id="rId12" imgW="16510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9600" y="5340350"/>
                        <a:ext cx="16510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5" name="Object 24"/>
          <p:cNvGraphicFramePr>
            <a:graphicFrameLocks noChangeAspect="1"/>
          </p:cNvGraphicFramePr>
          <p:nvPr/>
        </p:nvGraphicFramePr>
        <p:xfrm>
          <a:off x="3155950" y="5803900"/>
          <a:ext cx="17145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88" name="Формула" r:id="rId14" imgW="1714500" imgH="330200" progId="Equation.3">
                  <p:embed/>
                </p:oleObj>
              </mc:Choice>
              <mc:Fallback>
                <p:oleObj name="Формула" r:id="rId14" imgW="1714500" imgH="330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5950" y="5803900"/>
                        <a:ext cx="17145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6" name="Object 25"/>
          <p:cNvGraphicFramePr>
            <a:graphicFrameLocks noChangeAspect="1"/>
          </p:cNvGraphicFramePr>
          <p:nvPr/>
        </p:nvGraphicFramePr>
        <p:xfrm>
          <a:off x="3981450" y="6210300"/>
          <a:ext cx="13589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89" name="Формула" r:id="rId16" imgW="1358310" imgH="406224" progId="Equation.3">
                  <p:embed/>
                </p:oleObj>
              </mc:Choice>
              <mc:Fallback>
                <p:oleObj name="Формула" r:id="rId16" imgW="1358310" imgH="4062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1450" y="6210300"/>
                        <a:ext cx="13589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7" name="Object 26"/>
          <p:cNvGraphicFramePr>
            <a:graphicFrameLocks noChangeAspect="1"/>
          </p:cNvGraphicFramePr>
          <p:nvPr/>
        </p:nvGraphicFramePr>
        <p:xfrm>
          <a:off x="3124200" y="6191250"/>
          <a:ext cx="7112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90" name="Формула" r:id="rId18" imgW="710891" imgH="418918" progId="Equation.3">
                  <p:embed/>
                </p:oleObj>
              </mc:Choice>
              <mc:Fallback>
                <p:oleObj name="Формула" r:id="rId18" imgW="710891" imgH="4189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6191250"/>
                        <a:ext cx="7112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8" name="AutoShape 27"/>
          <p:cNvSpPr>
            <a:spLocks noChangeArrowheads="1"/>
          </p:cNvSpPr>
          <p:nvPr/>
        </p:nvSpPr>
        <p:spPr bwMode="auto">
          <a:xfrm>
            <a:off x="5511800" y="6311900"/>
            <a:ext cx="876300" cy="215900"/>
          </a:xfrm>
          <a:prstGeom prst="rightArrow">
            <a:avLst>
              <a:gd name="adj1" fmla="val 50000"/>
              <a:gd name="adj2" fmla="val 101471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7189" name="Object 28"/>
          <p:cNvGraphicFramePr>
            <a:graphicFrameLocks noChangeAspect="1"/>
          </p:cNvGraphicFramePr>
          <p:nvPr/>
        </p:nvGraphicFramePr>
        <p:xfrm>
          <a:off x="6743700" y="5930900"/>
          <a:ext cx="11684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91" name="Формула" r:id="rId20" imgW="1168400" imgH="736600" progId="Equation.3">
                  <p:embed/>
                </p:oleObj>
              </mc:Choice>
              <mc:Fallback>
                <p:oleObj name="Формула" r:id="rId20" imgW="1168400" imgH="736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3700" y="5930900"/>
                        <a:ext cx="11684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1665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>
          <a:xfrm>
            <a:off x="538163" y="0"/>
            <a:ext cx="8404225" cy="606425"/>
          </a:xfrm>
        </p:spPr>
        <p:txBody>
          <a:bodyPr/>
          <a:lstStyle/>
          <a:p>
            <a:pPr eaLnBrk="1" hangingPunct="1"/>
            <a:r>
              <a:rPr lang="ru-RU" sz="2000" b="1" dirty="0">
                <a:solidFill>
                  <a:srgbClr val="C00000"/>
                </a:solidFill>
              </a:rPr>
              <a:t>Связь равновесной плотности энергии с энергетической светимостью</a:t>
            </a:r>
            <a:r>
              <a:rPr lang="ru-RU" dirty="0">
                <a:solidFill>
                  <a:srgbClr val="C00000"/>
                </a:solidFill>
              </a:rPr>
              <a:t> </a:t>
            </a:r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954088" y="820738"/>
            <a:ext cx="2957512" cy="2541587"/>
            <a:chOff x="1042" y="1076"/>
            <a:chExt cx="1863" cy="1601"/>
          </a:xfrm>
        </p:grpSpPr>
        <p:sp>
          <p:nvSpPr>
            <p:cNvPr id="9284" name="Rectangle 1"/>
            <p:cNvSpPr>
              <a:spLocks noChangeArrowheads="1"/>
            </p:cNvSpPr>
            <p:nvPr/>
          </p:nvSpPr>
          <p:spPr bwMode="auto">
            <a:xfrm>
              <a:off x="1042" y="1076"/>
              <a:ext cx="1863" cy="1601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85" name="Oval 0"/>
            <p:cNvSpPr>
              <a:spLocks noChangeArrowheads="1"/>
            </p:cNvSpPr>
            <p:nvPr/>
          </p:nvSpPr>
          <p:spPr bwMode="auto">
            <a:xfrm>
              <a:off x="1383" y="1253"/>
              <a:ext cx="1225" cy="122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9220" name="Oval 13"/>
          <p:cNvSpPr>
            <a:spLocks noChangeArrowheads="1"/>
          </p:cNvSpPr>
          <p:nvPr/>
        </p:nvSpPr>
        <p:spPr bwMode="auto">
          <a:xfrm>
            <a:off x="1497013" y="1101725"/>
            <a:ext cx="1949450" cy="1938338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9221" name="Group 18"/>
          <p:cNvGrpSpPr>
            <a:grpSpLocks/>
          </p:cNvGrpSpPr>
          <p:nvPr/>
        </p:nvGrpSpPr>
        <p:grpSpPr bwMode="auto">
          <a:xfrm>
            <a:off x="1517650" y="1079500"/>
            <a:ext cx="1912938" cy="1974850"/>
            <a:chOff x="956" y="976"/>
            <a:chExt cx="1205" cy="1244"/>
          </a:xfrm>
        </p:grpSpPr>
        <p:sp>
          <p:nvSpPr>
            <p:cNvPr id="9276" name="Line 4"/>
            <p:cNvSpPr>
              <a:spLocks noChangeShapeType="1"/>
            </p:cNvSpPr>
            <p:nvPr/>
          </p:nvSpPr>
          <p:spPr bwMode="auto">
            <a:xfrm>
              <a:off x="956" y="1609"/>
              <a:ext cx="203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77" name="Line 5"/>
            <p:cNvSpPr>
              <a:spLocks noChangeShapeType="1"/>
            </p:cNvSpPr>
            <p:nvPr/>
          </p:nvSpPr>
          <p:spPr bwMode="auto">
            <a:xfrm rot="-5400000">
              <a:off x="1466" y="2119"/>
              <a:ext cx="203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78" name="Line 6"/>
            <p:cNvSpPr>
              <a:spLocks noChangeShapeType="1"/>
            </p:cNvSpPr>
            <p:nvPr/>
          </p:nvSpPr>
          <p:spPr bwMode="auto">
            <a:xfrm flipH="1">
              <a:off x="1958" y="1594"/>
              <a:ext cx="203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79" name="Line 7"/>
            <p:cNvSpPr>
              <a:spLocks noChangeShapeType="1"/>
            </p:cNvSpPr>
            <p:nvPr/>
          </p:nvSpPr>
          <p:spPr bwMode="auto">
            <a:xfrm rot="5400000">
              <a:off x="1441" y="1078"/>
              <a:ext cx="203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80" name="Line 8"/>
            <p:cNvSpPr>
              <a:spLocks noChangeShapeType="1"/>
            </p:cNvSpPr>
            <p:nvPr/>
          </p:nvSpPr>
          <p:spPr bwMode="auto">
            <a:xfrm rot="2700000">
              <a:off x="1052" y="1299"/>
              <a:ext cx="203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81" name="Line 9"/>
            <p:cNvSpPr>
              <a:spLocks noChangeShapeType="1"/>
            </p:cNvSpPr>
            <p:nvPr/>
          </p:nvSpPr>
          <p:spPr bwMode="auto">
            <a:xfrm rot="18900000" flipH="1">
              <a:off x="1824" y="1239"/>
              <a:ext cx="203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82" name="Line 10"/>
            <p:cNvSpPr>
              <a:spLocks noChangeShapeType="1"/>
            </p:cNvSpPr>
            <p:nvPr/>
          </p:nvSpPr>
          <p:spPr bwMode="auto">
            <a:xfrm rot="-2700000">
              <a:off x="1129" y="1985"/>
              <a:ext cx="203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83" name="Line 11"/>
            <p:cNvSpPr>
              <a:spLocks noChangeShapeType="1"/>
            </p:cNvSpPr>
            <p:nvPr/>
          </p:nvSpPr>
          <p:spPr bwMode="auto">
            <a:xfrm rot="2700000" flipH="1">
              <a:off x="1825" y="1968"/>
              <a:ext cx="203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9222" name="Text Box 14"/>
          <p:cNvSpPr txBox="1">
            <a:spLocks noChangeArrowheads="1"/>
          </p:cNvSpPr>
          <p:nvPr/>
        </p:nvSpPr>
        <p:spPr bwMode="auto">
          <a:xfrm>
            <a:off x="2008188" y="1763713"/>
            <a:ext cx="10207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i="1"/>
              <a:t>u</a:t>
            </a:r>
            <a:r>
              <a:rPr lang="en-US" sz="2000"/>
              <a:t>(</a:t>
            </a:r>
            <a:r>
              <a:rPr lang="en-US" sz="2000" b="1" i="1"/>
              <a:t>T</a:t>
            </a:r>
            <a:r>
              <a:rPr lang="en-US" sz="2000"/>
              <a:t>)</a:t>
            </a:r>
            <a:endParaRPr lang="ru-RU" sz="2000"/>
          </a:p>
        </p:txBody>
      </p:sp>
      <p:sp>
        <p:nvSpPr>
          <p:cNvPr id="9223" name="Text Box 16"/>
          <p:cNvSpPr txBox="1">
            <a:spLocks noChangeArrowheads="1"/>
          </p:cNvSpPr>
          <p:nvPr/>
        </p:nvSpPr>
        <p:spPr bwMode="auto">
          <a:xfrm>
            <a:off x="1746250" y="2887663"/>
            <a:ext cx="566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i="1"/>
              <a:t>R</a:t>
            </a:r>
            <a:r>
              <a:rPr lang="en-US" sz="2000" b="1" baseline="30000"/>
              <a:t>*</a:t>
            </a:r>
            <a:endParaRPr lang="ru-RU" sz="2000" b="1" baseline="30000"/>
          </a:p>
        </p:txBody>
      </p:sp>
      <p:sp>
        <p:nvSpPr>
          <p:cNvPr id="9224" name="Line 17"/>
          <p:cNvSpPr>
            <a:spLocks noChangeShapeType="1"/>
          </p:cNvSpPr>
          <p:nvPr/>
        </p:nvSpPr>
        <p:spPr bwMode="auto">
          <a:xfrm>
            <a:off x="5345113" y="2955925"/>
            <a:ext cx="14382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25" name="Text Box 19"/>
          <p:cNvSpPr txBox="1">
            <a:spLocks noChangeArrowheads="1"/>
          </p:cNvSpPr>
          <p:nvPr/>
        </p:nvSpPr>
        <p:spPr bwMode="auto">
          <a:xfrm>
            <a:off x="1035050" y="1009650"/>
            <a:ext cx="5524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i="1"/>
              <a:t>T</a:t>
            </a:r>
            <a:endParaRPr lang="ru-RU" sz="2000" b="1" i="1"/>
          </a:p>
        </p:txBody>
      </p:sp>
      <p:grpSp>
        <p:nvGrpSpPr>
          <p:cNvPr id="9226" name="Group 32"/>
          <p:cNvGrpSpPr>
            <a:grpSpLocks/>
          </p:cNvGrpSpPr>
          <p:nvPr/>
        </p:nvGrpSpPr>
        <p:grpSpPr bwMode="auto">
          <a:xfrm>
            <a:off x="2198688" y="2878138"/>
            <a:ext cx="2857500" cy="309562"/>
            <a:chOff x="1385" y="2109"/>
            <a:chExt cx="1800" cy="195"/>
          </a:xfrm>
        </p:grpSpPr>
        <p:sp>
          <p:nvSpPr>
            <p:cNvPr id="9274" name="Oval 20"/>
            <p:cNvSpPr>
              <a:spLocks noChangeArrowheads="1"/>
            </p:cNvSpPr>
            <p:nvPr/>
          </p:nvSpPr>
          <p:spPr bwMode="auto">
            <a:xfrm>
              <a:off x="1385" y="2109"/>
              <a:ext cx="373" cy="19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75" name="Line 21"/>
            <p:cNvSpPr>
              <a:spLocks noChangeShapeType="1"/>
            </p:cNvSpPr>
            <p:nvPr/>
          </p:nvSpPr>
          <p:spPr bwMode="auto">
            <a:xfrm flipV="1">
              <a:off x="1736" y="2143"/>
              <a:ext cx="1449" cy="5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9227" name="Line 23"/>
          <p:cNvSpPr>
            <a:spLocks noChangeShapeType="1"/>
          </p:cNvSpPr>
          <p:nvPr/>
        </p:nvSpPr>
        <p:spPr bwMode="auto">
          <a:xfrm flipV="1">
            <a:off x="6024563" y="1155700"/>
            <a:ext cx="0" cy="1778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9228" name="Group 33"/>
          <p:cNvGrpSpPr>
            <a:grpSpLocks/>
          </p:cNvGrpSpPr>
          <p:nvPr/>
        </p:nvGrpSpPr>
        <p:grpSpPr bwMode="auto">
          <a:xfrm>
            <a:off x="6021388" y="1522413"/>
            <a:ext cx="1493837" cy="1417637"/>
            <a:chOff x="3779" y="1257"/>
            <a:chExt cx="941" cy="893"/>
          </a:xfrm>
        </p:grpSpPr>
        <p:sp>
          <p:nvSpPr>
            <p:cNvPr id="9271" name="Line 26"/>
            <p:cNvSpPr>
              <a:spLocks noChangeShapeType="1"/>
            </p:cNvSpPr>
            <p:nvPr/>
          </p:nvSpPr>
          <p:spPr bwMode="auto">
            <a:xfrm flipV="1">
              <a:off x="3779" y="1257"/>
              <a:ext cx="673" cy="8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72" name="Line 27"/>
            <p:cNvSpPr>
              <a:spLocks noChangeShapeType="1"/>
            </p:cNvSpPr>
            <p:nvPr/>
          </p:nvSpPr>
          <p:spPr bwMode="auto">
            <a:xfrm flipV="1">
              <a:off x="3779" y="1456"/>
              <a:ext cx="903" cy="69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73" name="Oval 28"/>
            <p:cNvSpPr>
              <a:spLocks noChangeArrowheads="1"/>
            </p:cNvSpPr>
            <p:nvPr/>
          </p:nvSpPr>
          <p:spPr bwMode="auto">
            <a:xfrm rot="2527152">
              <a:off x="4414" y="1312"/>
              <a:ext cx="306" cy="8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9229" name="Line 25"/>
          <p:cNvSpPr>
            <a:spLocks noChangeShapeType="1"/>
          </p:cNvSpPr>
          <p:nvPr/>
        </p:nvSpPr>
        <p:spPr bwMode="auto">
          <a:xfrm flipV="1">
            <a:off x="6765925" y="2103438"/>
            <a:ext cx="887413" cy="868362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30" name="Line 29"/>
          <p:cNvSpPr>
            <a:spLocks noChangeShapeType="1"/>
          </p:cNvSpPr>
          <p:nvPr/>
        </p:nvSpPr>
        <p:spPr bwMode="auto">
          <a:xfrm flipV="1">
            <a:off x="5335588" y="1347788"/>
            <a:ext cx="1549400" cy="1598612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31" name="Oval 30"/>
          <p:cNvSpPr>
            <a:spLocks noChangeArrowheads="1"/>
          </p:cNvSpPr>
          <p:nvPr/>
        </p:nvSpPr>
        <p:spPr bwMode="auto">
          <a:xfrm rot="2642130">
            <a:off x="6743700" y="1506538"/>
            <a:ext cx="1068388" cy="382587"/>
          </a:xfrm>
          <a:prstGeom prst="ellips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32" name="Line 31"/>
          <p:cNvSpPr>
            <a:spLocks noChangeShapeType="1"/>
          </p:cNvSpPr>
          <p:nvPr/>
        </p:nvSpPr>
        <p:spPr bwMode="auto">
          <a:xfrm flipV="1">
            <a:off x="6038850" y="1028700"/>
            <a:ext cx="1892300" cy="189230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33" name="Text Box 35"/>
          <p:cNvSpPr txBox="1">
            <a:spLocks noChangeArrowheads="1"/>
          </p:cNvSpPr>
          <p:nvPr/>
        </p:nvSpPr>
        <p:spPr bwMode="auto">
          <a:xfrm>
            <a:off x="5646738" y="995363"/>
            <a:ext cx="361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n</a:t>
            </a:r>
            <a:endParaRPr lang="ru-RU" sz="2000" b="1"/>
          </a:p>
        </p:txBody>
      </p:sp>
      <p:grpSp>
        <p:nvGrpSpPr>
          <p:cNvPr id="9234" name="Group 43"/>
          <p:cNvGrpSpPr>
            <a:grpSpLocks/>
          </p:cNvGrpSpPr>
          <p:nvPr/>
        </p:nvGrpSpPr>
        <p:grpSpPr bwMode="auto">
          <a:xfrm>
            <a:off x="5965825" y="1612900"/>
            <a:ext cx="650875" cy="714375"/>
            <a:chOff x="3758" y="1312"/>
            <a:chExt cx="410" cy="450"/>
          </a:xfrm>
        </p:grpSpPr>
        <p:sp>
          <p:nvSpPr>
            <p:cNvPr id="9269" name="Arc 36"/>
            <p:cNvSpPr>
              <a:spLocks/>
            </p:cNvSpPr>
            <p:nvPr/>
          </p:nvSpPr>
          <p:spPr bwMode="auto">
            <a:xfrm>
              <a:off x="3795" y="1609"/>
              <a:ext cx="373" cy="153"/>
            </a:xfrm>
            <a:custGeom>
              <a:avLst/>
              <a:gdLst>
                <a:gd name="T0" fmla="*/ 0 w 21600"/>
                <a:gd name="T1" fmla="*/ 0 h 21600"/>
                <a:gd name="T2" fmla="*/ 6 w 21600"/>
                <a:gd name="T3" fmla="*/ 1 h 21600"/>
                <a:gd name="T4" fmla="*/ 0 w 21600"/>
                <a:gd name="T5" fmla="*/ 1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70" name="Text Box 37"/>
            <p:cNvSpPr txBox="1">
              <a:spLocks noChangeArrowheads="1"/>
            </p:cNvSpPr>
            <p:nvPr/>
          </p:nvSpPr>
          <p:spPr bwMode="auto">
            <a:xfrm>
              <a:off x="3758" y="1312"/>
              <a:ext cx="2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2000" b="1">
                  <a:sym typeface="Symbol" pitchFamily="18" charset="2"/>
                </a:rPr>
                <a:t></a:t>
              </a:r>
            </a:p>
          </p:txBody>
        </p:sp>
      </p:grpSp>
      <p:sp>
        <p:nvSpPr>
          <p:cNvPr id="9235" name="Line 38"/>
          <p:cNvSpPr>
            <a:spLocks noChangeShapeType="1"/>
          </p:cNvSpPr>
          <p:nvPr/>
        </p:nvSpPr>
        <p:spPr bwMode="auto">
          <a:xfrm>
            <a:off x="6483350" y="1746250"/>
            <a:ext cx="793750" cy="774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36" name="Line 39"/>
          <p:cNvSpPr>
            <a:spLocks noChangeShapeType="1"/>
          </p:cNvSpPr>
          <p:nvPr/>
        </p:nvSpPr>
        <p:spPr bwMode="auto">
          <a:xfrm>
            <a:off x="7105650" y="2349500"/>
            <a:ext cx="59055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37" name="Text Box 40"/>
          <p:cNvSpPr txBox="1">
            <a:spLocks noChangeArrowheads="1"/>
          </p:cNvSpPr>
          <p:nvPr/>
        </p:nvSpPr>
        <p:spPr bwMode="auto">
          <a:xfrm>
            <a:off x="7600950" y="2317750"/>
            <a:ext cx="1219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>
                <a:sym typeface="Symbol" pitchFamily="18" charset="2"/>
              </a:rPr>
              <a:t></a:t>
            </a:r>
            <a:r>
              <a:rPr lang="en-US" sz="2000" b="1" i="1">
                <a:sym typeface="Symbol" pitchFamily="18" charset="2"/>
              </a:rPr>
              <a:t>S </a:t>
            </a:r>
            <a:r>
              <a:rPr lang="en-US" sz="2000" b="1">
                <a:sym typeface="Symbol" pitchFamily="18" charset="2"/>
              </a:rPr>
              <a:t>cos</a:t>
            </a:r>
          </a:p>
        </p:txBody>
      </p:sp>
      <p:grpSp>
        <p:nvGrpSpPr>
          <p:cNvPr id="9238" name="Group 44"/>
          <p:cNvGrpSpPr>
            <a:grpSpLocks/>
          </p:cNvGrpSpPr>
          <p:nvPr/>
        </p:nvGrpSpPr>
        <p:grpSpPr bwMode="auto">
          <a:xfrm>
            <a:off x="6165850" y="711200"/>
            <a:ext cx="755650" cy="1181100"/>
            <a:chOff x="3884" y="744"/>
            <a:chExt cx="476" cy="744"/>
          </a:xfrm>
        </p:grpSpPr>
        <p:sp>
          <p:nvSpPr>
            <p:cNvPr id="9267" name="Text Box 41"/>
            <p:cNvSpPr txBox="1">
              <a:spLocks noChangeArrowheads="1"/>
            </p:cNvSpPr>
            <p:nvPr/>
          </p:nvSpPr>
          <p:spPr bwMode="auto">
            <a:xfrm>
              <a:off x="3884" y="744"/>
              <a:ext cx="45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b="1" i="1"/>
                <a:t>d</a:t>
              </a:r>
              <a:r>
                <a:rPr lang="en-US" sz="2000" b="1">
                  <a:sym typeface="Symbol" pitchFamily="18" charset="2"/>
                </a:rPr>
                <a:t></a:t>
              </a:r>
            </a:p>
          </p:txBody>
        </p:sp>
        <p:sp>
          <p:nvSpPr>
            <p:cNvPr id="9268" name="Line 42"/>
            <p:cNvSpPr>
              <a:spLocks noChangeShapeType="1"/>
            </p:cNvSpPr>
            <p:nvPr/>
          </p:nvSpPr>
          <p:spPr bwMode="auto">
            <a:xfrm flipH="1" flipV="1">
              <a:off x="4152" y="988"/>
              <a:ext cx="208" cy="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9239" name="Text Box 0"/>
          <p:cNvSpPr txBox="1">
            <a:spLocks noChangeArrowheads="1"/>
          </p:cNvSpPr>
          <p:nvPr/>
        </p:nvSpPr>
        <p:spPr bwMode="auto">
          <a:xfrm>
            <a:off x="5916613" y="2986088"/>
            <a:ext cx="8461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>
                <a:sym typeface="Symbol" pitchFamily="18" charset="2"/>
              </a:rPr>
              <a:t></a:t>
            </a:r>
            <a:r>
              <a:rPr lang="en-US" sz="2000" b="1" i="1">
                <a:sym typeface="Symbol" pitchFamily="18" charset="2"/>
              </a:rPr>
              <a:t>S</a:t>
            </a:r>
            <a:endParaRPr lang="ru-RU" sz="2000" b="1" i="1">
              <a:sym typeface="Symbol" pitchFamily="18" charset="2"/>
            </a:endParaRPr>
          </a:p>
        </p:txBody>
      </p:sp>
      <p:sp>
        <p:nvSpPr>
          <p:cNvPr id="9240" name="Line 1"/>
          <p:cNvSpPr>
            <a:spLocks noChangeShapeType="1"/>
          </p:cNvSpPr>
          <p:nvPr/>
        </p:nvSpPr>
        <p:spPr bwMode="auto">
          <a:xfrm>
            <a:off x="941388" y="3816350"/>
            <a:ext cx="725487" cy="1588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41" name="Oval 2"/>
          <p:cNvSpPr>
            <a:spLocks noChangeArrowheads="1"/>
          </p:cNvSpPr>
          <p:nvPr/>
        </p:nvSpPr>
        <p:spPr bwMode="auto">
          <a:xfrm>
            <a:off x="931863" y="377666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42" name="Text Box 3"/>
          <p:cNvSpPr txBox="1">
            <a:spLocks noChangeArrowheads="1"/>
          </p:cNvSpPr>
          <p:nvPr/>
        </p:nvSpPr>
        <p:spPr bwMode="auto">
          <a:xfrm>
            <a:off x="1801813" y="3589338"/>
            <a:ext cx="4530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000" b="1" i="1"/>
              <a:t>j</a:t>
            </a:r>
            <a:r>
              <a:rPr lang="en-US"/>
              <a:t> </a:t>
            </a:r>
            <a:r>
              <a:rPr lang="en-US" sz="2000" b="1"/>
              <a:t>=</a:t>
            </a:r>
            <a:r>
              <a:rPr lang="en-US"/>
              <a:t> </a:t>
            </a:r>
            <a:r>
              <a:rPr lang="en-US" sz="2000" b="1" i="1"/>
              <a:t>cu – </a:t>
            </a:r>
            <a:r>
              <a:rPr lang="ru-RU" sz="2000" b="1"/>
              <a:t>плотность потока излучения</a:t>
            </a:r>
          </a:p>
        </p:txBody>
      </p:sp>
      <p:grpSp>
        <p:nvGrpSpPr>
          <p:cNvPr id="9243" name="Group 17"/>
          <p:cNvGrpSpPr>
            <a:grpSpLocks/>
          </p:cNvGrpSpPr>
          <p:nvPr/>
        </p:nvGrpSpPr>
        <p:grpSpPr bwMode="auto">
          <a:xfrm>
            <a:off x="554038" y="4017963"/>
            <a:ext cx="842962" cy="838200"/>
            <a:chOff x="349" y="3035"/>
            <a:chExt cx="531" cy="528"/>
          </a:xfrm>
        </p:grpSpPr>
        <p:sp>
          <p:nvSpPr>
            <p:cNvPr id="9258" name="Oval 4"/>
            <p:cNvSpPr>
              <a:spLocks noChangeArrowheads="1"/>
            </p:cNvSpPr>
            <p:nvPr/>
          </p:nvSpPr>
          <p:spPr bwMode="auto">
            <a:xfrm>
              <a:off x="587" y="3271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59" name="Line 5"/>
            <p:cNvSpPr>
              <a:spLocks noChangeShapeType="1"/>
            </p:cNvSpPr>
            <p:nvPr/>
          </p:nvSpPr>
          <p:spPr bwMode="auto">
            <a:xfrm>
              <a:off x="651" y="3300"/>
              <a:ext cx="229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60" name="Line 6"/>
            <p:cNvSpPr>
              <a:spLocks noChangeShapeType="1"/>
            </p:cNvSpPr>
            <p:nvPr/>
          </p:nvSpPr>
          <p:spPr bwMode="auto">
            <a:xfrm rot="-5400000">
              <a:off x="495" y="3150"/>
              <a:ext cx="229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61" name="Line 7"/>
            <p:cNvSpPr>
              <a:spLocks noChangeShapeType="1"/>
            </p:cNvSpPr>
            <p:nvPr/>
          </p:nvSpPr>
          <p:spPr bwMode="auto">
            <a:xfrm rot="5400000">
              <a:off x="492" y="3449"/>
              <a:ext cx="229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62" name="Line 8"/>
            <p:cNvSpPr>
              <a:spLocks noChangeShapeType="1"/>
            </p:cNvSpPr>
            <p:nvPr/>
          </p:nvSpPr>
          <p:spPr bwMode="auto">
            <a:xfrm rot="-2700000">
              <a:off x="615" y="3188"/>
              <a:ext cx="229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63" name="Line 9"/>
            <p:cNvSpPr>
              <a:spLocks noChangeShapeType="1"/>
            </p:cNvSpPr>
            <p:nvPr/>
          </p:nvSpPr>
          <p:spPr bwMode="auto">
            <a:xfrm flipH="1">
              <a:off x="349" y="3298"/>
              <a:ext cx="229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64" name="Line 10"/>
            <p:cNvSpPr>
              <a:spLocks noChangeShapeType="1"/>
            </p:cNvSpPr>
            <p:nvPr/>
          </p:nvSpPr>
          <p:spPr bwMode="auto">
            <a:xfrm rot="-8100000">
              <a:off x="394" y="3194"/>
              <a:ext cx="229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65" name="Line 11"/>
            <p:cNvSpPr>
              <a:spLocks noChangeShapeType="1"/>
            </p:cNvSpPr>
            <p:nvPr/>
          </p:nvSpPr>
          <p:spPr bwMode="auto">
            <a:xfrm rot="8100000">
              <a:off x="391" y="3416"/>
              <a:ext cx="229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66" name="Line 12"/>
            <p:cNvSpPr>
              <a:spLocks noChangeShapeType="1"/>
            </p:cNvSpPr>
            <p:nvPr/>
          </p:nvSpPr>
          <p:spPr bwMode="auto">
            <a:xfrm rot="2700000">
              <a:off x="603" y="3417"/>
              <a:ext cx="229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9244" name="Group 16"/>
          <p:cNvGrpSpPr>
            <a:grpSpLocks/>
          </p:cNvGrpSpPr>
          <p:nvPr/>
        </p:nvGrpSpPr>
        <p:grpSpPr bwMode="auto">
          <a:xfrm>
            <a:off x="1006475" y="4241800"/>
            <a:ext cx="990600" cy="411163"/>
            <a:chOff x="1062" y="3192"/>
            <a:chExt cx="624" cy="259"/>
          </a:xfrm>
        </p:grpSpPr>
        <p:sp>
          <p:nvSpPr>
            <p:cNvPr id="9255" name="Line 13"/>
            <p:cNvSpPr>
              <a:spLocks noChangeShapeType="1"/>
            </p:cNvSpPr>
            <p:nvPr/>
          </p:nvSpPr>
          <p:spPr bwMode="auto">
            <a:xfrm flipV="1">
              <a:off x="1074" y="3192"/>
              <a:ext cx="584" cy="11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56" name="Line 14"/>
            <p:cNvSpPr>
              <a:spLocks noChangeShapeType="1"/>
            </p:cNvSpPr>
            <p:nvPr/>
          </p:nvSpPr>
          <p:spPr bwMode="auto">
            <a:xfrm>
              <a:off x="1062" y="3315"/>
              <a:ext cx="602" cy="1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57" name="Oval 15"/>
            <p:cNvSpPr>
              <a:spLocks noChangeArrowheads="1"/>
            </p:cNvSpPr>
            <p:nvPr/>
          </p:nvSpPr>
          <p:spPr bwMode="auto">
            <a:xfrm>
              <a:off x="1621" y="3197"/>
              <a:ext cx="65" cy="25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9245" name="Text Box 18"/>
          <p:cNvSpPr txBox="1">
            <a:spLocks noChangeArrowheads="1"/>
          </p:cNvSpPr>
          <p:nvPr/>
        </p:nvSpPr>
        <p:spPr bwMode="auto">
          <a:xfrm>
            <a:off x="1981200" y="4210050"/>
            <a:ext cx="641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i="1"/>
              <a:t>d</a:t>
            </a:r>
            <a:r>
              <a:rPr lang="en-US" sz="2000" b="1">
                <a:sym typeface="Symbol" pitchFamily="18" charset="2"/>
              </a:rPr>
              <a:t></a:t>
            </a:r>
          </a:p>
        </p:txBody>
      </p:sp>
      <p:graphicFrame>
        <p:nvGraphicFramePr>
          <p:cNvPr id="9246" name="Object 19"/>
          <p:cNvGraphicFramePr>
            <a:graphicFrameLocks noChangeAspect="1"/>
          </p:cNvGraphicFramePr>
          <p:nvPr/>
        </p:nvGraphicFramePr>
        <p:xfrm>
          <a:off x="2744788" y="4119563"/>
          <a:ext cx="11811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0" name="Формула" r:id="rId3" imgW="1180588" imgH="622030" progId="Equation.3">
                  <p:embed/>
                </p:oleObj>
              </mc:Choice>
              <mc:Fallback>
                <p:oleObj name="Формула" r:id="rId3" imgW="1180588" imgH="62203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4788" y="4119563"/>
                        <a:ext cx="11811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7" name="Object 20"/>
          <p:cNvGraphicFramePr>
            <a:graphicFrameLocks noChangeAspect="1"/>
          </p:cNvGraphicFramePr>
          <p:nvPr/>
        </p:nvGraphicFramePr>
        <p:xfrm>
          <a:off x="4479925" y="4105275"/>
          <a:ext cx="35179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1" name="Формула" r:id="rId5" imgW="3517900" imgH="622300" progId="Equation.3">
                  <p:embed/>
                </p:oleObj>
              </mc:Choice>
              <mc:Fallback>
                <p:oleObj name="Формула" r:id="rId5" imgW="3517900" imgH="6223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9925" y="4105275"/>
                        <a:ext cx="35179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8" name="Object 0"/>
          <p:cNvGraphicFramePr>
            <a:graphicFrameLocks noChangeAspect="1"/>
          </p:cNvGraphicFramePr>
          <p:nvPr/>
        </p:nvGraphicFramePr>
        <p:xfrm>
          <a:off x="531813" y="4913313"/>
          <a:ext cx="30226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2" name="Формула" r:id="rId7" imgW="3022600" imgH="622300" progId="Equation.3">
                  <p:embed/>
                </p:oleObj>
              </mc:Choice>
              <mc:Fallback>
                <p:oleObj name="Формула" r:id="rId7" imgW="3022600" imgH="622300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4913313"/>
                        <a:ext cx="30226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9" name="Object 1"/>
          <p:cNvGraphicFramePr>
            <a:graphicFrameLocks noChangeAspect="1"/>
          </p:cNvGraphicFramePr>
          <p:nvPr/>
        </p:nvGraphicFramePr>
        <p:xfrm>
          <a:off x="3960813" y="4894263"/>
          <a:ext cx="43942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3" name="Формула" r:id="rId9" imgW="4394200" imgH="673100" progId="Equation.3">
                  <p:embed/>
                </p:oleObj>
              </mc:Choice>
              <mc:Fallback>
                <p:oleObj name="Формула" r:id="rId9" imgW="4394200" imgH="6731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0813" y="4894263"/>
                        <a:ext cx="43942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0" name="Object 2"/>
          <p:cNvGraphicFramePr>
            <a:graphicFrameLocks noChangeAspect="1"/>
          </p:cNvGraphicFramePr>
          <p:nvPr/>
        </p:nvGraphicFramePr>
        <p:xfrm>
          <a:off x="717550" y="5865813"/>
          <a:ext cx="13081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4" name="Формула" r:id="rId11" imgW="1307532" imgH="317362" progId="Equation.3">
                  <p:embed/>
                </p:oleObj>
              </mc:Choice>
              <mc:Fallback>
                <p:oleObj name="Формула" r:id="rId11" imgW="1307532" imgH="317362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50" y="5865813"/>
                        <a:ext cx="1308100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1" name="Object 3"/>
          <p:cNvGraphicFramePr>
            <a:graphicFrameLocks noChangeAspect="1"/>
          </p:cNvGraphicFramePr>
          <p:nvPr/>
        </p:nvGraphicFramePr>
        <p:xfrm>
          <a:off x="2933700" y="5740400"/>
          <a:ext cx="9398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5" name="Формула" r:id="rId13" imgW="939392" imgH="622030" progId="Equation.3">
                  <p:embed/>
                </p:oleObj>
              </mc:Choice>
              <mc:Fallback>
                <p:oleObj name="Формула" r:id="rId13" imgW="939392" imgH="62203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3700" y="5740400"/>
                        <a:ext cx="9398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2" name="Object 4"/>
          <p:cNvGraphicFramePr>
            <a:graphicFrameLocks noChangeAspect="1"/>
          </p:cNvGraphicFramePr>
          <p:nvPr/>
        </p:nvGraphicFramePr>
        <p:xfrm>
          <a:off x="4841875" y="5699125"/>
          <a:ext cx="16383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6" name="Формула" r:id="rId15" imgW="1637589" imgH="622030" progId="Equation.3">
                  <p:embed/>
                </p:oleObj>
              </mc:Choice>
              <mc:Fallback>
                <p:oleObj name="Формула" r:id="rId15" imgW="1637589" imgH="62203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1875" y="5699125"/>
                        <a:ext cx="16383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53" name="Rectangle 5"/>
          <p:cNvSpPr>
            <a:spLocks noChangeArrowheads="1"/>
          </p:cNvSpPr>
          <p:nvPr/>
        </p:nvSpPr>
        <p:spPr bwMode="auto">
          <a:xfrm>
            <a:off x="2824163" y="5727700"/>
            <a:ext cx="1317625" cy="712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54" name="Rectangle 6"/>
          <p:cNvSpPr>
            <a:spLocks noChangeArrowheads="1"/>
          </p:cNvSpPr>
          <p:nvPr/>
        </p:nvSpPr>
        <p:spPr bwMode="auto">
          <a:xfrm>
            <a:off x="4638675" y="5741988"/>
            <a:ext cx="2098675" cy="619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reeform 16"/>
          <p:cNvSpPr>
            <a:spLocks/>
          </p:cNvSpPr>
          <p:nvPr/>
        </p:nvSpPr>
        <p:spPr bwMode="auto">
          <a:xfrm>
            <a:off x="3187700" y="1752600"/>
            <a:ext cx="342900" cy="3175000"/>
          </a:xfrm>
          <a:custGeom>
            <a:avLst/>
            <a:gdLst>
              <a:gd name="T0" fmla="*/ 0 w 216"/>
              <a:gd name="T1" fmla="*/ 2147483647 h 2000"/>
              <a:gd name="T2" fmla="*/ 0 w 216"/>
              <a:gd name="T3" fmla="*/ 2147483647 h 2000"/>
              <a:gd name="T4" fmla="*/ 221773750 w 216"/>
              <a:gd name="T5" fmla="*/ 1270158750 h 2000"/>
              <a:gd name="T6" fmla="*/ 362902500 w 216"/>
              <a:gd name="T7" fmla="*/ 524192500 h 2000"/>
              <a:gd name="T8" fmla="*/ 544353750 w 216"/>
              <a:gd name="T9" fmla="*/ 0 h 2000"/>
              <a:gd name="T10" fmla="*/ 544353750 w 216"/>
              <a:gd name="T11" fmla="*/ 2147483647 h 2000"/>
              <a:gd name="T12" fmla="*/ 0 w 216"/>
              <a:gd name="T13" fmla="*/ 2147483647 h 20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16" h="2000">
                <a:moveTo>
                  <a:pt x="0" y="2000"/>
                </a:moveTo>
                <a:lnTo>
                  <a:pt x="0" y="1008"/>
                </a:lnTo>
                <a:lnTo>
                  <a:pt x="88" y="504"/>
                </a:lnTo>
                <a:lnTo>
                  <a:pt x="144" y="208"/>
                </a:lnTo>
                <a:lnTo>
                  <a:pt x="216" y="0"/>
                </a:lnTo>
                <a:lnTo>
                  <a:pt x="216" y="1992"/>
                </a:lnTo>
                <a:lnTo>
                  <a:pt x="0" y="2000"/>
                </a:lnTo>
                <a:close/>
              </a:path>
            </a:pathLst>
          </a:cu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267" name="Text Box 6"/>
          <p:cNvSpPr txBox="1">
            <a:spLocks noChangeArrowheads="1"/>
          </p:cNvSpPr>
          <p:nvPr/>
        </p:nvSpPr>
        <p:spPr bwMode="auto">
          <a:xfrm>
            <a:off x="800100" y="14732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11268" name="Line 2"/>
          <p:cNvSpPr>
            <a:spLocks noChangeShapeType="1"/>
          </p:cNvSpPr>
          <p:nvPr/>
        </p:nvSpPr>
        <p:spPr bwMode="auto">
          <a:xfrm>
            <a:off x="1727200" y="4927600"/>
            <a:ext cx="58547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269" name="Line 3"/>
          <p:cNvSpPr>
            <a:spLocks noChangeShapeType="1"/>
          </p:cNvSpPr>
          <p:nvPr/>
        </p:nvSpPr>
        <p:spPr bwMode="auto">
          <a:xfrm flipV="1">
            <a:off x="1739900" y="1346200"/>
            <a:ext cx="0" cy="3594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270" name="Freeform 5"/>
          <p:cNvSpPr>
            <a:spLocks/>
          </p:cNvSpPr>
          <p:nvPr/>
        </p:nvSpPr>
        <p:spPr bwMode="auto">
          <a:xfrm>
            <a:off x="1739900" y="1373188"/>
            <a:ext cx="4737100" cy="3554412"/>
          </a:xfrm>
          <a:custGeom>
            <a:avLst/>
            <a:gdLst>
              <a:gd name="T0" fmla="*/ 0 w 2984"/>
              <a:gd name="T1" fmla="*/ 2147483647 h 2239"/>
              <a:gd name="T2" fmla="*/ 1814512500 w 2984"/>
              <a:gd name="T3" fmla="*/ 2147483647 h 2239"/>
              <a:gd name="T4" fmla="*/ 2147483647 w 2984"/>
              <a:gd name="T5" fmla="*/ 37801545 h 2239"/>
              <a:gd name="T6" fmla="*/ 2147483647 w 2984"/>
              <a:gd name="T7" fmla="*/ 2147483647 h 2239"/>
              <a:gd name="T8" fmla="*/ 2147483647 w 2984"/>
              <a:gd name="T9" fmla="*/ 2147483647 h 22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84" h="2239">
                <a:moveTo>
                  <a:pt x="0" y="2223"/>
                </a:moveTo>
                <a:cubicBezTo>
                  <a:pt x="248" y="2231"/>
                  <a:pt x="512" y="2239"/>
                  <a:pt x="720" y="1871"/>
                </a:cubicBezTo>
                <a:cubicBezTo>
                  <a:pt x="928" y="1503"/>
                  <a:pt x="1067" y="30"/>
                  <a:pt x="1248" y="15"/>
                </a:cubicBezTo>
                <a:cubicBezTo>
                  <a:pt x="1429" y="0"/>
                  <a:pt x="1519" y="1424"/>
                  <a:pt x="1808" y="1783"/>
                </a:cubicBezTo>
                <a:cubicBezTo>
                  <a:pt x="2097" y="2142"/>
                  <a:pt x="2533" y="2154"/>
                  <a:pt x="2984" y="2167"/>
                </a:cubicBezTo>
              </a:path>
            </a:pathLst>
          </a:custGeom>
          <a:noFill/>
          <a:ln w="38100" cap="flat" cmpd="sng">
            <a:solidFill>
              <a:srgbClr val="FF33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1271" name="Object 7"/>
          <p:cNvGraphicFramePr>
            <a:graphicFrameLocks noChangeAspect="1"/>
          </p:cNvGraphicFramePr>
          <p:nvPr/>
        </p:nvGraphicFramePr>
        <p:xfrm>
          <a:off x="1174750" y="1397000"/>
          <a:ext cx="3937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55" name="Формула" r:id="rId3" imgW="393359" imgH="406048" progId="Equation.3">
                  <p:embed/>
                </p:oleObj>
              </mc:Choice>
              <mc:Fallback>
                <p:oleObj name="Формула" r:id="rId3" imgW="393359" imgH="406048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4750" y="1397000"/>
                        <a:ext cx="3937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2" name="Line 9"/>
          <p:cNvSpPr>
            <a:spLocks noChangeShapeType="1"/>
          </p:cNvSpPr>
          <p:nvPr/>
        </p:nvSpPr>
        <p:spPr bwMode="auto">
          <a:xfrm flipV="1">
            <a:off x="3187700" y="3276600"/>
            <a:ext cx="0" cy="1638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273" name="Line 10"/>
          <p:cNvSpPr>
            <a:spLocks noChangeShapeType="1"/>
          </p:cNvSpPr>
          <p:nvPr/>
        </p:nvSpPr>
        <p:spPr bwMode="auto">
          <a:xfrm flipV="1">
            <a:off x="3543300" y="1727200"/>
            <a:ext cx="0" cy="318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1274" name="Object 11"/>
          <p:cNvGraphicFramePr>
            <a:graphicFrameLocks noChangeAspect="1"/>
          </p:cNvGraphicFramePr>
          <p:nvPr/>
        </p:nvGraphicFramePr>
        <p:xfrm>
          <a:off x="3206750" y="5073650"/>
          <a:ext cx="3175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56" name="Формула" r:id="rId5" imgW="317225" imgH="241091" progId="Equation.3">
                  <p:embed/>
                </p:oleObj>
              </mc:Choice>
              <mc:Fallback>
                <p:oleObj name="Формула" r:id="rId5" imgW="317225" imgH="241091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6750" y="5073650"/>
                        <a:ext cx="317500" cy="24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5" name="Object 12"/>
          <p:cNvGraphicFramePr>
            <a:graphicFrameLocks noChangeAspect="1"/>
          </p:cNvGraphicFramePr>
          <p:nvPr/>
        </p:nvGraphicFramePr>
        <p:xfrm>
          <a:off x="2393950" y="2209800"/>
          <a:ext cx="4445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57" name="Формула" r:id="rId7" imgW="444307" imgH="380835" progId="Equation.3">
                  <p:embed/>
                </p:oleObj>
              </mc:Choice>
              <mc:Fallback>
                <p:oleObj name="Формула" r:id="rId7" imgW="444307" imgH="380835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3950" y="2209800"/>
                        <a:ext cx="4445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6" name="Line 13"/>
          <p:cNvSpPr>
            <a:spLocks noChangeShapeType="1"/>
          </p:cNvSpPr>
          <p:nvPr/>
        </p:nvSpPr>
        <p:spPr bwMode="auto">
          <a:xfrm flipH="1" flipV="1">
            <a:off x="2819400" y="2552700"/>
            <a:ext cx="558800" cy="901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1277" name="Object 15"/>
          <p:cNvGraphicFramePr>
            <a:graphicFrameLocks noChangeAspect="1"/>
          </p:cNvGraphicFramePr>
          <p:nvPr/>
        </p:nvGraphicFramePr>
        <p:xfrm>
          <a:off x="5956300" y="2149475"/>
          <a:ext cx="14097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58" name="Формула" r:id="rId9" imgW="1409088" imgH="406224" progId="Equation.3">
                  <p:embed/>
                </p:oleObj>
              </mc:Choice>
              <mc:Fallback>
                <p:oleObj name="Формула" r:id="rId9" imgW="1409088" imgH="406224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6300" y="2149475"/>
                        <a:ext cx="14097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278" name="Group 19"/>
          <p:cNvGrpSpPr>
            <a:grpSpLocks/>
          </p:cNvGrpSpPr>
          <p:nvPr/>
        </p:nvGrpSpPr>
        <p:grpSpPr bwMode="auto">
          <a:xfrm>
            <a:off x="4013200" y="1320800"/>
            <a:ext cx="1435100" cy="787400"/>
            <a:chOff x="2528" y="832"/>
            <a:chExt cx="904" cy="496"/>
          </a:xfrm>
        </p:grpSpPr>
        <p:sp>
          <p:nvSpPr>
            <p:cNvPr id="11285" name="Line 17"/>
            <p:cNvSpPr>
              <a:spLocks noChangeShapeType="1"/>
            </p:cNvSpPr>
            <p:nvPr/>
          </p:nvSpPr>
          <p:spPr bwMode="auto">
            <a:xfrm flipV="1">
              <a:off x="2528" y="1016"/>
              <a:ext cx="608" cy="3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86" name="Text Box 18"/>
            <p:cNvSpPr txBox="1">
              <a:spLocks noChangeArrowheads="1"/>
            </p:cNvSpPr>
            <p:nvPr/>
          </p:nvSpPr>
          <p:spPr bwMode="auto">
            <a:xfrm>
              <a:off x="3080" y="832"/>
              <a:ext cx="35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b="1" i="1"/>
                <a:t>T</a:t>
              </a:r>
              <a:endParaRPr lang="ru-RU" sz="2000" b="1" i="1"/>
            </a:p>
          </p:txBody>
        </p:sp>
      </p:grpSp>
      <p:sp>
        <p:nvSpPr>
          <p:cNvPr id="11279" name="Text Box 22"/>
          <p:cNvSpPr txBox="1">
            <a:spLocks noChangeArrowheads="1"/>
          </p:cNvSpPr>
          <p:nvPr/>
        </p:nvSpPr>
        <p:spPr bwMode="auto">
          <a:xfrm>
            <a:off x="1638300" y="5550206"/>
            <a:ext cx="6836659" cy="32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8000" tIns="10800" rIns="18000" bIns="1080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ru-RU" sz="2000" b="1" dirty="0"/>
              <a:t>Закон Стефана-Больцмана (Стефан, 1879; Больцман 1884)</a:t>
            </a:r>
          </a:p>
        </p:txBody>
      </p:sp>
      <p:graphicFrame>
        <p:nvGraphicFramePr>
          <p:cNvPr id="11280" name="Object 23"/>
          <p:cNvGraphicFramePr>
            <a:graphicFrameLocks noChangeAspect="1"/>
          </p:cNvGraphicFramePr>
          <p:nvPr/>
        </p:nvGraphicFramePr>
        <p:xfrm>
          <a:off x="2508250" y="6037263"/>
          <a:ext cx="11049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59" name="Формула" r:id="rId11" imgW="1104421" imgH="495085" progId="Equation.3">
                  <p:embed/>
                </p:oleObj>
              </mc:Choice>
              <mc:Fallback>
                <p:oleObj name="Формула" r:id="rId11" imgW="1104421" imgH="495085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0" y="6037263"/>
                        <a:ext cx="1104900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1" name="Object 24"/>
          <p:cNvGraphicFramePr>
            <a:graphicFrameLocks noChangeAspect="1"/>
          </p:cNvGraphicFramePr>
          <p:nvPr/>
        </p:nvGraphicFramePr>
        <p:xfrm>
          <a:off x="4052888" y="6048375"/>
          <a:ext cx="27051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0" name="Формула" r:id="rId13" imgW="2705100" imgH="368300" progId="Equation.3">
                  <p:embed/>
                </p:oleObj>
              </mc:Choice>
              <mc:Fallback>
                <p:oleObj name="Формула" r:id="rId13" imgW="2705100" imgH="3683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2888" y="6048375"/>
                        <a:ext cx="27051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2" name="Object 26"/>
          <p:cNvGraphicFramePr>
            <a:graphicFrameLocks noChangeAspect="1"/>
          </p:cNvGraphicFramePr>
          <p:nvPr/>
        </p:nvGraphicFramePr>
        <p:xfrm>
          <a:off x="5846763" y="3105150"/>
          <a:ext cx="14351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1" name="Формула" r:id="rId15" imgW="1435100" imgH="673100" progId="Equation.3">
                  <p:embed/>
                </p:oleObj>
              </mc:Choice>
              <mc:Fallback>
                <p:oleObj name="Формула" r:id="rId15" imgW="1435100" imgH="67310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6763" y="3105150"/>
                        <a:ext cx="14351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3" name="Object 0"/>
          <p:cNvGraphicFramePr>
            <a:graphicFrameLocks noChangeAspect="1"/>
          </p:cNvGraphicFramePr>
          <p:nvPr/>
        </p:nvGraphicFramePr>
        <p:xfrm>
          <a:off x="7407275" y="5056188"/>
          <a:ext cx="1905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2" name="Формула" r:id="rId17" imgW="190417" imgH="241195" progId="Equation.3">
                  <p:embed/>
                </p:oleObj>
              </mc:Choice>
              <mc:Fallback>
                <p:oleObj name="Формула" r:id="rId17" imgW="190417" imgH="241195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7275" y="5056188"/>
                        <a:ext cx="190500" cy="24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84" name="Text Box 0"/>
          <p:cNvSpPr txBox="1">
            <a:spLocks noChangeArrowheads="1"/>
          </p:cNvSpPr>
          <p:nvPr/>
        </p:nvSpPr>
        <p:spPr bwMode="auto">
          <a:xfrm>
            <a:off x="1023937" y="103517"/>
            <a:ext cx="72612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 dirty="0">
                <a:solidFill>
                  <a:srgbClr val="C00000"/>
                </a:solidFill>
              </a:rPr>
              <a:t>Зависимость </a:t>
            </a:r>
            <a:r>
              <a:rPr lang="ru-RU" sz="2000" b="1" dirty="0" err="1">
                <a:solidFill>
                  <a:srgbClr val="C00000"/>
                </a:solidFill>
              </a:rPr>
              <a:t>испускательной</a:t>
            </a:r>
            <a:r>
              <a:rPr lang="ru-RU" sz="2000" b="1" dirty="0">
                <a:solidFill>
                  <a:srgbClr val="C00000"/>
                </a:solidFill>
              </a:rPr>
              <a:t> способности</a:t>
            </a:r>
          </a:p>
          <a:p>
            <a:pPr eaLnBrk="1" hangingPunct="1"/>
            <a:r>
              <a:rPr lang="ru-RU" sz="2000" b="1" dirty="0">
                <a:solidFill>
                  <a:srgbClr val="C00000"/>
                </a:solidFill>
              </a:rPr>
              <a:t> от длины волны излучения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1511</TotalTime>
  <Words>418</Words>
  <Application>Microsoft Office PowerPoint</Application>
  <PresentationFormat>Экран (4:3)</PresentationFormat>
  <Paragraphs>84</Paragraphs>
  <Slides>20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9" baseType="lpstr">
      <vt:lpstr>Arial</vt:lpstr>
      <vt:lpstr>Calibri</vt:lpstr>
      <vt:lpstr>Cambria Math</vt:lpstr>
      <vt:lpstr>Symbol</vt:lpstr>
      <vt:lpstr>SymbolProp BT</vt:lpstr>
      <vt:lpstr>Times New Roman</vt:lpstr>
      <vt:lpstr>Оформление по умолчанию</vt:lpstr>
      <vt:lpstr>Формула</vt:lpstr>
      <vt:lpstr>Equation</vt:lpstr>
      <vt:lpstr>Презентация PowerPoint</vt:lpstr>
      <vt:lpstr>Презентация PowerPoint</vt:lpstr>
      <vt:lpstr>ПОГЛОЩАТЕЛЬНАЯ СПОСОБНОСТЬ</vt:lpstr>
      <vt:lpstr>Презентация PowerPoint</vt:lpstr>
      <vt:lpstr>Презентация PowerPoint</vt:lpstr>
      <vt:lpstr>МОДЕЛЬ АБСОЛЮТНО ЧЕРНОГО ТЕЛА</vt:lpstr>
      <vt:lpstr>ЗАКОН КИРХГОФА (1859)</vt:lpstr>
      <vt:lpstr>Связь равновесной плотности энергии с энергетической светимостью </vt:lpstr>
      <vt:lpstr>Презентация PowerPoint</vt:lpstr>
      <vt:lpstr>Презентация PowerPoint</vt:lpstr>
      <vt:lpstr>ТЕОРЕТИЧЕСКОЕ ОБОСНОВАНИЕ  ЗАКОНОВ ТЕПЛОВОГО ИЗЛУЧЕНИЯ</vt:lpstr>
      <vt:lpstr>ФОРМУЛА РЭЛЕЯ-ДЖИНСА</vt:lpstr>
      <vt:lpstr>Презентация PowerPoint</vt:lpstr>
      <vt:lpstr>Презентация PowerPoint</vt:lpstr>
      <vt:lpstr>ФОРМУЛА ВИНА (1896)</vt:lpstr>
      <vt:lpstr>КВАНТОВАЯ ГИПОТЕЗА И ФОРМУЛА ПЛАНКА (1900)</vt:lpstr>
      <vt:lpstr>Другая запись формулы Планка</vt:lpstr>
      <vt:lpstr>Презентация PowerPoint</vt:lpstr>
      <vt:lpstr>Презентация PowerPoint</vt:lpstr>
      <vt:lpstr>Презентация PowerPoint</vt:lpstr>
    </vt:vector>
  </TitlesOfParts>
  <Company>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12</dc:title>
  <dc:subject>Тепловое излучение</dc:subject>
  <dc:creator>СЕДОВ</dc:creator>
  <cp:lastModifiedBy>dvp1234567@outlook.com</cp:lastModifiedBy>
  <cp:revision>88</cp:revision>
  <dcterms:created xsi:type="dcterms:W3CDTF">2001-03-21T19:05:20Z</dcterms:created>
  <dcterms:modified xsi:type="dcterms:W3CDTF">2022-04-07T12:34:27Z</dcterms:modified>
</cp:coreProperties>
</file>